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305" r:id="rId2"/>
    <p:sldId id="294" r:id="rId3"/>
    <p:sldId id="314" r:id="rId4"/>
    <p:sldId id="315" r:id="rId5"/>
    <p:sldId id="316" r:id="rId6"/>
    <p:sldId id="317" r:id="rId7"/>
    <p:sldId id="318" r:id="rId8"/>
    <p:sldId id="319" r:id="rId9"/>
    <p:sldId id="320" r:id="rId10"/>
    <p:sldId id="321" r:id="rId11"/>
    <p:sldId id="322" r:id="rId12"/>
    <p:sldId id="29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userDrawn="1">
          <p15:clr>
            <a:srgbClr val="A4A3A4"/>
          </p15:clr>
        </p15:guide>
        <p15:guide id="2" pos="529" userDrawn="1">
          <p15:clr>
            <a:srgbClr val="A4A3A4"/>
          </p15:clr>
        </p15:guide>
        <p15:guide id="3" pos="30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0BDCA5-7171-2BE5-C661-582D5FEE5252}" name="IT Department" initials="ID" userId="IT Department"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 id="2" name="Swati Venkat" initials="SV" lastIdx="2" clrIdx="1">
    <p:extLst>
      <p:ext uri="{19B8F6BF-5375-455C-9EA6-DF929625EA0E}">
        <p15:presenceInfo xmlns:p15="http://schemas.microsoft.com/office/powerpoint/2012/main" userId="S::swati@redbaron.in::9c3fa7aa-3095-494f-87c9-d1624697a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DF"/>
    <a:srgbClr val="ED7D30"/>
    <a:srgbClr val="00B14F"/>
    <a:srgbClr val="E7E8EC"/>
    <a:srgbClr val="0064E0"/>
    <a:srgbClr val="04B04F"/>
    <a:srgbClr val="21B573"/>
    <a:srgbClr val="CFF9E2"/>
    <a:srgbClr val="DDF0FF"/>
    <a:srgbClr val="15B1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C342B9-BF82-4FBD-BA61-478A5811ACCD}" v="2" dt="2022-05-31T06:20:58.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3" autoAdjust="0"/>
    <p:restoredTop sz="94291" autoAdjust="0"/>
  </p:normalViewPr>
  <p:slideViewPr>
    <p:cSldViewPr snapToGrid="0" snapToObjects="1" showGuides="1">
      <p:cViewPr varScale="1">
        <p:scale>
          <a:sx n="65" d="100"/>
          <a:sy n="65" d="100"/>
        </p:scale>
        <p:origin x="984" y="60"/>
      </p:cViewPr>
      <p:guideLst>
        <p:guide orient="horz" pos="187"/>
        <p:guide pos="529"/>
        <p:guide pos="3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T Department" userId="067eaf3b-e7f9-421d-a234-a31d0df16d4a" providerId="ADAL" clId="{20C3FE7D-2353-4447-B096-D437EA398EF0}"/>
    <pc:docChg chg="">
      <pc:chgData name="IT Department" userId="067eaf3b-e7f9-421d-a234-a31d0df16d4a" providerId="ADAL" clId="{20C3FE7D-2353-4447-B096-D437EA398EF0}" dt="2022-04-11T05:30:00.768" v="0"/>
      <pc:docMkLst>
        <pc:docMk/>
      </pc:docMkLst>
      <pc:sldChg chg="addCm">
        <pc:chgData name="IT Department" userId="067eaf3b-e7f9-421d-a234-a31d0df16d4a" providerId="ADAL" clId="{20C3FE7D-2353-4447-B096-D437EA398EF0}" dt="2022-04-11T05:30:00.768" v="0"/>
        <pc:sldMkLst>
          <pc:docMk/>
          <pc:sldMk cId="1960820503" sldId="294"/>
        </pc:sldMkLst>
      </pc:sldChg>
    </pc:docChg>
  </pc:docChgLst>
  <pc:docChgLst>
    <pc:chgData name="2699" userId="d41f716e-f956-461f-8b98-7761afdba872" providerId="ADAL" clId="{6DC342B9-BF82-4FBD-BA61-478A5811ACCD}"/>
    <pc:docChg chg="custSel modSld">
      <pc:chgData name="2699" userId="d41f716e-f956-461f-8b98-7761afdba872" providerId="ADAL" clId="{6DC342B9-BF82-4FBD-BA61-478A5811ACCD}" dt="2022-05-31T06:20:58.471" v="3" actId="1076"/>
      <pc:docMkLst>
        <pc:docMk/>
      </pc:docMkLst>
      <pc:sldChg chg="delSp modSp mod">
        <pc:chgData name="2699" userId="d41f716e-f956-461f-8b98-7761afdba872" providerId="ADAL" clId="{6DC342B9-BF82-4FBD-BA61-478A5811ACCD}" dt="2022-05-31T06:20:58.471" v="3" actId="1076"/>
        <pc:sldMkLst>
          <pc:docMk/>
          <pc:sldMk cId="1352325610" sldId="298"/>
        </pc:sldMkLst>
        <pc:grpChg chg="del">
          <ac:chgData name="2699" userId="d41f716e-f956-461f-8b98-7761afdba872" providerId="ADAL" clId="{6DC342B9-BF82-4FBD-BA61-478A5811ACCD}" dt="2022-05-31T06:20:52.008" v="0" actId="478"/>
          <ac:grpSpMkLst>
            <pc:docMk/>
            <pc:sldMk cId="1352325610" sldId="298"/>
            <ac:grpSpMk id="7" creationId="{04DCC066-D362-4588-B5B0-8AB8D6294002}"/>
          </ac:grpSpMkLst>
        </pc:grpChg>
        <pc:picChg chg="del topLvl">
          <ac:chgData name="2699" userId="d41f716e-f956-461f-8b98-7761afdba872" providerId="ADAL" clId="{6DC342B9-BF82-4FBD-BA61-478A5811ACCD}" dt="2022-05-31T06:20:52.008" v="0" actId="478"/>
          <ac:picMkLst>
            <pc:docMk/>
            <pc:sldMk cId="1352325610" sldId="298"/>
            <ac:picMk id="11" creationId="{F200429E-7AED-374D-8DA9-80F70843F875}"/>
          </ac:picMkLst>
        </pc:picChg>
        <pc:picChg chg="mod topLvl">
          <ac:chgData name="2699" userId="d41f716e-f956-461f-8b98-7761afdba872" providerId="ADAL" clId="{6DC342B9-BF82-4FBD-BA61-478A5811ACCD}" dt="2022-05-31T06:20:58.471" v="3" actId="1076"/>
          <ac:picMkLst>
            <pc:docMk/>
            <pc:sldMk cId="1352325610" sldId="298"/>
            <ac:picMk id="12" creationId="{73A3A52A-857E-4314-8E4B-FF1DEC3C6C5F}"/>
          </ac:picMkLst>
        </pc:picChg>
        <pc:cxnChg chg="del">
          <ac:chgData name="2699" userId="d41f716e-f956-461f-8b98-7761afdba872" providerId="ADAL" clId="{6DC342B9-BF82-4FBD-BA61-478A5811ACCD}" dt="2022-05-31T06:20:53.275" v="1" actId="478"/>
          <ac:cxnSpMkLst>
            <pc:docMk/>
            <pc:sldMk cId="1352325610" sldId="298"/>
            <ac:cxnSpMk id="8" creationId="{88CCBBDA-9B89-4633-BD6C-0B01745BD740}"/>
          </ac:cxnSpMkLst>
        </pc:cxnChg>
      </pc:sldChg>
    </pc:docChg>
  </pc:docChgLst>
  <pc:docChgLst>
    <pc:chgData name="2699" userId="d41f716e-f956-461f-8b98-7761afdba872" providerId="ADAL" clId="{C465FACF-AB65-4D92-998E-35489986D75C}"/>
    <pc:docChg chg="">
      <pc:chgData name="2699" userId="d41f716e-f956-461f-8b98-7761afdba872" providerId="ADAL" clId="{C465FACF-AB65-4D92-998E-35489986D75C}" dt="2022-04-12T12:59:47.822" v="0"/>
      <pc:docMkLst>
        <pc:docMk/>
      </pc:docMkLst>
      <pc:sldChg chg="delCm">
        <pc:chgData name="2699" userId="d41f716e-f956-461f-8b98-7761afdba872" providerId="ADAL" clId="{C465FACF-AB65-4D92-998E-35489986D75C}" dt="2022-04-12T12:59:47.822" v="0"/>
        <pc:sldMkLst>
          <pc:docMk/>
          <pc:sldMk cId="1960820503" sldId="29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ACC12C-3B9A-4184-839C-50AC7E2386FB}" type="datetimeFigureOut">
              <a:rPr lang="en-IN" smtClean="0"/>
              <a:t>31-05-2022</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BF4F1-4607-4B3A-A010-FD649D2D8BC3}" type="slidenum">
              <a:rPr lang="en-IN" smtClean="0"/>
              <a:t>‹#›</a:t>
            </a:fld>
            <a:endParaRPr lang="en-IN"/>
          </a:p>
        </p:txBody>
      </p:sp>
    </p:spTree>
    <p:extLst>
      <p:ext uri="{BB962C8B-B14F-4D97-AF65-F5344CB8AC3E}">
        <p14:creationId xmlns:p14="http://schemas.microsoft.com/office/powerpoint/2010/main" val="2456922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92BA90-C641-6949-9D5B-1CBB977461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Title 1">
            <a:extLst>
              <a:ext uri="{FF2B5EF4-FFF2-40B4-BE49-F238E27FC236}">
                <a16:creationId xmlns:a16="http://schemas.microsoft.com/office/drawing/2014/main" id="{B2F65873-3D32-F748-993C-2CE34A10E66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1196BA2-7480-6544-94D4-030E5E97F3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978D780B-1BA4-A746-B477-39D535B174AA}"/>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2DA10B61-2396-7144-B64C-AAA65430D33A}"/>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pic>
        <p:nvPicPr>
          <p:cNvPr id="4" name="Picture 3">
            <a:extLst>
              <a:ext uri="{FF2B5EF4-FFF2-40B4-BE49-F238E27FC236}">
                <a16:creationId xmlns:a16="http://schemas.microsoft.com/office/drawing/2014/main" id="{CB0A0FC0-B879-B34E-8D99-1B7C7F76C1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10" name="Slide Number Placeholder 5">
            <a:extLst>
              <a:ext uri="{FF2B5EF4-FFF2-40B4-BE49-F238E27FC236}">
                <a16:creationId xmlns:a16="http://schemas.microsoft.com/office/drawing/2014/main" id="{049EC8DC-05DB-914E-B2EA-45DB1F8632F0}"/>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Tree>
    <p:extLst>
      <p:ext uri="{BB962C8B-B14F-4D97-AF65-F5344CB8AC3E}">
        <p14:creationId xmlns:p14="http://schemas.microsoft.com/office/powerpoint/2010/main" val="405890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B4D84D-79A6-9044-9DA6-BA4AF971750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5506" y="6617996"/>
            <a:ext cx="768577" cy="153204"/>
          </a:xfrm>
          <a:prstGeom prst="rect">
            <a:avLst/>
          </a:prstGeom>
        </p:spPr>
      </p:pic>
      <p:sp>
        <p:nvSpPr>
          <p:cNvPr id="2" name="Title 1">
            <a:extLst>
              <a:ext uri="{FF2B5EF4-FFF2-40B4-BE49-F238E27FC236}">
                <a16:creationId xmlns:a16="http://schemas.microsoft.com/office/drawing/2014/main" id="{F61A5023-2B56-5943-A6B3-0261394ABB8E}"/>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C2ECEA-1FE3-4D42-9093-A56418B6CD36}"/>
              </a:ext>
            </a:extLst>
          </p:cNvPr>
          <p:cNvSpPr>
            <a:spLocks noGrp="1"/>
          </p:cNvSpPr>
          <p:nvPr>
            <p:ph idx="1"/>
          </p:nvPr>
        </p:nvSpPr>
        <p:spPr>
          <a:xfrm>
            <a:off x="838200" y="1825625"/>
            <a:ext cx="10515600" cy="4351338"/>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Rectangle 6">
            <a:extLst>
              <a:ext uri="{FF2B5EF4-FFF2-40B4-BE49-F238E27FC236}">
                <a16:creationId xmlns:a16="http://schemas.microsoft.com/office/drawing/2014/main" id="{D7C2DAA7-708D-C745-B10D-12CECDFABA6F}"/>
              </a:ext>
            </a:extLst>
          </p:cNvPr>
          <p:cNvSpPr/>
          <p:nvPr userDrawn="1"/>
        </p:nvSpPr>
        <p:spPr>
          <a:xfrm>
            <a:off x="0" y="6531197"/>
            <a:ext cx="12192000" cy="326803"/>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a:extLst>
              <a:ext uri="{FF2B5EF4-FFF2-40B4-BE49-F238E27FC236}">
                <a16:creationId xmlns:a16="http://schemas.microsoft.com/office/drawing/2014/main" id="{9D4DE546-C634-054E-941B-78182981F59C}"/>
              </a:ext>
            </a:extLst>
          </p:cNvPr>
          <p:cNvSpPr>
            <a:spLocks noGrp="1"/>
          </p:cNvSpPr>
          <p:nvPr>
            <p:ph type="ftr" sz="quarter" idx="3"/>
          </p:nvPr>
        </p:nvSpPr>
        <p:spPr>
          <a:xfrm>
            <a:off x="1732722" y="6557436"/>
            <a:ext cx="4114800" cy="274324"/>
          </a:xfrm>
          <a:prstGeom prst="rect">
            <a:avLst/>
          </a:prstGeom>
        </p:spPr>
        <p:txBody>
          <a:bodyPr vert="horz" lIns="91440" tIns="45720" rIns="91440" bIns="45720" rtlCol="0" anchor="ctr"/>
          <a:lstStyle>
            <a:lvl1pPr algn="l">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1: Digital Citizenship Level 2</a:t>
            </a:r>
          </a:p>
        </p:txBody>
      </p:sp>
      <p:sp>
        <p:nvSpPr>
          <p:cNvPr id="10" name="Slide Number Placeholder 5">
            <a:extLst>
              <a:ext uri="{FF2B5EF4-FFF2-40B4-BE49-F238E27FC236}">
                <a16:creationId xmlns:a16="http://schemas.microsoft.com/office/drawing/2014/main" id="{7E0DFB33-842A-5947-8714-F2C5EBDE61CF}"/>
              </a:ext>
            </a:extLst>
          </p:cNvPr>
          <p:cNvSpPr>
            <a:spLocks noGrp="1"/>
          </p:cNvSpPr>
          <p:nvPr>
            <p:ph type="sldNum" sz="quarter" idx="4"/>
          </p:nvPr>
        </p:nvSpPr>
        <p:spPr>
          <a:xfrm>
            <a:off x="8610600" y="6557436"/>
            <a:ext cx="2743200" cy="274324"/>
          </a:xfrm>
          <a:prstGeom prst="rect">
            <a:avLst/>
          </a:prstGeom>
        </p:spPr>
        <p:txBody>
          <a:bodyPr vert="horz" lIns="91440" tIns="45720" rIns="91440" bIns="45720" rtlCol="0" anchor="ctr"/>
          <a:lstStyle>
            <a:lvl1pPr algn="r">
              <a:defRPr sz="10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a:p>
        </p:txBody>
      </p:sp>
    </p:spTree>
    <p:extLst>
      <p:ext uri="{BB962C8B-B14F-4D97-AF65-F5344CB8AC3E}">
        <p14:creationId xmlns:p14="http://schemas.microsoft.com/office/powerpoint/2010/main" val="24434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5040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A84C6C-3335-8845-B0A0-94AD52D90CE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3116" y="6642966"/>
            <a:ext cx="635187" cy="126615"/>
          </a:xfrm>
          <a:prstGeom prst="rect">
            <a:avLst/>
          </a:prstGeom>
        </p:spPr>
      </p:pic>
      <p:sp>
        <p:nvSpPr>
          <p:cNvPr id="2" name="Rectangle 1">
            <a:extLst>
              <a:ext uri="{FF2B5EF4-FFF2-40B4-BE49-F238E27FC236}">
                <a16:creationId xmlns:a16="http://schemas.microsoft.com/office/drawing/2014/main" id="{845652A3-B36A-1547-96FA-F08B65EF0CFE}"/>
              </a:ext>
            </a:extLst>
          </p:cNvPr>
          <p:cNvSpPr/>
          <p:nvPr userDrawn="1"/>
        </p:nvSpPr>
        <p:spPr>
          <a:xfrm>
            <a:off x="0" y="6554546"/>
            <a:ext cx="11430000" cy="303454"/>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4">
            <a:extLst>
              <a:ext uri="{FF2B5EF4-FFF2-40B4-BE49-F238E27FC236}">
                <a16:creationId xmlns:a16="http://schemas.microsoft.com/office/drawing/2014/main" id="{AF98A3C6-7CE6-154E-9D3A-58D7B905E6B3}"/>
              </a:ext>
            </a:extLst>
          </p:cNvPr>
          <p:cNvSpPr>
            <a:spLocks noGrp="1"/>
          </p:cNvSpPr>
          <p:nvPr>
            <p:ph type="ftr" sz="quarter" idx="3"/>
          </p:nvPr>
        </p:nvSpPr>
        <p:spPr>
          <a:xfrm>
            <a:off x="1600200" y="6569111"/>
            <a:ext cx="4114800" cy="274324"/>
          </a:xfrm>
          <a:prstGeom prst="rect">
            <a:avLst/>
          </a:prstGeom>
        </p:spPr>
        <p:txBody>
          <a:bodyPr vert="horz" lIns="91440" tIns="45720" rIns="91440" bIns="45720" rtlCol="0" anchor="ctr"/>
          <a:lstStyle>
            <a:lvl1pPr algn="l">
              <a:defRPr sz="900">
                <a:solidFill>
                  <a:schemeClr val="bg1"/>
                </a:solidFill>
                <a:latin typeface="Arial" panose="020B0604020202020204" pitchFamily="34" charset="0"/>
                <a:cs typeface="Arial" panose="020B0604020202020204" pitchFamily="34" charset="0"/>
              </a:defRPr>
            </a:lvl1pPr>
          </a:lstStyle>
          <a:p>
            <a:pPr>
              <a:defRPr/>
            </a:pPr>
            <a:r>
              <a:rPr lang="en-US" dirty="0">
                <a:solidFill>
                  <a:prstClr val="white"/>
                </a:solidFill>
              </a:rPr>
              <a:t>Lesson 1: Digital Citizenship Level 3</a:t>
            </a:r>
          </a:p>
        </p:txBody>
      </p:sp>
      <p:pic>
        <p:nvPicPr>
          <p:cNvPr id="5" name="Picture 4">
            <a:extLst>
              <a:ext uri="{FF2B5EF4-FFF2-40B4-BE49-F238E27FC236}">
                <a16:creationId xmlns:a16="http://schemas.microsoft.com/office/drawing/2014/main" id="{458C5236-3EAD-8149-AEE9-60E4CC8490F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1767932" y="6554548"/>
            <a:ext cx="303452" cy="303452"/>
          </a:xfrm>
          <a:prstGeom prst="rect">
            <a:avLst/>
          </a:prstGeom>
        </p:spPr>
      </p:pic>
      <p:sp>
        <p:nvSpPr>
          <p:cNvPr id="6" name="Slide Number Placeholder 5">
            <a:extLst>
              <a:ext uri="{FF2B5EF4-FFF2-40B4-BE49-F238E27FC236}">
                <a16:creationId xmlns:a16="http://schemas.microsoft.com/office/drawing/2014/main" id="{F00629BE-65BC-C544-8C69-187421256449}"/>
              </a:ext>
            </a:extLst>
          </p:cNvPr>
          <p:cNvSpPr>
            <a:spLocks noGrp="1"/>
          </p:cNvSpPr>
          <p:nvPr>
            <p:ph type="sldNum" sz="quarter" idx="4"/>
          </p:nvPr>
        </p:nvSpPr>
        <p:spPr>
          <a:xfrm>
            <a:off x="9346095" y="6569111"/>
            <a:ext cx="2743200"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a:t>
            </a:fld>
            <a:endParaRPr lang="en-US" dirty="0"/>
          </a:p>
        </p:txBody>
      </p:sp>
      <p:sp>
        <p:nvSpPr>
          <p:cNvPr id="7" name="Title Placeholder 1">
            <a:extLst>
              <a:ext uri="{FF2B5EF4-FFF2-40B4-BE49-F238E27FC236}">
                <a16:creationId xmlns:a16="http://schemas.microsoft.com/office/drawing/2014/main" id="{E6F81115-C783-427A-9254-54B6021A5131}"/>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8" name="Rectangle 7">
            <a:extLst>
              <a:ext uri="{FF2B5EF4-FFF2-40B4-BE49-F238E27FC236}">
                <a16:creationId xmlns:a16="http://schemas.microsoft.com/office/drawing/2014/main" id="{A43B28AD-5160-4875-932A-D4B2AB9FB1C1}"/>
              </a:ext>
            </a:extLst>
          </p:cNvPr>
          <p:cNvSpPr/>
          <p:nvPr userDrawn="1"/>
        </p:nvSpPr>
        <p:spPr>
          <a:xfrm>
            <a:off x="8606971" y="0"/>
            <a:ext cx="3585029" cy="3240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N" b="1" dirty="0"/>
              <a:t>Level 3 | Digital Citizenship</a:t>
            </a:r>
          </a:p>
        </p:txBody>
      </p:sp>
    </p:spTree>
    <p:extLst>
      <p:ext uri="{BB962C8B-B14F-4D97-AF65-F5344CB8AC3E}">
        <p14:creationId xmlns:p14="http://schemas.microsoft.com/office/powerpoint/2010/main" val="20625521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6AC22-A6E5-374E-BEA2-A6A125962433}"/>
              </a:ext>
            </a:extLst>
          </p:cNvPr>
          <p:cNvSpPr>
            <a:spLocks noGrp="1"/>
          </p:cNvSpPr>
          <p:nvPr>
            <p:ph type="title"/>
          </p:nvPr>
        </p:nvSpPr>
        <p:spPr>
          <a:xfrm>
            <a:off x="838200" y="365125"/>
            <a:ext cx="10515600" cy="1325563"/>
          </a:xfrm>
          <a:prstGeom prst="rect">
            <a:avLst/>
          </a:prstGeom>
        </p:spPr>
        <p:txBody>
          <a:bodyPr anchor="t">
            <a:normAutofit/>
          </a:bodyPr>
          <a:lstStyle/>
          <a:p>
            <a:pPr marL="0" lvl="0"/>
            <a:r>
              <a:rPr lang="en-GB" dirty="0"/>
              <a:t>Click to edit Master title style</a:t>
            </a:r>
            <a:endParaRPr lang="en-US" dirty="0"/>
          </a:p>
        </p:txBody>
      </p:sp>
      <p:sp>
        <p:nvSpPr>
          <p:cNvPr id="3" name="Text Placeholder 2">
            <a:extLst>
              <a:ext uri="{FF2B5EF4-FFF2-40B4-BE49-F238E27FC236}">
                <a16:creationId xmlns:a16="http://schemas.microsoft.com/office/drawing/2014/main" id="{C8EE5531-68B3-604D-9B89-EAC9D16CFC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a:t>
            </a:r>
            <a:r>
              <a:rPr lang="en-GB" dirty="0" err="1"/>
              <a:t>levela</a:t>
            </a:r>
            <a:endParaRPr lang="en-US" dirty="0"/>
          </a:p>
        </p:txBody>
      </p:sp>
    </p:spTree>
    <p:extLst>
      <p:ext uri="{BB962C8B-B14F-4D97-AF65-F5344CB8AC3E}">
        <p14:creationId xmlns:p14="http://schemas.microsoft.com/office/powerpoint/2010/main" val="2500131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Lst>
  <p:hf hdr="0" dt="0"/>
  <p:txStyles>
    <p:titleStyle>
      <a:lvl1pPr algn="l" defTabSz="914400" rtl="0" eaLnBrk="1" latinLnBrk="0" hangingPunct="1">
        <a:lnSpc>
          <a:spcPct val="90000"/>
        </a:lnSpc>
        <a:spcBef>
          <a:spcPct val="0"/>
        </a:spcBef>
        <a:buNone/>
        <a:defRPr lang="en-US" sz="3600" b="1" kern="1200" dirty="0">
          <a:solidFill>
            <a:srgbClr val="0064E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xml"/><Relationship Id="rId1" Type="http://schemas.openxmlformats.org/officeDocument/2006/relationships/video" Target="https://www.youtube.com/embed/jGhRiwGHh30" TargetMode="External"/><Relationship Id="rId5" Type="http://schemas.openxmlformats.org/officeDocument/2006/relationships/hyperlink" Target="https://www.youtube.com/watch?v=jGhRiwGHh30"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4C60E09-D857-4CF7-8B40-63181B843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308" y="713372"/>
            <a:ext cx="4837324" cy="5461005"/>
          </a:xfrm>
          <a:prstGeom prst="rect">
            <a:avLst/>
          </a:prstGeom>
        </p:spPr>
      </p:pic>
      <p:sp>
        <p:nvSpPr>
          <p:cNvPr id="12" name="Rectangle 11">
            <a:extLst>
              <a:ext uri="{FF2B5EF4-FFF2-40B4-BE49-F238E27FC236}">
                <a16:creationId xmlns:a16="http://schemas.microsoft.com/office/drawing/2014/main" id="{DFA82F36-AAF7-7647-968F-5AD0FAD80C8A}"/>
              </a:ext>
            </a:extLst>
          </p:cNvPr>
          <p:cNvSpPr/>
          <p:nvPr/>
        </p:nvSpPr>
        <p:spPr>
          <a:xfrm>
            <a:off x="7090787" y="2004484"/>
            <a:ext cx="3349451"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3200" b="1" i="0" u="none" strike="noStrike" kern="1200" cap="none" spc="300" normalizeH="0" baseline="0" noProof="0" dirty="0">
                <a:ln>
                  <a:noFill/>
                </a:ln>
                <a:solidFill>
                  <a:srgbClr val="0064DF"/>
                </a:solidFill>
                <a:effectLst/>
                <a:uLnTx/>
                <a:uFillTx/>
                <a:latin typeface="Arial" panose="020B0604020202020204" pitchFamily="34" charset="0"/>
                <a:ea typeface="+mn-ea"/>
                <a:cs typeface="Arial" panose="020B0604020202020204" pitchFamily="34" charset="0"/>
              </a:rPr>
              <a:t>Digital Citizenship</a:t>
            </a:r>
            <a:endParaRPr kumimoji="0" lang="en-US" sz="3200" b="1" i="0" u="none" strike="noStrike" kern="1200" cap="none" spc="300" normalizeH="0" baseline="0" noProof="0" dirty="0">
              <a:ln>
                <a:noFill/>
              </a:ln>
              <a:solidFill>
                <a:srgbClr val="0064DF"/>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D0F6624D-9425-C649-BECB-EB431B6F3AA4}"/>
              </a:ext>
            </a:extLst>
          </p:cNvPr>
          <p:cNvSpPr/>
          <p:nvPr/>
        </p:nvSpPr>
        <p:spPr>
          <a:xfrm>
            <a:off x="7177873" y="1778558"/>
            <a:ext cx="1627833" cy="140677"/>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4B9F112-7C1C-4B1C-A56F-DB7EA8C104F3}"/>
              </a:ext>
            </a:extLst>
          </p:cNvPr>
          <p:cNvSpPr/>
          <p:nvPr/>
        </p:nvSpPr>
        <p:spPr>
          <a:xfrm>
            <a:off x="7177872" y="3536950"/>
            <a:ext cx="5014127" cy="12890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51A14874-FE0D-4EAA-9A60-7BA5897EA19D}"/>
              </a:ext>
            </a:extLst>
          </p:cNvPr>
          <p:cNvSpPr/>
          <p:nvPr/>
        </p:nvSpPr>
        <p:spPr>
          <a:xfrm>
            <a:off x="7273777" y="3619573"/>
            <a:ext cx="5101213"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Lesson </a:t>
            </a:r>
            <a:r>
              <a:rPr lang="en-US" sz="2000" spc="300" dirty="0">
                <a:solidFill>
                  <a:prstClr val="white"/>
                </a:solidFill>
                <a:latin typeface="Arial" panose="020B0604020202020204" pitchFamily="34" charset="0"/>
                <a:cs typeface="Arial" panose="020B0604020202020204" pitchFamily="34" charset="0"/>
              </a:rPr>
              <a:t>8</a:t>
            </a:r>
            <a:endParaRPr kumimoji="0" lang="en-US" sz="2000" b="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30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BIG DATA AND TARGETED MARKETING</a:t>
            </a:r>
          </a:p>
        </p:txBody>
      </p:sp>
    </p:spTree>
    <p:extLst>
      <p:ext uri="{BB962C8B-B14F-4D97-AF65-F5344CB8AC3E}">
        <p14:creationId xmlns:p14="http://schemas.microsoft.com/office/powerpoint/2010/main" val="3215974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10</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50" y="307756"/>
            <a:ext cx="2500438" cy="58628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Reflection</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8: Big Data and Targeted Marketing</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10464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335166" y="1672045"/>
            <a:ext cx="5269113" cy="3527481"/>
          </a:xfrm>
          <a:prstGeom prst="rect">
            <a:avLst/>
          </a:prstGeom>
        </p:spPr>
      </p:pic>
      <p:sp>
        <p:nvSpPr>
          <p:cNvPr id="22" name="Rectangle 21">
            <a:extLst>
              <a:ext uri="{FF2B5EF4-FFF2-40B4-BE49-F238E27FC236}">
                <a16:creationId xmlns:a16="http://schemas.microsoft.com/office/drawing/2014/main" id="{1277F09E-E3A2-43C4-8B65-23FBBC31C254}"/>
              </a:ext>
            </a:extLst>
          </p:cNvPr>
          <p:cNvSpPr/>
          <p:nvPr/>
        </p:nvSpPr>
        <p:spPr>
          <a:xfrm>
            <a:off x="4911633" y="1866306"/>
            <a:ext cx="6284909" cy="3333220"/>
          </a:xfrm>
          <a:prstGeom prst="rect">
            <a:avLst/>
          </a:prstGeom>
        </p:spPr>
        <p:txBody>
          <a:bodyPr wrap="square">
            <a:spAutoFit/>
          </a:bodyPr>
          <a:lstStyle/>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After six months of sales, how might you use big data to understand whether you should make changes to your product or your marketing strategy? </a:t>
            </a:r>
          </a:p>
          <a:p>
            <a:pPr marL="684000"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What data would you like to have?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much data do you think that businesses would like to collect about you to target their advertising?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Can you identify steps to reduce your exposure to targeted marketing? </a:t>
            </a:r>
          </a:p>
        </p:txBody>
      </p:sp>
    </p:spTree>
    <p:extLst>
      <p:ext uri="{BB962C8B-B14F-4D97-AF65-F5344CB8AC3E}">
        <p14:creationId xmlns:p14="http://schemas.microsoft.com/office/powerpoint/2010/main" val="2160908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DF4F9C9C-BF1B-1D48-A1E3-EB2A40351E54}" type="slidenum">
              <a:rPr lang="en-US" smtClean="0"/>
              <a:pPr/>
              <a:t>11</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6"/>
            <a:ext cx="5880245" cy="988609"/>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Take-home Activity</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8: Big Data and Targeted Marketing</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10464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277F09E-E3A2-43C4-8B65-23FBBC31C254}"/>
              </a:ext>
            </a:extLst>
          </p:cNvPr>
          <p:cNvSpPr/>
          <p:nvPr/>
        </p:nvSpPr>
        <p:spPr>
          <a:xfrm>
            <a:off x="615025" y="1480325"/>
            <a:ext cx="10311475" cy="1020921"/>
          </a:xfrm>
          <a:prstGeom prst="rect">
            <a:avLst/>
          </a:prstGeom>
        </p:spPr>
        <p:txBody>
          <a:bodyPr wrap="square">
            <a:spAutoFit/>
          </a:bodyPr>
          <a:lstStyle/>
          <a:p>
            <a:pPr marL="126997" defTabSz="1219170">
              <a:lnSpc>
                <a:spcPct val="115000"/>
              </a:lnSpc>
              <a:spcAft>
                <a:spcPts val="1800"/>
              </a:spcAft>
              <a:buClr>
                <a:schemeClr val="tx1"/>
              </a:buClr>
              <a:buSzPct val="100000"/>
            </a:pPr>
            <a:r>
              <a:rPr lang="en-US" kern="0" dirty="0">
                <a:latin typeface="Arial" panose="020B0604020202020204" pitchFamily="34" charset="0"/>
                <a:ea typeface="Montserrat"/>
                <a:cs typeface="Arial" panose="020B0604020202020204" pitchFamily="34" charset="0"/>
                <a:sym typeface="Montserrat"/>
              </a:rPr>
              <a:t>Develop a logo which may include an image, a stylized script, and/or a tagline which conveys something about your frozen treat product. You may use any software to develop your logo or you may use </a:t>
            </a:r>
            <a:r>
              <a:rPr lang="en-US" kern="0" dirty="0" err="1">
                <a:latin typeface="Arial" panose="020B0604020202020204" pitchFamily="34" charset="0"/>
                <a:ea typeface="Montserrat"/>
                <a:cs typeface="Arial" panose="020B0604020202020204" pitchFamily="34" charset="0"/>
                <a:sym typeface="Montserrat"/>
              </a:rPr>
              <a:t>coloured</a:t>
            </a:r>
            <a:r>
              <a:rPr lang="en-US" kern="0" dirty="0">
                <a:latin typeface="Arial" panose="020B0604020202020204" pitchFamily="34" charset="0"/>
                <a:ea typeface="Montserrat"/>
                <a:cs typeface="Arial" panose="020B0604020202020204" pitchFamily="34" charset="0"/>
                <a:sym typeface="Montserrat"/>
              </a:rPr>
              <a:t> paper and pens or paints as well. </a:t>
            </a:r>
          </a:p>
        </p:txBody>
      </p:sp>
      <p:pic>
        <p:nvPicPr>
          <p:cNvPr id="7" name="Graphic 8">
            <a:extLst>
              <a:ext uri="{FF2B5EF4-FFF2-40B4-BE49-F238E27FC236}">
                <a16:creationId xmlns:a16="http://schemas.microsoft.com/office/drawing/2014/main" id="{6F26357F-E154-4DD0-9C59-CA4A7C9A6F5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3531" b="15253"/>
          <a:stretch/>
        </p:blipFill>
        <p:spPr>
          <a:xfrm>
            <a:off x="4397987" y="2032313"/>
            <a:ext cx="7419765" cy="4536798"/>
          </a:xfrm>
          <a:prstGeom prst="rect">
            <a:avLst/>
          </a:prstGeom>
        </p:spPr>
      </p:pic>
    </p:spTree>
    <p:extLst>
      <p:ext uri="{BB962C8B-B14F-4D97-AF65-F5344CB8AC3E}">
        <p14:creationId xmlns:p14="http://schemas.microsoft.com/office/powerpoint/2010/main" val="3029432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BSE Logo Vector (.EPS) Free Download">
            <a:extLst>
              <a:ext uri="{FF2B5EF4-FFF2-40B4-BE49-F238E27FC236}">
                <a16:creationId xmlns:a16="http://schemas.microsoft.com/office/drawing/2014/main" id="{73A3A52A-857E-4314-8E4B-FF1DEC3C6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1478" y="2916381"/>
            <a:ext cx="909043" cy="10252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1C2F4B2-3D1F-441A-BB7C-F8F96A86201A}"/>
              </a:ext>
            </a:extLst>
          </p:cNvPr>
          <p:cNvSpPr/>
          <p:nvPr/>
        </p:nvSpPr>
        <p:spPr>
          <a:xfrm>
            <a:off x="4361683" y="2237808"/>
            <a:ext cx="3468635" cy="27016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00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spcBef>
                <a:spcPts val="300"/>
              </a:spcBef>
              <a:spcAft>
                <a:spcPts val="300"/>
              </a:spcAft>
            </a:pPr>
            <a:r>
              <a:rPr lang="en-IN" sz="1600" b="0" i="0" dirty="0">
                <a:solidFill>
                  <a:srgbClr val="222222"/>
                </a:solidFill>
                <a:effectLst/>
                <a:latin typeface="Arial" panose="020B0604020202020204" pitchFamily="34" charset="0"/>
              </a:rPr>
              <a:t>Created by</a:t>
            </a:r>
            <a:endParaRPr lang="en-IN" sz="1600" dirty="0">
              <a:solidFill>
                <a:schemeClr val="tx1"/>
              </a:solidFill>
            </a:endParaRPr>
          </a:p>
        </p:txBody>
      </p:sp>
    </p:spTree>
    <p:extLst>
      <p:ext uri="{BB962C8B-B14F-4D97-AF65-F5344CB8AC3E}">
        <p14:creationId xmlns:p14="http://schemas.microsoft.com/office/powerpoint/2010/main" val="1352325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665251-2329-46BD-81FC-D83C44D4E9D4}"/>
              </a:ext>
            </a:extLst>
          </p:cNvPr>
          <p:cNvPicPr>
            <a:picLocks noChangeAspect="1"/>
          </p:cNvPicPr>
          <p:nvPr/>
        </p:nvPicPr>
        <p:blipFill rotWithShape="1">
          <a:blip r:embed="rId3"/>
          <a:srcRect l="15753" t="5356" r="15753" b="29384"/>
          <a:stretch/>
        </p:blipFill>
        <p:spPr>
          <a:xfrm>
            <a:off x="0" y="1"/>
            <a:ext cx="12192000" cy="6535678"/>
          </a:xfrm>
          <a:prstGeom prst="rect">
            <a:avLst/>
          </a:prstGeom>
        </p:spPr>
      </p:pic>
      <p:pic>
        <p:nvPicPr>
          <p:cNvPr id="5" name="jGhRiwGHh30"/>
          <p:cNvPicPr>
            <a:picLocks noRot="1" noChangeAspect="1"/>
          </p:cNvPicPr>
          <p:nvPr>
            <a:videoFile r:link="rId1"/>
          </p:nvPr>
        </p:nvPicPr>
        <p:blipFill>
          <a:blip r:embed="rId4"/>
          <a:stretch>
            <a:fillRect/>
          </a:stretch>
        </p:blipFill>
        <p:spPr>
          <a:xfrm>
            <a:off x="3316794" y="2175435"/>
            <a:ext cx="5541264" cy="3116961"/>
          </a:xfrm>
          <a:prstGeom prst="rect">
            <a:avLst/>
          </a:prstGeom>
        </p:spPr>
      </p:pic>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2</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chemeClr val="bg1"/>
                </a:solidFill>
                <a:ea typeface="Montserrat"/>
                <a:sym typeface="Montserrat"/>
              </a:rPr>
              <a:t>What is Big Data?</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8: Big Data and Targeted Marketing</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924504" y="1604721"/>
            <a:ext cx="4064318" cy="369332"/>
          </a:xfrm>
          <a:prstGeom prst="rect">
            <a:avLst/>
          </a:prstGeom>
        </p:spPr>
        <p:txBody>
          <a:bodyPr wrap="none">
            <a:spAutoFit/>
          </a:bodyPr>
          <a:lstStyle/>
          <a:p>
            <a:r>
              <a:rPr lang="en-US" b="1" u="sng" dirty="0">
                <a:solidFill>
                  <a:srgbClr val="1155CC"/>
                </a:solidFill>
                <a:latin typeface="Calibri" panose="020F0502020204030204" pitchFamily="34" charset="0"/>
                <a:hlinkClick r:id="rId5"/>
              </a:rPr>
              <a:t>Big data</a:t>
            </a:r>
            <a:r>
              <a:rPr lang="en-US" b="1" u="sng" dirty="0">
                <a:solidFill>
                  <a:srgbClr val="1155CC"/>
                </a:solidFill>
                <a:latin typeface="Calibri" panose="020F0502020204030204" pitchFamily="34" charset="0"/>
              </a:rPr>
              <a:t>’ and what it means to our lives</a:t>
            </a:r>
            <a:r>
              <a:rPr lang="en-US" dirty="0">
                <a:solidFill>
                  <a:srgbClr val="000000"/>
                </a:solidFill>
                <a:latin typeface="Calibri" panose="020F0502020204030204" pitchFamily="34" charset="0"/>
              </a:rPr>
              <a:t>. </a:t>
            </a:r>
            <a:endParaRPr lang="en-US" sz="2000" dirty="0"/>
          </a:p>
        </p:txBody>
      </p:sp>
    </p:spTree>
    <p:extLst>
      <p:ext uri="{BB962C8B-B14F-4D97-AF65-F5344CB8AC3E}">
        <p14:creationId xmlns:p14="http://schemas.microsoft.com/office/powerpoint/2010/main" val="1960820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3</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7"/>
            <a:ext cx="7192925" cy="586284"/>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Definitions You Should Know</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8: Big Data and Targeted Marketing</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8940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17324" y="4027761"/>
            <a:ext cx="1184940" cy="646331"/>
          </a:xfrm>
          <a:prstGeom prst="rect">
            <a:avLst/>
          </a:prstGeom>
        </p:spPr>
        <p:txBody>
          <a:bodyPr wrap="none">
            <a:spAutoFit/>
          </a:bodyPr>
          <a:lstStyle/>
          <a:p>
            <a:r>
              <a:rPr lang="en-US" sz="3600" b="1" kern="0" dirty="0">
                <a:solidFill>
                  <a:srgbClr val="00B14F"/>
                </a:solidFill>
                <a:latin typeface="Arial" panose="020B0604020202020204" pitchFamily="34" charset="0"/>
                <a:ea typeface="Montserrat"/>
                <a:cs typeface="Arial" panose="020B0604020202020204" pitchFamily="34" charset="0"/>
                <a:sym typeface="Montserrat"/>
              </a:rPr>
              <a:t>Data</a:t>
            </a:r>
            <a:endParaRPr lang="en-IN" sz="3600" b="1" dirty="0">
              <a:solidFill>
                <a:srgbClr val="00B14F"/>
              </a:solidFill>
            </a:endParaRPr>
          </a:p>
        </p:txBody>
      </p:sp>
      <p:sp>
        <p:nvSpPr>
          <p:cNvPr id="13" name="Rectangle 12"/>
          <p:cNvSpPr/>
          <p:nvPr/>
        </p:nvSpPr>
        <p:spPr>
          <a:xfrm>
            <a:off x="589727" y="4559584"/>
            <a:ext cx="3190754" cy="1020921"/>
          </a:xfrm>
          <a:prstGeom prst="rect">
            <a:avLst/>
          </a:prstGeom>
        </p:spPr>
        <p:txBody>
          <a:bodyPr wrap="square">
            <a:spAutoFit/>
          </a:bodyPr>
          <a:lstStyle/>
          <a:p>
            <a:pPr marL="126997" defTabSz="1219170">
              <a:lnSpc>
                <a:spcPct val="115000"/>
              </a:lnSpc>
              <a:spcAft>
                <a:spcPts val="1800"/>
              </a:spcAft>
              <a:buClr>
                <a:schemeClr val="tx1"/>
              </a:buClr>
              <a:buSzPct val="100000"/>
            </a:pPr>
            <a:r>
              <a:rPr lang="en-US" kern="0" dirty="0">
                <a:latin typeface="Arial" panose="020B0604020202020204" pitchFamily="34" charset="0"/>
                <a:ea typeface="Montserrat"/>
                <a:cs typeface="Arial" panose="020B0604020202020204" pitchFamily="34" charset="0"/>
                <a:sym typeface="Montserrat"/>
              </a:rPr>
              <a:t>Facts and statistics collected together for reference or analysis</a:t>
            </a:r>
          </a:p>
        </p:txBody>
      </p:sp>
      <p:sp>
        <p:nvSpPr>
          <p:cNvPr id="14" name="Rectangle 13"/>
          <p:cNvSpPr/>
          <p:nvPr/>
        </p:nvSpPr>
        <p:spPr>
          <a:xfrm>
            <a:off x="4239267" y="3731826"/>
            <a:ext cx="2774066" cy="1477328"/>
          </a:xfrm>
          <a:prstGeom prst="rect">
            <a:avLst/>
          </a:prstGeom>
        </p:spPr>
        <p:txBody>
          <a:bodyPr wrap="square">
            <a:spAutoFit/>
          </a:bodyPr>
          <a:lstStyle/>
          <a:p>
            <a:r>
              <a:rPr lang="en-US" kern="0" dirty="0">
                <a:latin typeface="Arial" panose="020B0604020202020204" pitchFamily="34" charset="0"/>
                <a:ea typeface="Montserrat"/>
                <a:cs typeface="Arial" panose="020B0604020202020204" pitchFamily="34" charset="0"/>
                <a:sym typeface="Montserrat"/>
              </a:rPr>
              <a:t>A collection of data that is huge in volume yet growing exponentially with time.		</a:t>
            </a:r>
            <a:endParaRPr lang="en-IN" dirty="0"/>
          </a:p>
        </p:txBody>
      </p:sp>
      <p:sp>
        <p:nvSpPr>
          <p:cNvPr id="15" name="Rectangle 14"/>
          <p:cNvSpPr/>
          <p:nvPr/>
        </p:nvSpPr>
        <p:spPr>
          <a:xfrm>
            <a:off x="7898673" y="3180195"/>
            <a:ext cx="3225182" cy="1366528"/>
          </a:xfrm>
          <a:prstGeom prst="rect">
            <a:avLst/>
          </a:prstGeom>
        </p:spPr>
        <p:txBody>
          <a:bodyPr wrap="square">
            <a:spAutoFit/>
          </a:bodyPr>
          <a:lstStyle/>
          <a:p>
            <a:pPr marL="126997" defTabSz="1219170">
              <a:lnSpc>
                <a:spcPct val="115000"/>
              </a:lnSpc>
              <a:spcAft>
                <a:spcPts val="1800"/>
              </a:spcAft>
              <a:buClr>
                <a:schemeClr val="tx1"/>
              </a:buClr>
              <a:buSzPct val="100000"/>
            </a:pPr>
            <a:r>
              <a:rPr lang="en-US" kern="0" dirty="0">
                <a:latin typeface="Arial" panose="020B0604020202020204" pitchFamily="34" charset="0"/>
                <a:ea typeface="Montserrat"/>
                <a:cs typeface="Arial" panose="020B0604020202020204" pitchFamily="34" charset="0"/>
                <a:sym typeface="Montserrat"/>
              </a:rPr>
              <a:t>The often-complex process of examining big data to uncover information such as patterns or market trends.</a:t>
            </a:r>
          </a:p>
        </p:txBody>
      </p:sp>
      <p:sp>
        <p:nvSpPr>
          <p:cNvPr id="18" name="Rectangle 17">
            <a:extLst>
              <a:ext uri="{FF2B5EF4-FFF2-40B4-BE49-F238E27FC236}">
                <a16:creationId xmlns:a16="http://schemas.microsoft.com/office/drawing/2014/main" id="{16A9ED40-511F-4B58-94EF-768B503A31EF}"/>
              </a:ext>
            </a:extLst>
          </p:cNvPr>
          <p:cNvSpPr/>
          <p:nvPr/>
        </p:nvSpPr>
        <p:spPr>
          <a:xfrm>
            <a:off x="3622510" y="3109010"/>
            <a:ext cx="90495" cy="2844666"/>
          </a:xfrm>
          <a:prstGeom prst="rect">
            <a:avLst/>
          </a:prstGeom>
          <a:solidFill>
            <a:srgbClr val="00B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Rectangle 18">
            <a:extLst>
              <a:ext uri="{FF2B5EF4-FFF2-40B4-BE49-F238E27FC236}">
                <a16:creationId xmlns:a16="http://schemas.microsoft.com/office/drawing/2014/main" id="{31142D0F-BC85-49F1-A449-A54E5EA267AC}"/>
              </a:ext>
            </a:extLst>
          </p:cNvPr>
          <p:cNvSpPr/>
          <p:nvPr/>
        </p:nvSpPr>
        <p:spPr>
          <a:xfrm>
            <a:off x="7327935" y="2481246"/>
            <a:ext cx="90495" cy="2844665"/>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Rectangle 19">
            <a:extLst>
              <a:ext uri="{FF2B5EF4-FFF2-40B4-BE49-F238E27FC236}">
                <a16:creationId xmlns:a16="http://schemas.microsoft.com/office/drawing/2014/main" id="{31142D0F-BC85-49F1-A449-A54E5EA267AC}"/>
              </a:ext>
            </a:extLst>
          </p:cNvPr>
          <p:cNvSpPr/>
          <p:nvPr/>
        </p:nvSpPr>
        <p:spPr>
          <a:xfrm>
            <a:off x="11295940" y="2020608"/>
            <a:ext cx="90495" cy="2844665"/>
          </a:xfrm>
          <a:prstGeom prst="rect">
            <a:avLst/>
          </a:prstGeom>
          <a:solidFill>
            <a:srgbClr val="ED7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4193249" y="3200003"/>
            <a:ext cx="2056973" cy="646331"/>
          </a:xfrm>
          <a:prstGeom prst="rect">
            <a:avLst/>
          </a:prstGeom>
        </p:spPr>
        <p:txBody>
          <a:bodyPr wrap="none">
            <a:spAutoFit/>
          </a:bodyPr>
          <a:lstStyle/>
          <a:p>
            <a:r>
              <a:rPr lang="en-US" sz="3600" b="1" kern="0" dirty="0">
                <a:solidFill>
                  <a:srgbClr val="0064DF"/>
                </a:solidFill>
                <a:latin typeface="Arial" panose="020B0604020202020204" pitchFamily="34" charset="0"/>
                <a:ea typeface="Montserrat"/>
                <a:cs typeface="Arial" panose="020B0604020202020204" pitchFamily="34" charset="0"/>
                <a:sym typeface="Montserrat"/>
              </a:rPr>
              <a:t>Big Data</a:t>
            </a:r>
            <a:endParaRPr lang="en-IN" sz="3600" b="1" dirty="0">
              <a:solidFill>
                <a:srgbClr val="0064DF"/>
              </a:solidFill>
            </a:endParaRPr>
          </a:p>
        </p:txBody>
      </p:sp>
      <p:sp>
        <p:nvSpPr>
          <p:cNvPr id="22" name="Rectangle 21"/>
          <p:cNvSpPr/>
          <p:nvPr/>
        </p:nvSpPr>
        <p:spPr>
          <a:xfrm>
            <a:off x="7985744" y="2276154"/>
            <a:ext cx="2236510" cy="1018549"/>
          </a:xfrm>
          <a:prstGeom prst="rect">
            <a:avLst/>
          </a:prstGeom>
        </p:spPr>
        <p:txBody>
          <a:bodyPr wrap="none">
            <a:spAutoFit/>
          </a:bodyPr>
          <a:lstStyle/>
          <a:p>
            <a:pPr>
              <a:lnSpc>
                <a:spcPts val="3600"/>
              </a:lnSpc>
            </a:pPr>
            <a:r>
              <a:rPr lang="en-US" sz="3600" b="1" kern="0" dirty="0">
                <a:solidFill>
                  <a:srgbClr val="ED7D30"/>
                </a:solidFill>
                <a:latin typeface="Arial" panose="020B0604020202020204" pitchFamily="34" charset="0"/>
                <a:ea typeface="Montserrat"/>
                <a:cs typeface="Arial" panose="020B0604020202020204" pitchFamily="34" charset="0"/>
                <a:sym typeface="Montserrat"/>
              </a:rPr>
              <a:t>Big Data</a:t>
            </a:r>
            <a:br>
              <a:rPr lang="en-US" sz="3600" b="1" kern="0" dirty="0">
                <a:solidFill>
                  <a:srgbClr val="ED7D30"/>
                </a:solidFill>
                <a:latin typeface="Arial" panose="020B0604020202020204" pitchFamily="34" charset="0"/>
                <a:ea typeface="Montserrat"/>
                <a:cs typeface="Arial" panose="020B0604020202020204" pitchFamily="34" charset="0"/>
                <a:sym typeface="Montserrat"/>
              </a:rPr>
            </a:br>
            <a:r>
              <a:rPr lang="en-US" sz="3600" b="1" kern="0" dirty="0">
                <a:solidFill>
                  <a:srgbClr val="ED7D30"/>
                </a:solidFill>
                <a:latin typeface="Arial" panose="020B0604020202020204" pitchFamily="34" charset="0"/>
                <a:ea typeface="Montserrat"/>
                <a:cs typeface="Arial" panose="020B0604020202020204" pitchFamily="34" charset="0"/>
                <a:sym typeface="Montserrat"/>
              </a:rPr>
              <a:t>Analytics</a:t>
            </a:r>
            <a:endParaRPr lang="en-IN" sz="3600" b="1" dirty="0">
              <a:solidFill>
                <a:srgbClr val="ED7D30"/>
              </a:solidFill>
            </a:endParaRPr>
          </a:p>
        </p:txBody>
      </p:sp>
      <p:sp>
        <p:nvSpPr>
          <p:cNvPr id="24" name="Freeform 5"/>
          <p:cNvSpPr>
            <a:spLocks noEditPoints="1"/>
          </p:cNvSpPr>
          <p:nvPr/>
        </p:nvSpPr>
        <p:spPr bwMode="auto">
          <a:xfrm>
            <a:off x="4313450" y="2276154"/>
            <a:ext cx="963935" cy="821130"/>
          </a:xfrm>
          <a:custGeom>
            <a:avLst/>
            <a:gdLst>
              <a:gd name="T0" fmla="*/ 58 w 218"/>
              <a:gd name="T1" fmla="*/ 0 h 185"/>
              <a:gd name="T2" fmla="*/ 97 w 218"/>
              <a:gd name="T3" fmla="*/ 6 h 185"/>
              <a:gd name="T4" fmla="*/ 125 w 218"/>
              <a:gd name="T5" fmla="*/ 63 h 185"/>
              <a:gd name="T6" fmla="*/ 160 w 218"/>
              <a:gd name="T7" fmla="*/ 69 h 185"/>
              <a:gd name="T8" fmla="*/ 155 w 218"/>
              <a:gd name="T9" fmla="*/ 108 h 185"/>
              <a:gd name="T10" fmla="*/ 116 w 218"/>
              <a:gd name="T11" fmla="*/ 102 h 185"/>
              <a:gd name="T12" fmla="*/ 87 w 218"/>
              <a:gd name="T13" fmla="*/ 45 h 185"/>
              <a:gd name="T14" fmla="*/ 52 w 218"/>
              <a:gd name="T15" fmla="*/ 39 h 185"/>
              <a:gd name="T16" fmla="*/ 119 w 218"/>
              <a:gd name="T17" fmla="*/ 36 h 185"/>
              <a:gd name="T18" fmla="*/ 123 w 218"/>
              <a:gd name="T19" fmla="*/ 6 h 185"/>
              <a:gd name="T20" fmla="*/ 154 w 218"/>
              <a:gd name="T21" fmla="*/ 11 h 185"/>
              <a:gd name="T22" fmla="*/ 149 w 218"/>
              <a:gd name="T23" fmla="*/ 41 h 185"/>
              <a:gd name="T24" fmla="*/ 119 w 218"/>
              <a:gd name="T25" fmla="*/ 36 h 185"/>
              <a:gd name="T26" fmla="*/ 50 w 218"/>
              <a:gd name="T27" fmla="*/ 71 h 185"/>
              <a:gd name="T28" fmla="*/ 88 w 218"/>
              <a:gd name="T29" fmla="*/ 66 h 185"/>
              <a:gd name="T30" fmla="*/ 95 w 218"/>
              <a:gd name="T31" fmla="*/ 104 h 185"/>
              <a:gd name="T32" fmla="*/ 56 w 218"/>
              <a:gd name="T33" fmla="*/ 110 h 185"/>
              <a:gd name="T34" fmla="*/ 67 w 218"/>
              <a:gd name="T35" fmla="*/ 151 h 185"/>
              <a:gd name="T36" fmla="*/ 70 w 218"/>
              <a:gd name="T37" fmla="*/ 126 h 185"/>
              <a:gd name="T38" fmla="*/ 95 w 218"/>
              <a:gd name="T39" fmla="*/ 130 h 185"/>
              <a:gd name="T40" fmla="*/ 91 w 218"/>
              <a:gd name="T41" fmla="*/ 155 h 185"/>
              <a:gd name="T42" fmla="*/ 67 w 218"/>
              <a:gd name="T43" fmla="*/ 151 h 185"/>
              <a:gd name="T44" fmla="*/ 1 w 218"/>
              <a:gd name="T45" fmla="*/ 83 h 185"/>
              <a:gd name="T46" fmla="*/ 27 w 218"/>
              <a:gd name="T47" fmla="*/ 79 h 185"/>
              <a:gd name="T48" fmla="*/ 32 w 218"/>
              <a:gd name="T49" fmla="*/ 106 h 185"/>
              <a:gd name="T50" fmla="*/ 5 w 218"/>
              <a:gd name="T51" fmla="*/ 110 h 185"/>
              <a:gd name="T52" fmla="*/ 176 w 218"/>
              <a:gd name="T53" fmla="*/ 68 h 185"/>
              <a:gd name="T54" fmla="*/ 179 w 218"/>
              <a:gd name="T55" fmla="*/ 43 h 185"/>
              <a:gd name="T56" fmla="*/ 204 w 218"/>
              <a:gd name="T57" fmla="*/ 47 h 185"/>
              <a:gd name="T58" fmla="*/ 200 w 218"/>
              <a:gd name="T59" fmla="*/ 71 h 185"/>
              <a:gd name="T60" fmla="*/ 176 w 218"/>
              <a:gd name="T61" fmla="*/ 68 h 185"/>
              <a:gd name="T62" fmla="*/ 8 w 218"/>
              <a:gd name="T63" fmla="*/ 46 h 185"/>
              <a:gd name="T64" fmla="*/ 28 w 218"/>
              <a:gd name="T65" fmla="*/ 43 h 185"/>
              <a:gd name="T66" fmla="*/ 31 w 218"/>
              <a:gd name="T67" fmla="*/ 63 h 185"/>
              <a:gd name="T68" fmla="*/ 12 w 218"/>
              <a:gd name="T69" fmla="*/ 65 h 185"/>
              <a:gd name="T70" fmla="*/ 116 w 218"/>
              <a:gd name="T71" fmla="*/ 150 h 185"/>
              <a:gd name="T72" fmla="*/ 127 w 218"/>
              <a:gd name="T73" fmla="*/ 185 h 185"/>
              <a:gd name="T74" fmla="*/ 146 w 218"/>
              <a:gd name="T75" fmla="*/ 161 h 185"/>
              <a:gd name="T76" fmla="*/ 153 w 218"/>
              <a:gd name="T77" fmla="*/ 167 h 185"/>
              <a:gd name="T78" fmla="*/ 147 w 218"/>
              <a:gd name="T79" fmla="*/ 183 h 185"/>
              <a:gd name="T80" fmla="*/ 139 w 218"/>
              <a:gd name="T81" fmla="*/ 177 h 185"/>
              <a:gd name="T82" fmla="*/ 146 w 218"/>
              <a:gd name="T83" fmla="*/ 161 h 185"/>
              <a:gd name="T84" fmla="*/ 186 w 218"/>
              <a:gd name="T85" fmla="*/ 161 h 185"/>
              <a:gd name="T86" fmla="*/ 193 w 218"/>
              <a:gd name="T87" fmla="*/ 177 h 185"/>
              <a:gd name="T88" fmla="*/ 185 w 218"/>
              <a:gd name="T89" fmla="*/ 183 h 185"/>
              <a:gd name="T90" fmla="*/ 179 w 218"/>
              <a:gd name="T91" fmla="*/ 167 h 185"/>
              <a:gd name="T92" fmla="*/ 166 w 218"/>
              <a:gd name="T93" fmla="*/ 185 h 185"/>
              <a:gd name="T94" fmla="*/ 218 w 218"/>
              <a:gd name="T95" fmla="*/ 150 h 185"/>
              <a:gd name="T96" fmla="*/ 198 w 218"/>
              <a:gd name="T97" fmla="*/ 126 h 185"/>
              <a:gd name="T98" fmla="*/ 205 w 218"/>
              <a:gd name="T99" fmla="*/ 132 h 185"/>
              <a:gd name="T100" fmla="*/ 199 w 218"/>
              <a:gd name="T101" fmla="*/ 148 h 185"/>
              <a:gd name="T102" fmla="*/ 192 w 218"/>
              <a:gd name="T103" fmla="*/ 142 h 185"/>
              <a:gd name="T104" fmla="*/ 198 w 218"/>
              <a:gd name="T105" fmla="*/ 126 h 185"/>
              <a:gd name="T106" fmla="*/ 135 w 218"/>
              <a:gd name="T107" fmla="*/ 126 h 185"/>
              <a:gd name="T108" fmla="*/ 141 w 218"/>
              <a:gd name="T109" fmla="*/ 142 h 185"/>
              <a:gd name="T110" fmla="*/ 134 w 218"/>
              <a:gd name="T111" fmla="*/ 148 h 185"/>
              <a:gd name="T112" fmla="*/ 128 w 218"/>
              <a:gd name="T113" fmla="*/ 132 h 185"/>
              <a:gd name="T114" fmla="*/ 172 w 218"/>
              <a:gd name="T115" fmla="*/ 126 h 185"/>
              <a:gd name="T116" fmla="*/ 180 w 218"/>
              <a:gd name="T117" fmla="*/ 132 h 185"/>
              <a:gd name="T118" fmla="*/ 173 w 218"/>
              <a:gd name="T119" fmla="*/ 148 h 185"/>
              <a:gd name="T120" fmla="*/ 166 w 218"/>
              <a:gd name="T121" fmla="*/ 142 h 185"/>
              <a:gd name="T122" fmla="*/ 172 w 218"/>
              <a:gd name="T123" fmla="*/ 126 h 185"/>
              <a:gd name="T124" fmla="*/ 153 w 218"/>
              <a:gd name="T125" fmla="*/ 12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8" h="185">
                <a:moveTo>
                  <a:pt x="52" y="6"/>
                </a:moveTo>
                <a:cubicBezTo>
                  <a:pt x="52" y="3"/>
                  <a:pt x="54" y="0"/>
                  <a:pt x="58" y="0"/>
                </a:cubicBezTo>
                <a:cubicBezTo>
                  <a:pt x="91" y="0"/>
                  <a:pt x="91" y="0"/>
                  <a:pt x="91" y="0"/>
                </a:cubicBezTo>
                <a:cubicBezTo>
                  <a:pt x="94" y="0"/>
                  <a:pt x="97" y="3"/>
                  <a:pt x="97" y="6"/>
                </a:cubicBezTo>
                <a:cubicBezTo>
                  <a:pt x="97" y="36"/>
                  <a:pt x="97" y="36"/>
                  <a:pt x="97" y="36"/>
                </a:cubicBezTo>
                <a:cubicBezTo>
                  <a:pt x="104" y="46"/>
                  <a:pt x="114" y="56"/>
                  <a:pt x="125" y="63"/>
                </a:cubicBezTo>
                <a:cubicBezTo>
                  <a:pt x="154" y="63"/>
                  <a:pt x="154" y="63"/>
                  <a:pt x="154" y="63"/>
                </a:cubicBezTo>
                <a:cubicBezTo>
                  <a:pt x="158" y="63"/>
                  <a:pt x="160" y="66"/>
                  <a:pt x="160" y="69"/>
                </a:cubicBezTo>
                <a:cubicBezTo>
                  <a:pt x="160" y="80"/>
                  <a:pt x="161" y="91"/>
                  <a:pt x="161" y="102"/>
                </a:cubicBezTo>
                <a:cubicBezTo>
                  <a:pt x="161" y="105"/>
                  <a:pt x="158" y="108"/>
                  <a:pt x="155" y="108"/>
                </a:cubicBezTo>
                <a:cubicBezTo>
                  <a:pt x="144" y="108"/>
                  <a:pt x="133" y="108"/>
                  <a:pt x="122" y="108"/>
                </a:cubicBezTo>
                <a:cubicBezTo>
                  <a:pt x="119" y="108"/>
                  <a:pt x="116" y="105"/>
                  <a:pt x="116" y="102"/>
                </a:cubicBezTo>
                <a:cubicBezTo>
                  <a:pt x="116" y="74"/>
                  <a:pt x="116" y="74"/>
                  <a:pt x="116" y="74"/>
                </a:cubicBezTo>
                <a:cubicBezTo>
                  <a:pt x="108" y="63"/>
                  <a:pt x="98" y="52"/>
                  <a:pt x="87" y="45"/>
                </a:cubicBezTo>
                <a:cubicBezTo>
                  <a:pt x="58" y="45"/>
                  <a:pt x="58" y="45"/>
                  <a:pt x="58" y="45"/>
                </a:cubicBezTo>
                <a:cubicBezTo>
                  <a:pt x="55" y="45"/>
                  <a:pt x="52" y="42"/>
                  <a:pt x="52" y="39"/>
                </a:cubicBezTo>
                <a:cubicBezTo>
                  <a:pt x="52" y="6"/>
                  <a:pt x="52" y="6"/>
                  <a:pt x="52" y="6"/>
                </a:cubicBezTo>
                <a:close/>
                <a:moveTo>
                  <a:pt x="119" y="36"/>
                </a:moveTo>
                <a:cubicBezTo>
                  <a:pt x="119" y="11"/>
                  <a:pt x="119" y="11"/>
                  <a:pt x="119" y="11"/>
                </a:cubicBezTo>
                <a:cubicBezTo>
                  <a:pt x="119" y="8"/>
                  <a:pt x="121" y="6"/>
                  <a:pt x="123" y="6"/>
                </a:cubicBezTo>
                <a:cubicBezTo>
                  <a:pt x="149" y="6"/>
                  <a:pt x="149" y="6"/>
                  <a:pt x="149" y="6"/>
                </a:cubicBezTo>
                <a:cubicBezTo>
                  <a:pt x="152" y="6"/>
                  <a:pt x="154" y="8"/>
                  <a:pt x="154" y="11"/>
                </a:cubicBezTo>
                <a:cubicBezTo>
                  <a:pt x="154" y="36"/>
                  <a:pt x="154" y="36"/>
                  <a:pt x="154" y="36"/>
                </a:cubicBezTo>
                <a:cubicBezTo>
                  <a:pt x="154" y="39"/>
                  <a:pt x="152" y="41"/>
                  <a:pt x="149" y="41"/>
                </a:cubicBezTo>
                <a:cubicBezTo>
                  <a:pt x="124" y="41"/>
                  <a:pt x="124" y="41"/>
                  <a:pt x="124" y="41"/>
                </a:cubicBezTo>
                <a:cubicBezTo>
                  <a:pt x="121" y="41"/>
                  <a:pt x="119" y="39"/>
                  <a:pt x="119" y="36"/>
                </a:cubicBezTo>
                <a:close/>
                <a:moveTo>
                  <a:pt x="50" y="104"/>
                </a:moveTo>
                <a:cubicBezTo>
                  <a:pt x="50" y="71"/>
                  <a:pt x="50" y="71"/>
                  <a:pt x="50" y="71"/>
                </a:cubicBezTo>
                <a:cubicBezTo>
                  <a:pt x="50" y="68"/>
                  <a:pt x="52" y="66"/>
                  <a:pt x="55" y="66"/>
                </a:cubicBezTo>
                <a:cubicBezTo>
                  <a:pt x="88" y="66"/>
                  <a:pt x="88" y="66"/>
                  <a:pt x="88" y="66"/>
                </a:cubicBezTo>
                <a:cubicBezTo>
                  <a:pt x="92" y="66"/>
                  <a:pt x="94" y="68"/>
                  <a:pt x="94" y="71"/>
                </a:cubicBezTo>
                <a:cubicBezTo>
                  <a:pt x="95" y="104"/>
                  <a:pt x="95" y="104"/>
                  <a:pt x="95" y="104"/>
                </a:cubicBezTo>
                <a:cubicBezTo>
                  <a:pt x="95" y="108"/>
                  <a:pt x="92" y="110"/>
                  <a:pt x="89" y="110"/>
                </a:cubicBezTo>
                <a:cubicBezTo>
                  <a:pt x="56" y="110"/>
                  <a:pt x="56" y="110"/>
                  <a:pt x="56" y="110"/>
                </a:cubicBezTo>
                <a:cubicBezTo>
                  <a:pt x="53" y="110"/>
                  <a:pt x="50" y="108"/>
                  <a:pt x="50" y="104"/>
                </a:cubicBezTo>
                <a:close/>
                <a:moveTo>
                  <a:pt x="67" y="151"/>
                </a:moveTo>
                <a:cubicBezTo>
                  <a:pt x="67" y="130"/>
                  <a:pt x="67" y="130"/>
                  <a:pt x="67" y="130"/>
                </a:cubicBezTo>
                <a:cubicBezTo>
                  <a:pt x="67" y="128"/>
                  <a:pt x="68" y="126"/>
                  <a:pt x="70" y="126"/>
                </a:cubicBezTo>
                <a:cubicBezTo>
                  <a:pt x="91" y="126"/>
                  <a:pt x="91" y="126"/>
                  <a:pt x="91" y="126"/>
                </a:cubicBezTo>
                <a:cubicBezTo>
                  <a:pt x="93" y="126"/>
                  <a:pt x="95" y="128"/>
                  <a:pt x="95" y="130"/>
                </a:cubicBezTo>
                <a:cubicBezTo>
                  <a:pt x="95" y="151"/>
                  <a:pt x="95" y="151"/>
                  <a:pt x="95" y="151"/>
                </a:cubicBezTo>
                <a:cubicBezTo>
                  <a:pt x="95" y="153"/>
                  <a:pt x="93" y="155"/>
                  <a:pt x="91" y="155"/>
                </a:cubicBezTo>
                <a:cubicBezTo>
                  <a:pt x="71" y="155"/>
                  <a:pt x="71" y="155"/>
                  <a:pt x="71" y="155"/>
                </a:cubicBezTo>
                <a:cubicBezTo>
                  <a:pt x="69" y="155"/>
                  <a:pt x="67" y="153"/>
                  <a:pt x="67" y="151"/>
                </a:cubicBezTo>
                <a:close/>
                <a:moveTo>
                  <a:pt x="1" y="106"/>
                </a:moveTo>
                <a:cubicBezTo>
                  <a:pt x="1" y="83"/>
                  <a:pt x="1" y="83"/>
                  <a:pt x="1" y="83"/>
                </a:cubicBezTo>
                <a:cubicBezTo>
                  <a:pt x="0" y="81"/>
                  <a:pt x="2" y="79"/>
                  <a:pt x="4" y="79"/>
                </a:cubicBezTo>
                <a:cubicBezTo>
                  <a:pt x="27" y="79"/>
                  <a:pt x="27" y="79"/>
                  <a:pt x="27" y="79"/>
                </a:cubicBezTo>
                <a:cubicBezTo>
                  <a:pt x="30" y="79"/>
                  <a:pt x="31" y="81"/>
                  <a:pt x="31" y="83"/>
                </a:cubicBezTo>
                <a:cubicBezTo>
                  <a:pt x="32" y="106"/>
                  <a:pt x="32" y="106"/>
                  <a:pt x="32" y="106"/>
                </a:cubicBezTo>
                <a:cubicBezTo>
                  <a:pt x="32" y="108"/>
                  <a:pt x="30" y="110"/>
                  <a:pt x="28" y="110"/>
                </a:cubicBezTo>
                <a:cubicBezTo>
                  <a:pt x="5" y="110"/>
                  <a:pt x="5" y="110"/>
                  <a:pt x="5" y="110"/>
                </a:cubicBezTo>
                <a:cubicBezTo>
                  <a:pt x="3" y="110"/>
                  <a:pt x="1" y="108"/>
                  <a:pt x="1" y="106"/>
                </a:cubicBezTo>
                <a:close/>
                <a:moveTo>
                  <a:pt x="176" y="68"/>
                </a:moveTo>
                <a:cubicBezTo>
                  <a:pt x="176" y="47"/>
                  <a:pt x="176" y="47"/>
                  <a:pt x="176" y="47"/>
                </a:cubicBezTo>
                <a:cubicBezTo>
                  <a:pt x="176" y="45"/>
                  <a:pt x="177" y="43"/>
                  <a:pt x="179" y="43"/>
                </a:cubicBezTo>
                <a:cubicBezTo>
                  <a:pt x="200" y="43"/>
                  <a:pt x="200" y="43"/>
                  <a:pt x="200" y="43"/>
                </a:cubicBezTo>
                <a:cubicBezTo>
                  <a:pt x="202" y="43"/>
                  <a:pt x="204" y="45"/>
                  <a:pt x="204" y="47"/>
                </a:cubicBezTo>
                <a:cubicBezTo>
                  <a:pt x="204" y="68"/>
                  <a:pt x="204" y="68"/>
                  <a:pt x="204" y="68"/>
                </a:cubicBezTo>
                <a:cubicBezTo>
                  <a:pt x="204" y="70"/>
                  <a:pt x="202" y="71"/>
                  <a:pt x="200" y="71"/>
                </a:cubicBezTo>
                <a:cubicBezTo>
                  <a:pt x="180" y="71"/>
                  <a:pt x="180" y="71"/>
                  <a:pt x="180" y="71"/>
                </a:cubicBezTo>
                <a:cubicBezTo>
                  <a:pt x="178" y="71"/>
                  <a:pt x="176" y="70"/>
                  <a:pt x="176" y="68"/>
                </a:cubicBezTo>
                <a:close/>
                <a:moveTo>
                  <a:pt x="9" y="63"/>
                </a:moveTo>
                <a:cubicBezTo>
                  <a:pt x="8" y="46"/>
                  <a:pt x="8" y="46"/>
                  <a:pt x="8" y="46"/>
                </a:cubicBezTo>
                <a:cubicBezTo>
                  <a:pt x="8" y="44"/>
                  <a:pt x="10" y="43"/>
                  <a:pt x="11" y="43"/>
                </a:cubicBezTo>
                <a:cubicBezTo>
                  <a:pt x="28" y="43"/>
                  <a:pt x="28" y="43"/>
                  <a:pt x="28" y="43"/>
                </a:cubicBezTo>
                <a:cubicBezTo>
                  <a:pt x="30" y="43"/>
                  <a:pt x="31" y="44"/>
                  <a:pt x="31" y="46"/>
                </a:cubicBezTo>
                <a:cubicBezTo>
                  <a:pt x="31" y="63"/>
                  <a:pt x="31" y="63"/>
                  <a:pt x="31" y="63"/>
                </a:cubicBezTo>
                <a:cubicBezTo>
                  <a:pt x="31" y="64"/>
                  <a:pt x="30" y="65"/>
                  <a:pt x="28" y="65"/>
                </a:cubicBezTo>
                <a:cubicBezTo>
                  <a:pt x="12" y="65"/>
                  <a:pt x="12" y="65"/>
                  <a:pt x="12" y="65"/>
                </a:cubicBezTo>
                <a:cubicBezTo>
                  <a:pt x="10" y="65"/>
                  <a:pt x="9" y="64"/>
                  <a:pt x="9" y="63"/>
                </a:cubicBezTo>
                <a:close/>
                <a:moveTo>
                  <a:pt x="116" y="150"/>
                </a:moveTo>
                <a:cubicBezTo>
                  <a:pt x="116" y="124"/>
                  <a:pt x="116" y="124"/>
                  <a:pt x="116" y="124"/>
                </a:cubicBezTo>
                <a:moveTo>
                  <a:pt x="127" y="185"/>
                </a:moveTo>
                <a:cubicBezTo>
                  <a:pt x="127" y="159"/>
                  <a:pt x="127" y="159"/>
                  <a:pt x="127" y="159"/>
                </a:cubicBezTo>
                <a:moveTo>
                  <a:pt x="146" y="161"/>
                </a:moveTo>
                <a:cubicBezTo>
                  <a:pt x="147" y="161"/>
                  <a:pt x="147" y="161"/>
                  <a:pt x="147" y="161"/>
                </a:cubicBezTo>
                <a:cubicBezTo>
                  <a:pt x="150" y="161"/>
                  <a:pt x="153" y="164"/>
                  <a:pt x="153" y="167"/>
                </a:cubicBezTo>
                <a:cubicBezTo>
                  <a:pt x="153" y="177"/>
                  <a:pt x="153" y="177"/>
                  <a:pt x="153" y="177"/>
                </a:cubicBezTo>
                <a:cubicBezTo>
                  <a:pt x="153" y="180"/>
                  <a:pt x="150" y="183"/>
                  <a:pt x="147" y="183"/>
                </a:cubicBezTo>
                <a:cubicBezTo>
                  <a:pt x="146" y="183"/>
                  <a:pt x="146" y="183"/>
                  <a:pt x="146" y="183"/>
                </a:cubicBezTo>
                <a:cubicBezTo>
                  <a:pt x="142" y="183"/>
                  <a:pt x="139" y="180"/>
                  <a:pt x="139" y="177"/>
                </a:cubicBezTo>
                <a:cubicBezTo>
                  <a:pt x="139" y="167"/>
                  <a:pt x="139" y="167"/>
                  <a:pt x="139" y="167"/>
                </a:cubicBezTo>
                <a:cubicBezTo>
                  <a:pt x="139" y="164"/>
                  <a:pt x="142" y="161"/>
                  <a:pt x="146" y="161"/>
                </a:cubicBezTo>
                <a:close/>
                <a:moveTo>
                  <a:pt x="185" y="161"/>
                </a:moveTo>
                <a:cubicBezTo>
                  <a:pt x="186" y="161"/>
                  <a:pt x="186" y="161"/>
                  <a:pt x="186" y="161"/>
                </a:cubicBezTo>
                <a:cubicBezTo>
                  <a:pt x="190" y="161"/>
                  <a:pt x="193" y="164"/>
                  <a:pt x="193" y="167"/>
                </a:cubicBezTo>
                <a:cubicBezTo>
                  <a:pt x="193" y="177"/>
                  <a:pt x="193" y="177"/>
                  <a:pt x="193" y="177"/>
                </a:cubicBezTo>
                <a:cubicBezTo>
                  <a:pt x="193" y="180"/>
                  <a:pt x="190" y="183"/>
                  <a:pt x="186" y="183"/>
                </a:cubicBezTo>
                <a:cubicBezTo>
                  <a:pt x="185" y="183"/>
                  <a:pt x="185" y="183"/>
                  <a:pt x="185" y="183"/>
                </a:cubicBezTo>
                <a:cubicBezTo>
                  <a:pt x="182" y="183"/>
                  <a:pt x="179" y="180"/>
                  <a:pt x="179" y="177"/>
                </a:cubicBezTo>
                <a:cubicBezTo>
                  <a:pt x="179" y="167"/>
                  <a:pt x="179" y="167"/>
                  <a:pt x="179" y="167"/>
                </a:cubicBezTo>
                <a:cubicBezTo>
                  <a:pt x="179" y="164"/>
                  <a:pt x="182" y="161"/>
                  <a:pt x="185" y="161"/>
                </a:cubicBezTo>
                <a:close/>
                <a:moveTo>
                  <a:pt x="166" y="185"/>
                </a:moveTo>
                <a:cubicBezTo>
                  <a:pt x="166" y="159"/>
                  <a:pt x="166" y="159"/>
                  <a:pt x="166" y="159"/>
                </a:cubicBezTo>
                <a:moveTo>
                  <a:pt x="218" y="150"/>
                </a:moveTo>
                <a:cubicBezTo>
                  <a:pt x="218" y="124"/>
                  <a:pt x="218" y="124"/>
                  <a:pt x="218" y="124"/>
                </a:cubicBezTo>
                <a:moveTo>
                  <a:pt x="198" y="126"/>
                </a:moveTo>
                <a:cubicBezTo>
                  <a:pt x="199" y="126"/>
                  <a:pt x="199" y="126"/>
                  <a:pt x="199" y="126"/>
                </a:cubicBezTo>
                <a:cubicBezTo>
                  <a:pt x="203" y="126"/>
                  <a:pt x="205" y="129"/>
                  <a:pt x="205" y="132"/>
                </a:cubicBezTo>
                <a:cubicBezTo>
                  <a:pt x="205" y="142"/>
                  <a:pt x="205" y="142"/>
                  <a:pt x="205" y="142"/>
                </a:cubicBezTo>
                <a:cubicBezTo>
                  <a:pt x="205" y="145"/>
                  <a:pt x="203" y="148"/>
                  <a:pt x="199" y="148"/>
                </a:cubicBezTo>
                <a:cubicBezTo>
                  <a:pt x="198" y="148"/>
                  <a:pt x="198" y="148"/>
                  <a:pt x="198" y="148"/>
                </a:cubicBezTo>
                <a:cubicBezTo>
                  <a:pt x="195" y="148"/>
                  <a:pt x="192" y="145"/>
                  <a:pt x="192" y="142"/>
                </a:cubicBezTo>
                <a:cubicBezTo>
                  <a:pt x="192" y="132"/>
                  <a:pt x="192" y="132"/>
                  <a:pt x="192" y="132"/>
                </a:cubicBezTo>
                <a:cubicBezTo>
                  <a:pt x="192" y="129"/>
                  <a:pt x="195" y="126"/>
                  <a:pt x="198" y="126"/>
                </a:cubicBezTo>
                <a:close/>
                <a:moveTo>
                  <a:pt x="134" y="126"/>
                </a:moveTo>
                <a:cubicBezTo>
                  <a:pt x="135" y="126"/>
                  <a:pt x="135" y="126"/>
                  <a:pt x="135" y="126"/>
                </a:cubicBezTo>
                <a:cubicBezTo>
                  <a:pt x="138" y="126"/>
                  <a:pt x="141" y="129"/>
                  <a:pt x="141" y="132"/>
                </a:cubicBezTo>
                <a:cubicBezTo>
                  <a:pt x="141" y="142"/>
                  <a:pt x="141" y="142"/>
                  <a:pt x="141" y="142"/>
                </a:cubicBezTo>
                <a:cubicBezTo>
                  <a:pt x="141" y="145"/>
                  <a:pt x="138" y="148"/>
                  <a:pt x="135" y="148"/>
                </a:cubicBezTo>
                <a:cubicBezTo>
                  <a:pt x="134" y="148"/>
                  <a:pt x="134" y="148"/>
                  <a:pt x="134" y="148"/>
                </a:cubicBezTo>
                <a:cubicBezTo>
                  <a:pt x="130" y="148"/>
                  <a:pt x="128" y="145"/>
                  <a:pt x="128" y="142"/>
                </a:cubicBezTo>
                <a:cubicBezTo>
                  <a:pt x="128" y="132"/>
                  <a:pt x="128" y="132"/>
                  <a:pt x="128" y="132"/>
                </a:cubicBezTo>
                <a:cubicBezTo>
                  <a:pt x="128" y="129"/>
                  <a:pt x="130" y="126"/>
                  <a:pt x="134" y="126"/>
                </a:cubicBezTo>
                <a:close/>
                <a:moveTo>
                  <a:pt x="172" y="126"/>
                </a:moveTo>
                <a:cubicBezTo>
                  <a:pt x="173" y="126"/>
                  <a:pt x="173" y="126"/>
                  <a:pt x="173" y="126"/>
                </a:cubicBezTo>
                <a:cubicBezTo>
                  <a:pt x="177" y="126"/>
                  <a:pt x="180" y="129"/>
                  <a:pt x="180" y="132"/>
                </a:cubicBezTo>
                <a:cubicBezTo>
                  <a:pt x="180" y="142"/>
                  <a:pt x="180" y="142"/>
                  <a:pt x="180" y="142"/>
                </a:cubicBezTo>
                <a:cubicBezTo>
                  <a:pt x="180" y="145"/>
                  <a:pt x="177" y="148"/>
                  <a:pt x="173" y="148"/>
                </a:cubicBezTo>
                <a:cubicBezTo>
                  <a:pt x="172" y="148"/>
                  <a:pt x="172" y="148"/>
                  <a:pt x="172" y="148"/>
                </a:cubicBezTo>
                <a:cubicBezTo>
                  <a:pt x="169" y="148"/>
                  <a:pt x="166" y="145"/>
                  <a:pt x="166" y="142"/>
                </a:cubicBezTo>
                <a:cubicBezTo>
                  <a:pt x="166" y="132"/>
                  <a:pt x="166" y="132"/>
                  <a:pt x="166" y="132"/>
                </a:cubicBezTo>
                <a:cubicBezTo>
                  <a:pt x="166" y="129"/>
                  <a:pt x="169" y="126"/>
                  <a:pt x="172" y="126"/>
                </a:cubicBezTo>
                <a:close/>
                <a:moveTo>
                  <a:pt x="153" y="150"/>
                </a:moveTo>
                <a:cubicBezTo>
                  <a:pt x="153" y="124"/>
                  <a:pt x="153" y="124"/>
                  <a:pt x="153" y="124"/>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nvGrpSpPr>
          <p:cNvPr id="35" name="Group 34"/>
          <p:cNvGrpSpPr/>
          <p:nvPr/>
        </p:nvGrpSpPr>
        <p:grpSpPr>
          <a:xfrm>
            <a:off x="846634" y="3101203"/>
            <a:ext cx="809403" cy="843602"/>
            <a:chOff x="-1701800" y="41275"/>
            <a:chExt cx="338138" cy="352425"/>
          </a:xfrm>
        </p:grpSpPr>
        <p:sp>
          <p:nvSpPr>
            <p:cNvPr id="25" name="Freeform 6"/>
            <p:cNvSpPr>
              <a:spLocks/>
            </p:cNvSpPr>
            <p:nvPr/>
          </p:nvSpPr>
          <p:spPr bwMode="auto">
            <a:xfrm>
              <a:off x="-1674813" y="112713"/>
              <a:ext cx="71438" cy="88900"/>
            </a:xfrm>
            <a:custGeom>
              <a:avLst/>
              <a:gdLst>
                <a:gd name="T0" fmla="*/ 0 w 33"/>
                <a:gd name="T1" fmla="*/ 41 h 41"/>
                <a:gd name="T2" fmla="*/ 33 w 33"/>
                <a:gd name="T3" fmla="*/ 0 h 41"/>
              </a:gdLst>
              <a:ahLst/>
              <a:cxnLst>
                <a:cxn ang="0">
                  <a:pos x="T0" y="T1"/>
                </a:cxn>
                <a:cxn ang="0">
                  <a:pos x="T2" y="T3"/>
                </a:cxn>
              </a:cxnLst>
              <a:rect l="0" t="0" r="r" b="b"/>
              <a:pathLst>
                <a:path w="33" h="41">
                  <a:moveTo>
                    <a:pt x="0" y="41"/>
                  </a:moveTo>
                  <a:cubicBezTo>
                    <a:pt x="5" y="23"/>
                    <a:pt x="17" y="8"/>
                    <a:pt x="33"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6" name="Freeform 7"/>
            <p:cNvSpPr>
              <a:spLocks/>
            </p:cNvSpPr>
            <p:nvPr/>
          </p:nvSpPr>
          <p:spPr bwMode="auto">
            <a:xfrm>
              <a:off x="-1609725" y="368300"/>
              <a:ext cx="125413" cy="25400"/>
            </a:xfrm>
            <a:custGeom>
              <a:avLst/>
              <a:gdLst>
                <a:gd name="T0" fmla="*/ 58 w 58"/>
                <a:gd name="T1" fmla="*/ 7 h 11"/>
                <a:gd name="T2" fmla="*/ 28 w 58"/>
                <a:gd name="T3" fmla="*/ 10 h 11"/>
                <a:gd name="T4" fmla="*/ 0 w 58"/>
                <a:gd name="T5" fmla="*/ 0 h 11"/>
              </a:gdLst>
              <a:ahLst/>
              <a:cxnLst>
                <a:cxn ang="0">
                  <a:pos x="T0" y="T1"/>
                </a:cxn>
                <a:cxn ang="0">
                  <a:pos x="T2" y="T3"/>
                </a:cxn>
                <a:cxn ang="0">
                  <a:pos x="T4" y="T5"/>
                </a:cxn>
              </a:cxnLst>
              <a:rect l="0" t="0" r="r" b="b"/>
              <a:pathLst>
                <a:path w="58" h="11">
                  <a:moveTo>
                    <a:pt x="58" y="7"/>
                  </a:moveTo>
                  <a:cubicBezTo>
                    <a:pt x="49" y="10"/>
                    <a:pt x="38" y="11"/>
                    <a:pt x="28" y="10"/>
                  </a:cubicBezTo>
                  <a:cubicBezTo>
                    <a:pt x="18" y="9"/>
                    <a:pt x="8" y="5"/>
                    <a:pt x="0" y="0"/>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7" name="Freeform 8"/>
            <p:cNvSpPr>
              <a:spLocks/>
            </p:cNvSpPr>
            <p:nvPr/>
          </p:nvSpPr>
          <p:spPr bwMode="auto">
            <a:xfrm>
              <a:off x="-1430338" y="134938"/>
              <a:ext cx="47625" cy="106363"/>
            </a:xfrm>
            <a:custGeom>
              <a:avLst/>
              <a:gdLst>
                <a:gd name="T0" fmla="*/ 0 w 22"/>
                <a:gd name="T1" fmla="*/ 0 h 49"/>
                <a:gd name="T2" fmla="*/ 22 w 22"/>
                <a:gd name="T3" fmla="*/ 49 h 49"/>
              </a:gdLst>
              <a:ahLst/>
              <a:cxnLst>
                <a:cxn ang="0">
                  <a:pos x="T0" y="T1"/>
                </a:cxn>
                <a:cxn ang="0">
                  <a:pos x="T2" y="T3"/>
                </a:cxn>
              </a:cxnLst>
              <a:rect l="0" t="0" r="r" b="b"/>
              <a:pathLst>
                <a:path w="22" h="49">
                  <a:moveTo>
                    <a:pt x="0" y="0"/>
                  </a:moveTo>
                  <a:cubicBezTo>
                    <a:pt x="14" y="12"/>
                    <a:pt x="22" y="30"/>
                    <a:pt x="22" y="49"/>
                  </a:cubicBez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8" name="Freeform 9"/>
            <p:cNvSpPr>
              <a:spLocks/>
            </p:cNvSpPr>
            <p:nvPr/>
          </p:nvSpPr>
          <p:spPr bwMode="auto">
            <a:xfrm>
              <a:off x="-1631950" y="254000"/>
              <a:ext cx="71438" cy="123825"/>
            </a:xfrm>
            <a:custGeom>
              <a:avLst/>
              <a:gdLst>
                <a:gd name="T0" fmla="*/ 45 w 45"/>
                <a:gd name="T1" fmla="*/ 0 h 78"/>
                <a:gd name="T2" fmla="*/ 0 w 45"/>
                <a:gd name="T3" fmla="*/ 26 h 78"/>
                <a:gd name="T4" fmla="*/ 0 w 45"/>
                <a:gd name="T5" fmla="*/ 78 h 78"/>
              </a:gdLst>
              <a:ahLst/>
              <a:cxnLst>
                <a:cxn ang="0">
                  <a:pos x="T0" y="T1"/>
                </a:cxn>
                <a:cxn ang="0">
                  <a:pos x="T2" y="T3"/>
                </a:cxn>
                <a:cxn ang="0">
                  <a:pos x="T4" y="T5"/>
                </a:cxn>
              </a:cxnLst>
              <a:rect l="0" t="0" r="r" b="b"/>
              <a:pathLst>
                <a:path w="45" h="78">
                  <a:moveTo>
                    <a:pt x="45" y="0"/>
                  </a:moveTo>
                  <a:lnTo>
                    <a:pt x="0" y="26"/>
                  </a:lnTo>
                  <a:lnTo>
                    <a:pt x="0" y="78"/>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9" name="Freeform 10"/>
            <p:cNvSpPr>
              <a:spLocks/>
            </p:cNvSpPr>
            <p:nvPr/>
          </p:nvSpPr>
          <p:spPr bwMode="auto">
            <a:xfrm>
              <a:off x="-1435100" y="254000"/>
              <a:ext cx="71438" cy="123825"/>
            </a:xfrm>
            <a:custGeom>
              <a:avLst/>
              <a:gdLst>
                <a:gd name="T0" fmla="*/ 45 w 45"/>
                <a:gd name="T1" fmla="*/ 0 h 78"/>
                <a:gd name="T2" fmla="*/ 0 w 45"/>
                <a:gd name="T3" fmla="*/ 26 h 78"/>
                <a:gd name="T4" fmla="*/ 0 w 45"/>
                <a:gd name="T5" fmla="*/ 78 h 78"/>
              </a:gdLst>
              <a:ahLst/>
              <a:cxnLst>
                <a:cxn ang="0">
                  <a:pos x="T0" y="T1"/>
                </a:cxn>
                <a:cxn ang="0">
                  <a:pos x="T2" y="T3"/>
                </a:cxn>
                <a:cxn ang="0">
                  <a:pos x="T4" y="T5"/>
                </a:cxn>
              </a:cxnLst>
              <a:rect l="0" t="0" r="r" b="b"/>
              <a:pathLst>
                <a:path w="45" h="78">
                  <a:moveTo>
                    <a:pt x="45" y="0"/>
                  </a:moveTo>
                  <a:lnTo>
                    <a:pt x="0" y="26"/>
                  </a:lnTo>
                  <a:lnTo>
                    <a:pt x="0" y="78"/>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30" name="Freeform 11"/>
            <p:cNvSpPr>
              <a:spLocks/>
            </p:cNvSpPr>
            <p:nvPr/>
          </p:nvSpPr>
          <p:spPr bwMode="auto">
            <a:xfrm>
              <a:off x="-1533525" y="82550"/>
              <a:ext cx="71438" cy="122238"/>
            </a:xfrm>
            <a:custGeom>
              <a:avLst/>
              <a:gdLst>
                <a:gd name="T0" fmla="*/ 45 w 45"/>
                <a:gd name="T1" fmla="*/ 0 h 77"/>
                <a:gd name="T2" fmla="*/ 0 w 45"/>
                <a:gd name="T3" fmla="*/ 26 h 77"/>
                <a:gd name="T4" fmla="*/ 0 w 45"/>
                <a:gd name="T5" fmla="*/ 77 h 77"/>
              </a:gdLst>
              <a:ahLst/>
              <a:cxnLst>
                <a:cxn ang="0">
                  <a:pos x="T0" y="T1"/>
                </a:cxn>
                <a:cxn ang="0">
                  <a:pos x="T2" y="T3"/>
                </a:cxn>
                <a:cxn ang="0">
                  <a:pos x="T4" y="T5"/>
                </a:cxn>
              </a:cxnLst>
              <a:rect l="0" t="0" r="r" b="b"/>
              <a:pathLst>
                <a:path w="45" h="77">
                  <a:moveTo>
                    <a:pt x="45" y="0"/>
                  </a:moveTo>
                  <a:lnTo>
                    <a:pt x="0" y="26"/>
                  </a:lnTo>
                  <a:lnTo>
                    <a:pt x="0" y="77"/>
                  </a:lnTo>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31" name="Freeform 12"/>
            <p:cNvSpPr>
              <a:spLocks/>
            </p:cNvSpPr>
            <p:nvPr/>
          </p:nvSpPr>
          <p:spPr bwMode="auto">
            <a:xfrm>
              <a:off x="-1503363" y="212725"/>
              <a:ext cx="139700" cy="165100"/>
            </a:xfrm>
            <a:custGeom>
              <a:avLst/>
              <a:gdLst>
                <a:gd name="T0" fmla="*/ 32 w 65"/>
                <a:gd name="T1" fmla="*/ 0 h 76"/>
                <a:gd name="T2" fmla="*/ 65 w 65"/>
                <a:gd name="T3" fmla="*/ 19 h 76"/>
                <a:gd name="T4" fmla="*/ 64 w 65"/>
                <a:gd name="T5" fmla="*/ 57 h 76"/>
                <a:gd name="T6" fmla="*/ 32 w 65"/>
                <a:gd name="T7" fmla="*/ 76 h 76"/>
                <a:gd name="T8" fmla="*/ 0 w 65"/>
                <a:gd name="T9" fmla="*/ 57 h 76"/>
                <a:gd name="T10" fmla="*/ 0 w 65"/>
                <a:gd name="T11" fmla="*/ 19 h 76"/>
                <a:gd name="T12" fmla="*/ 32 w 65"/>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65" h="76">
                  <a:moveTo>
                    <a:pt x="32" y="0"/>
                  </a:moveTo>
                  <a:cubicBezTo>
                    <a:pt x="43" y="7"/>
                    <a:pt x="54" y="13"/>
                    <a:pt x="65" y="19"/>
                  </a:cubicBezTo>
                  <a:cubicBezTo>
                    <a:pt x="65" y="32"/>
                    <a:pt x="65" y="44"/>
                    <a:pt x="64" y="57"/>
                  </a:cubicBezTo>
                  <a:cubicBezTo>
                    <a:pt x="54" y="63"/>
                    <a:pt x="43" y="69"/>
                    <a:pt x="32" y="76"/>
                  </a:cubicBezTo>
                  <a:cubicBezTo>
                    <a:pt x="21" y="70"/>
                    <a:pt x="11" y="63"/>
                    <a:pt x="0" y="57"/>
                  </a:cubicBezTo>
                  <a:cubicBezTo>
                    <a:pt x="0" y="45"/>
                    <a:pt x="0" y="32"/>
                    <a:pt x="0" y="19"/>
                  </a:cubicBezTo>
                  <a:cubicBezTo>
                    <a:pt x="11" y="13"/>
                    <a:pt x="22" y="7"/>
                    <a:pt x="32" y="0"/>
                  </a:cubicBez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32" name="Freeform 13"/>
            <p:cNvSpPr>
              <a:spLocks/>
            </p:cNvSpPr>
            <p:nvPr/>
          </p:nvSpPr>
          <p:spPr bwMode="auto">
            <a:xfrm>
              <a:off x="-1701800" y="212725"/>
              <a:ext cx="141288" cy="165100"/>
            </a:xfrm>
            <a:custGeom>
              <a:avLst/>
              <a:gdLst>
                <a:gd name="T0" fmla="*/ 33 w 66"/>
                <a:gd name="T1" fmla="*/ 0 h 76"/>
                <a:gd name="T2" fmla="*/ 66 w 66"/>
                <a:gd name="T3" fmla="*/ 19 h 76"/>
                <a:gd name="T4" fmla="*/ 66 w 66"/>
                <a:gd name="T5" fmla="*/ 57 h 76"/>
                <a:gd name="T6" fmla="*/ 33 w 66"/>
                <a:gd name="T7" fmla="*/ 76 h 76"/>
                <a:gd name="T8" fmla="*/ 0 w 66"/>
                <a:gd name="T9" fmla="*/ 57 h 76"/>
                <a:gd name="T10" fmla="*/ 0 w 66"/>
                <a:gd name="T11" fmla="*/ 19 h 76"/>
                <a:gd name="T12" fmla="*/ 33 w 66"/>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66" h="76">
                  <a:moveTo>
                    <a:pt x="33" y="0"/>
                  </a:moveTo>
                  <a:cubicBezTo>
                    <a:pt x="44" y="7"/>
                    <a:pt x="55" y="13"/>
                    <a:pt x="66" y="19"/>
                  </a:cubicBezTo>
                  <a:cubicBezTo>
                    <a:pt x="66" y="32"/>
                    <a:pt x="66" y="45"/>
                    <a:pt x="66" y="57"/>
                  </a:cubicBezTo>
                  <a:cubicBezTo>
                    <a:pt x="55" y="64"/>
                    <a:pt x="44" y="70"/>
                    <a:pt x="33" y="76"/>
                  </a:cubicBezTo>
                  <a:cubicBezTo>
                    <a:pt x="22" y="70"/>
                    <a:pt x="11" y="63"/>
                    <a:pt x="0" y="57"/>
                  </a:cubicBezTo>
                  <a:cubicBezTo>
                    <a:pt x="0" y="45"/>
                    <a:pt x="0" y="32"/>
                    <a:pt x="0" y="19"/>
                  </a:cubicBezTo>
                  <a:cubicBezTo>
                    <a:pt x="11" y="13"/>
                    <a:pt x="22" y="7"/>
                    <a:pt x="33" y="0"/>
                  </a:cubicBez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33" name="Freeform 14"/>
            <p:cNvSpPr>
              <a:spLocks/>
            </p:cNvSpPr>
            <p:nvPr/>
          </p:nvSpPr>
          <p:spPr bwMode="auto">
            <a:xfrm>
              <a:off x="-1604963" y="41275"/>
              <a:ext cx="142875" cy="165100"/>
            </a:xfrm>
            <a:custGeom>
              <a:avLst/>
              <a:gdLst>
                <a:gd name="T0" fmla="*/ 33 w 66"/>
                <a:gd name="T1" fmla="*/ 0 h 76"/>
                <a:gd name="T2" fmla="*/ 66 w 66"/>
                <a:gd name="T3" fmla="*/ 19 h 76"/>
                <a:gd name="T4" fmla="*/ 66 w 66"/>
                <a:gd name="T5" fmla="*/ 57 h 76"/>
                <a:gd name="T6" fmla="*/ 33 w 66"/>
                <a:gd name="T7" fmla="*/ 76 h 76"/>
                <a:gd name="T8" fmla="*/ 0 w 66"/>
                <a:gd name="T9" fmla="*/ 57 h 76"/>
                <a:gd name="T10" fmla="*/ 0 w 66"/>
                <a:gd name="T11" fmla="*/ 19 h 76"/>
                <a:gd name="T12" fmla="*/ 33 w 66"/>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66" h="76">
                  <a:moveTo>
                    <a:pt x="33" y="0"/>
                  </a:moveTo>
                  <a:cubicBezTo>
                    <a:pt x="44" y="6"/>
                    <a:pt x="55" y="13"/>
                    <a:pt x="66" y="19"/>
                  </a:cubicBezTo>
                  <a:cubicBezTo>
                    <a:pt x="66" y="32"/>
                    <a:pt x="66" y="44"/>
                    <a:pt x="66" y="57"/>
                  </a:cubicBezTo>
                  <a:cubicBezTo>
                    <a:pt x="55" y="63"/>
                    <a:pt x="44" y="69"/>
                    <a:pt x="33" y="76"/>
                  </a:cubicBezTo>
                  <a:cubicBezTo>
                    <a:pt x="22" y="69"/>
                    <a:pt x="11" y="63"/>
                    <a:pt x="0" y="57"/>
                  </a:cubicBezTo>
                  <a:cubicBezTo>
                    <a:pt x="0" y="44"/>
                    <a:pt x="0" y="31"/>
                    <a:pt x="0" y="19"/>
                  </a:cubicBezTo>
                  <a:cubicBezTo>
                    <a:pt x="11" y="12"/>
                    <a:pt x="22" y="6"/>
                    <a:pt x="33" y="0"/>
                  </a:cubicBez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grpSp>
      <p:sp>
        <p:nvSpPr>
          <p:cNvPr id="34" name="Freeform 15"/>
          <p:cNvSpPr>
            <a:spLocks noEditPoints="1"/>
          </p:cNvSpPr>
          <p:nvPr/>
        </p:nvSpPr>
        <p:spPr bwMode="auto">
          <a:xfrm>
            <a:off x="8069906" y="1425838"/>
            <a:ext cx="1364349" cy="861390"/>
          </a:xfrm>
          <a:custGeom>
            <a:avLst/>
            <a:gdLst>
              <a:gd name="T0" fmla="*/ 210 w 347"/>
              <a:gd name="T1" fmla="*/ 73 h 218"/>
              <a:gd name="T2" fmla="*/ 202 w 347"/>
              <a:gd name="T3" fmla="*/ 67 h 218"/>
              <a:gd name="T4" fmla="*/ 229 w 347"/>
              <a:gd name="T5" fmla="*/ 59 h 218"/>
              <a:gd name="T6" fmla="*/ 221 w 347"/>
              <a:gd name="T7" fmla="*/ 47 h 218"/>
              <a:gd name="T8" fmla="*/ 213 w 347"/>
              <a:gd name="T9" fmla="*/ 53 h 218"/>
              <a:gd name="T10" fmla="*/ 202 w 347"/>
              <a:gd name="T11" fmla="*/ 44 h 218"/>
              <a:gd name="T12" fmla="*/ 201 w 347"/>
              <a:gd name="T13" fmla="*/ 57 h 218"/>
              <a:gd name="T14" fmla="*/ 217 w 347"/>
              <a:gd name="T15" fmla="*/ 105 h 218"/>
              <a:gd name="T16" fmla="*/ 194 w 347"/>
              <a:gd name="T17" fmla="*/ 105 h 218"/>
              <a:gd name="T18" fmla="*/ 265 w 347"/>
              <a:gd name="T19" fmla="*/ 136 h 218"/>
              <a:gd name="T20" fmla="*/ 187 w 347"/>
              <a:gd name="T21" fmla="*/ 166 h 218"/>
              <a:gd name="T22" fmla="*/ 222 w 347"/>
              <a:gd name="T23" fmla="*/ 120 h 218"/>
              <a:gd name="T24" fmla="*/ 194 w 347"/>
              <a:gd name="T25" fmla="*/ 120 h 218"/>
              <a:gd name="T26" fmla="*/ 229 w 347"/>
              <a:gd name="T27" fmla="*/ 136 h 218"/>
              <a:gd name="T28" fmla="*/ 221 w 347"/>
              <a:gd name="T29" fmla="*/ 151 h 218"/>
              <a:gd name="T30" fmla="*/ 194 w 347"/>
              <a:gd name="T31" fmla="*/ 151 h 218"/>
              <a:gd name="T32" fmla="*/ 47 w 347"/>
              <a:gd name="T33" fmla="*/ 59 h 218"/>
              <a:gd name="T34" fmla="*/ 57 w 347"/>
              <a:gd name="T35" fmla="*/ 36 h 218"/>
              <a:gd name="T36" fmla="*/ 113 w 347"/>
              <a:gd name="T37" fmla="*/ 10 h 218"/>
              <a:gd name="T38" fmla="*/ 61 w 347"/>
              <a:gd name="T39" fmla="*/ 71 h 218"/>
              <a:gd name="T40" fmla="*/ 262 w 347"/>
              <a:gd name="T41" fmla="*/ 45 h 218"/>
              <a:gd name="T42" fmla="*/ 264 w 347"/>
              <a:gd name="T43" fmla="*/ 174 h 218"/>
              <a:gd name="T44" fmla="*/ 245 w 347"/>
              <a:gd name="T45" fmla="*/ 193 h 218"/>
              <a:gd name="T46" fmla="*/ 291 w 347"/>
              <a:gd name="T47" fmla="*/ 188 h 218"/>
              <a:gd name="T48" fmla="*/ 335 w 347"/>
              <a:gd name="T49" fmla="*/ 67 h 218"/>
              <a:gd name="T50" fmla="*/ 0 w 347"/>
              <a:gd name="T51" fmla="*/ 112 h 218"/>
              <a:gd name="T52" fmla="*/ 5 w 347"/>
              <a:gd name="T53" fmla="*/ 150 h 218"/>
              <a:gd name="T54" fmla="*/ 57 w 347"/>
              <a:gd name="T55" fmla="*/ 192 h 218"/>
              <a:gd name="T56" fmla="*/ 81 w 347"/>
              <a:gd name="T57" fmla="*/ 148 h 218"/>
              <a:gd name="T58" fmla="*/ 101 w 347"/>
              <a:gd name="T59" fmla="*/ 162 h 218"/>
              <a:gd name="T60" fmla="*/ 91 w 347"/>
              <a:gd name="T61" fmla="*/ 155 h 218"/>
              <a:gd name="T62" fmla="*/ 131 w 347"/>
              <a:gd name="T63" fmla="*/ 155 h 218"/>
              <a:gd name="T64" fmla="*/ 121 w 347"/>
              <a:gd name="T65" fmla="*/ 162 h 218"/>
              <a:gd name="T66" fmla="*/ 111 w 347"/>
              <a:gd name="T67" fmla="*/ 148 h 218"/>
              <a:gd name="T68" fmla="*/ 141 w 347"/>
              <a:gd name="T69" fmla="*/ 126 h 218"/>
              <a:gd name="T70" fmla="*/ 140 w 347"/>
              <a:gd name="T71" fmla="*/ 142 h 218"/>
              <a:gd name="T72" fmla="*/ 91 w 347"/>
              <a:gd name="T73" fmla="*/ 126 h 218"/>
              <a:gd name="T74" fmla="*/ 91 w 347"/>
              <a:gd name="T75" fmla="*/ 142 h 218"/>
              <a:gd name="T76" fmla="*/ 91 w 347"/>
              <a:gd name="T77" fmla="*/ 126 h 218"/>
              <a:gd name="T78" fmla="*/ 126 w 347"/>
              <a:gd name="T79" fmla="*/ 137 h 218"/>
              <a:gd name="T80" fmla="*/ 116 w 347"/>
              <a:gd name="T81" fmla="*/ 130 h 218"/>
              <a:gd name="T82" fmla="*/ 160 w 347"/>
              <a:gd name="T83" fmla="*/ 171 h 218"/>
              <a:gd name="T84" fmla="*/ 215 w 347"/>
              <a:gd name="T85" fmla="*/ 198 h 218"/>
              <a:gd name="T86" fmla="*/ 185 w 347"/>
              <a:gd name="T87" fmla="*/ 82 h 218"/>
              <a:gd name="T88" fmla="*/ 177 w 347"/>
              <a:gd name="T89" fmla="*/ 60 h 218"/>
              <a:gd name="T90" fmla="*/ 116 w 347"/>
              <a:gd name="T91" fmla="*/ 195 h 218"/>
              <a:gd name="T92" fmla="*/ 107 w 347"/>
              <a:gd name="T93" fmla="*/ 205 h 218"/>
              <a:gd name="T94" fmla="*/ 52 w 347"/>
              <a:gd name="T95" fmla="*/ 142 h 218"/>
              <a:gd name="T96" fmla="*/ 133 w 347"/>
              <a:gd name="T97" fmla="*/ 7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47" h="218">
                <a:moveTo>
                  <a:pt x="206" y="64"/>
                </a:moveTo>
                <a:cubicBezTo>
                  <a:pt x="206" y="64"/>
                  <a:pt x="206" y="64"/>
                  <a:pt x="206" y="64"/>
                </a:cubicBezTo>
                <a:cubicBezTo>
                  <a:pt x="208" y="64"/>
                  <a:pt x="210" y="65"/>
                  <a:pt x="210" y="67"/>
                </a:cubicBezTo>
                <a:cubicBezTo>
                  <a:pt x="210" y="73"/>
                  <a:pt x="210" y="73"/>
                  <a:pt x="210" y="73"/>
                </a:cubicBezTo>
                <a:cubicBezTo>
                  <a:pt x="210" y="75"/>
                  <a:pt x="208" y="76"/>
                  <a:pt x="206" y="76"/>
                </a:cubicBezTo>
                <a:cubicBezTo>
                  <a:pt x="206" y="76"/>
                  <a:pt x="206" y="76"/>
                  <a:pt x="206" y="76"/>
                </a:cubicBezTo>
                <a:cubicBezTo>
                  <a:pt x="204" y="76"/>
                  <a:pt x="202" y="75"/>
                  <a:pt x="202" y="73"/>
                </a:cubicBezTo>
                <a:cubicBezTo>
                  <a:pt x="202" y="67"/>
                  <a:pt x="202" y="67"/>
                  <a:pt x="202" y="67"/>
                </a:cubicBezTo>
                <a:cubicBezTo>
                  <a:pt x="202" y="65"/>
                  <a:pt x="204" y="64"/>
                  <a:pt x="206" y="64"/>
                </a:cubicBezTo>
                <a:close/>
                <a:moveTo>
                  <a:pt x="194" y="79"/>
                </a:moveTo>
                <a:cubicBezTo>
                  <a:pt x="194" y="62"/>
                  <a:pt x="194" y="62"/>
                  <a:pt x="194" y="62"/>
                </a:cubicBezTo>
                <a:moveTo>
                  <a:pt x="229" y="59"/>
                </a:moveTo>
                <a:cubicBezTo>
                  <a:pt x="229" y="42"/>
                  <a:pt x="229" y="42"/>
                  <a:pt x="229" y="42"/>
                </a:cubicBezTo>
                <a:moveTo>
                  <a:pt x="217" y="44"/>
                </a:moveTo>
                <a:cubicBezTo>
                  <a:pt x="217" y="44"/>
                  <a:pt x="217" y="44"/>
                  <a:pt x="217" y="44"/>
                </a:cubicBezTo>
                <a:cubicBezTo>
                  <a:pt x="219" y="44"/>
                  <a:pt x="221" y="46"/>
                  <a:pt x="221" y="47"/>
                </a:cubicBezTo>
                <a:cubicBezTo>
                  <a:pt x="221" y="53"/>
                  <a:pt x="221" y="53"/>
                  <a:pt x="221" y="53"/>
                </a:cubicBezTo>
                <a:cubicBezTo>
                  <a:pt x="221" y="55"/>
                  <a:pt x="219" y="57"/>
                  <a:pt x="217" y="57"/>
                </a:cubicBezTo>
                <a:cubicBezTo>
                  <a:pt x="217" y="57"/>
                  <a:pt x="217" y="57"/>
                  <a:pt x="217" y="57"/>
                </a:cubicBezTo>
                <a:cubicBezTo>
                  <a:pt x="215" y="57"/>
                  <a:pt x="213" y="55"/>
                  <a:pt x="213" y="53"/>
                </a:cubicBezTo>
                <a:cubicBezTo>
                  <a:pt x="213" y="47"/>
                  <a:pt x="213" y="47"/>
                  <a:pt x="213" y="47"/>
                </a:cubicBezTo>
                <a:cubicBezTo>
                  <a:pt x="213" y="46"/>
                  <a:pt x="215" y="44"/>
                  <a:pt x="217" y="44"/>
                </a:cubicBezTo>
                <a:close/>
                <a:moveTo>
                  <a:pt x="201" y="44"/>
                </a:moveTo>
                <a:cubicBezTo>
                  <a:pt x="202" y="44"/>
                  <a:pt x="202" y="44"/>
                  <a:pt x="202" y="44"/>
                </a:cubicBezTo>
                <a:cubicBezTo>
                  <a:pt x="204" y="44"/>
                  <a:pt x="205" y="46"/>
                  <a:pt x="205" y="47"/>
                </a:cubicBezTo>
                <a:cubicBezTo>
                  <a:pt x="205" y="53"/>
                  <a:pt x="205" y="53"/>
                  <a:pt x="205" y="53"/>
                </a:cubicBezTo>
                <a:cubicBezTo>
                  <a:pt x="205" y="55"/>
                  <a:pt x="204" y="57"/>
                  <a:pt x="202" y="57"/>
                </a:cubicBezTo>
                <a:cubicBezTo>
                  <a:pt x="201" y="57"/>
                  <a:pt x="201" y="57"/>
                  <a:pt x="201" y="57"/>
                </a:cubicBezTo>
                <a:cubicBezTo>
                  <a:pt x="199" y="57"/>
                  <a:pt x="197" y="55"/>
                  <a:pt x="197" y="53"/>
                </a:cubicBezTo>
                <a:cubicBezTo>
                  <a:pt x="197" y="47"/>
                  <a:pt x="197" y="47"/>
                  <a:pt x="197" y="47"/>
                </a:cubicBezTo>
                <a:cubicBezTo>
                  <a:pt x="197" y="46"/>
                  <a:pt x="199" y="44"/>
                  <a:pt x="201" y="44"/>
                </a:cubicBezTo>
                <a:close/>
                <a:moveTo>
                  <a:pt x="217" y="105"/>
                </a:moveTo>
                <a:cubicBezTo>
                  <a:pt x="226" y="105"/>
                  <a:pt x="226" y="105"/>
                  <a:pt x="226" y="105"/>
                </a:cubicBezTo>
                <a:moveTo>
                  <a:pt x="246" y="120"/>
                </a:moveTo>
                <a:cubicBezTo>
                  <a:pt x="255" y="120"/>
                  <a:pt x="255" y="120"/>
                  <a:pt x="255" y="120"/>
                </a:cubicBezTo>
                <a:moveTo>
                  <a:pt x="194" y="105"/>
                </a:moveTo>
                <a:cubicBezTo>
                  <a:pt x="203" y="105"/>
                  <a:pt x="203" y="105"/>
                  <a:pt x="203" y="105"/>
                </a:cubicBezTo>
                <a:moveTo>
                  <a:pt x="180" y="105"/>
                </a:moveTo>
                <a:cubicBezTo>
                  <a:pt x="189" y="105"/>
                  <a:pt x="189" y="105"/>
                  <a:pt x="189" y="105"/>
                </a:cubicBezTo>
                <a:moveTo>
                  <a:pt x="265" y="136"/>
                </a:moveTo>
                <a:cubicBezTo>
                  <a:pt x="274" y="136"/>
                  <a:pt x="274" y="136"/>
                  <a:pt x="274" y="136"/>
                </a:cubicBezTo>
                <a:moveTo>
                  <a:pt x="201" y="166"/>
                </a:moveTo>
                <a:cubicBezTo>
                  <a:pt x="210" y="166"/>
                  <a:pt x="210" y="166"/>
                  <a:pt x="210" y="166"/>
                </a:cubicBezTo>
                <a:moveTo>
                  <a:pt x="187" y="166"/>
                </a:moveTo>
                <a:cubicBezTo>
                  <a:pt x="197" y="166"/>
                  <a:pt x="197" y="166"/>
                  <a:pt x="197" y="166"/>
                </a:cubicBezTo>
                <a:moveTo>
                  <a:pt x="243" y="151"/>
                </a:moveTo>
                <a:cubicBezTo>
                  <a:pt x="252" y="151"/>
                  <a:pt x="252" y="151"/>
                  <a:pt x="252" y="151"/>
                </a:cubicBezTo>
                <a:moveTo>
                  <a:pt x="222" y="120"/>
                </a:moveTo>
                <a:cubicBezTo>
                  <a:pt x="231" y="120"/>
                  <a:pt x="231" y="120"/>
                  <a:pt x="231" y="120"/>
                </a:cubicBezTo>
                <a:moveTo>
                  <a:pt x="208" y="120"/>
                </a:moveTo>
                <a:cubicBezTo>
                  <a:pt x="217" y="120"/>
                  <a:pt x="217" y="120"/>
                  <a:pt x="217" y="120"/>
                </a:cubicBezTo>
                <a:moveTo>
                  <a:pt x="194" y="120"/>
                </a:moveTo>
                <a:cubicBezTo>
                  <a:pt x="203" y="120"/>
                  <a:pt x="203" y="120"/>
                  <a:pt x="203" y="120"/>
                </a:cubicBezTo>
                <a:moveTo>
                  <a:pt x="243" y="136"/>
                </a:moveTo>
                <a:cubicBezTo>
                  <a:pt x="252" y="136"/>
                  <a:pt x="252" y="136"/>
                  <a:pt x="252" y="136"/>
                </a:cubicBezTo>
                <a:moveTo>
                  <a:pt x="229" y="136"/>
                </a:moveTo>
                <a:cubicBezTo>
                  <a:pt x="238" y="136"/>
                  <a:pt x="238" y="136"/>
                  <a:pt x="238" y="136"/>
                </a:cubicBezTo>
                <a:moveTo>
                  <a:pt x="216" y="136"/>
                </a:moveTo>
                <a:cubicBezTo>
                  <a:pt x="225" y="136"/>
                  <a:pt x="225" y="136"/>
                  <a:pt x="225" y="136"/>
                </a:cubicBezTo>
                <a:moveTo>
                  <a:pt x="221" y="151"/>
                </a:moveTo>
                <a:cubicBezTo>
                  <a:pt x="230" y="151"/>
                  <a:pt x="230" y="151"/>
                  <a:pt x="230" y="151"/>
                </a:cubicBezTo>
                <a:moveTo>
                  <a:pt x="208" y="151"/>
                </a:moveTo>
                <a:cubicBezTo>
                  <a:pt x="217" y="151"/>
                  <a:pt x="217" y="151"/>
                  <a:pt x="217" y="151"/>
                </a:cubicBezTo>
                <a:moveTo>
                  <a:pt x="194" y="151"/>
                </a:moveTo>
                <a:cubicBezTo>
                  <a:pt x="203" y="151"/>
                  <a:pt x="203" y="151"/>
                  <a:pt x="203" y="151"/>
                </a:cubicBezTo>
                <a:moveTo>
                  <a:pt x="219" y="174"/>
                </a:moveTo>
                <a:cubicBezTo>
                  <a:pt x="213" y="174"/>
                  <a:pt x="213" y="174"/>
                  <a:pt x="213" y="174"/>
                </a:cubicBezTo>
                <a:moveTo>
                  <a:pt x="47" y="59"/>
                </a:moveTo>
                <a:cubicBezTo>
                  <a:pt x="48" y="57"/>
                  <a:pt x="49" y="54"/>
                  <a:pt x="49" y="51"/>
                </a:cubicBezTo>
                <a:moveTo>
                  <a:pt x="51" y="48"/>
                </a:moveTo>
                <a:cubicBezTo>
                  <a:pt x="52" y="44"/>
                  <a:pt x="54" y="41"/>
                  <a:pt x="56" y="39"/>
                </a:cubicBezTo>
                <a:moveTo>
                  <a:pt x="57" y="36"/>
                </a:moveTo>
                <a:cubicBezTo>
                  <a:pt x="67" y="23"/>
                  <a:pt x="82" y="13"/>
                  <a:pt x="98" y="11"/>
                </a:cubicBezTo>
                <a:moveTo>
                  <a:pt x="102" y="10"/>
                </a:moveTo>
                <a:cubicBezTo>
                  <a:pt x="104" y="10"/>
                  <a:pt x="106" y="10"/>
                  <a:pt x="108" y="10"/>
                </a:cubicBezTo>
                <a:moveTo>
                  <a:pt x="113" y="10"/>
                </a:moveTo>
                <a:cubicBezTo>
                  <a:pt x="116" y="10"/>
                  <a:pt x="119" y="11"/>
                  <a:pt x="121" y="11"/>
                </a:cubicBezTo>
                <a:moveTo>
                  <a:pt x="50" y="170"/>
                </a:moveTo>
                <a:cubicBezTo>
                  <a:pt x="31" y="162"/>
                  <a:pt x="18" y="144"/>
                  <a:pt x="18" y="122"/>
                </a:cubicBezTo>
                <a:cubicBezTo>
                  <a:pt x="18" y="97"/>
                  <a:pt x="37" y="76"/>
                  <a:pt x="61" y="71"/>
                </a:cubicBezTo>
                <a:cubicBezTo>
                  <a:pt x="62" y="46"/>
                  <a:pt x="83" y="25"/>
                  <a:pt x="108" y="25"/>
                </a:cubicBezTo>
                <a:cubicBezTo>
                  <a:pt x="115" y="25"/>
                  <a:pt x="121" y="26"/>
                  <a:pt x="126" y="29"/>
                </a:cubicBezTo>
                <a:cubicBezTo>
                  <a:pt x="141" y="11"/>
                  <a:pt x="164" y="0"/>
                  <a:pt x="189" y="0"/>
                </a:cubicBezTo>
                <a:cubicBezTo>
                  <a:pt x="221" y="0"/>
                  <a:pt x="249" y="18"/>
                  <a:pt x="262" y="45"/>
                </a:cubicBezTo>
                <a:cubicBezTo>
                  <a:pt x="263" y="45"/>
                  <a:pt x="263" y="45"/>
                  <a:pt x="264" y="45"/>
                </a:cubicBezTo>
                <a:cubicBezTo>
                  <a:pt x="300" y="45"/>
                  <a:pt x="329" y="74"/>
                  <a:pt x="329" y="109"/>
                </a:cubicBezTo>
                <a:cubicBezTo>
                  <a:pt x="329" y="138"/>
                  <a:pt x="310" y="162"/>
                  <a:pt x="285" y="171"/>
                </a:cubicBezTo>
                <a:cubicBezTo>
                  <a:pt x="278" y="173"/>
                  <a:pt x="271" y="174"/>
                  <a:pt x="264" y="174"/>
                </a:cubicBezTo>
                <a:cubicBezTo>
                  <a:pt x="223" y="174"/>
                  <a:pt x="223" y="174"/>
                  <a:pt x="223" y="174"/>
                </a:cubicBezTo>
                <a:moveTo>
                  <a:pt x="233" y="193"/>
                </a:moveTo>
                <a:cubicBezTo>
                  <a:pt x="227" y="193"/>
                  <a:pt x="227" y="193"/>
                  <a:pt x="227" y="193"/>
                </a:cubicBezTo>
                <a:moveTo>
                  <a:pt x="245" y="193"/>
                </a:moveTo>
                <a:cubicBezTo>
                  <a:pt x="236" y="193"/>
                  <a:pt x="236" y="193"/>
                  <a:pt x="236" y="193"/>
                </a:cubicBezTo>
                <a:moveTo>
                  <a:pt x="342" y="79"/>
                </a:moveTo>
                <a:cubicBezTo>
                  <a:pt x="345" y="89"/>
                  <a:pt x="347" y="99"/>
                  <a:pt x="347" y="109"/>
                </a:cubicBezTo>
                <a:cubicBezTo>
                  <a:pt x="347" y="145"/>
                  <a:pt x="325" y="177"/>
                  <a:pt x="291" y="188"/>
                </a:cubicBezTo>
                <a:cubicBezTo>
                  <a:pt x="282" y="191"/>
                  <a:pt x="273" y="193"/>
                  <a:pt x="264" y="193"/>
                </a:cubicBezTo>
                <a:cubicBezTo>
                  <a:pt x="248" y="193"/>
                  <a:pt x="248" y="193"/>
                  <a:pt x="248" y="193"/>
                </a:cubicBezTo>
                <a:moveTo>
                  <a:pt x="321" y="49"/>
                </a:moveTo>
                <a:cubicBezTo>
                  <a:pt x="327" y="54"/>
                  <a:pt x="332" y="60"/>
                  <a:pt x="335" y="67"/>
                </a:cubicBezTo>
                <a:moveTo>
                  <a:pt x="302" y="35"/>
                </a:moveTo>
                <a:cubicBezTo>
                  <a:pt x="305" y="37"/>
                  <a:pt x="308" y="39"/>
                  <a:pt x="311" y="41"/>
                </a:cubicBezTo>
                <a:moveTo>
                  <a:pt x="0" y="122"/>
                </a:moveTo>
                <a:cubicBezTo>
                  <a:pt x="0" y="119"/>
                  <a:pt x="0" y="116"/>
                  <a:pt x="0" y="112"/>
                </a:cubicBezTo>
                <a:moveTo>
                  <a:pt x="3" y="143"/>
                </a:moveTo>
                <a:cubicBezTo>
                  <a:pt x="1" y="139"/>
                  <a:pt x="1" y="135"/>
                  <a:pt x="0" y="130"/>
                </a:cubicBezTo>
                <a:moveTo>
                  <a:pt x="13" y="163"/>
                </a:moveTo>
                <a:cubicBezTo>
                  <a:pt x="10" y="159"/>
                  <a:pt x="7" y="154"/>
                  <a:pt x="5" y="150"/>
                </a:cubicBezTo>
                <a:moveTo>
                  <a:pt x="54" y="191"/>
                </a:moveTo>
                <a:cubicBezTo>
                  <a:pt x="39" y="188"/>
                  <a:pt x="26" y="179"/>
                  <a:pt x="17" y="168"/>
                </a:cubicBezTo>
                <a:moveTo>
                  <a:pt x="67" y="193"/>
                </a:moveTo>
                <a:cubicBezTo>
                  <a:pt x="57" y="192"/>
                  <a:pt x="57" y="192"/>
                  <a:pt x="57" y="192"/>
                </a:cubicBezTo>
                <a:moveTo>
                  <a:pt x="77" y="144"/>
                </a:moveTo>
                <a:cubicBezTo>
                  <a:pt x="77" y="123"/>
                  <a:pt x="77" y="123"/>
                  <a:pt x="77" y="123"/>
                </a:cubicBezTo>
                <a:moveTo>
                  <a:pt x="81" y="169"/>
                </a:moveTo>
                <a:cubicBezTo>
                  <a:pt x="81" y="148"/>
                  <a:pt x="81" y="148"/>
                  <a:pt x="81" y="148"/>
                </a:cubicBezTo>
                <a:moveTo>
                  <a:pt x="95" y="151"/>
                </a:moveTo>
                <a:cubicBezTo>
                  <a:pt x="96" y="151"/>
                  <a:pt x="96" y="151"/>
                  <a:pt x="96" y="151"/>
                </a:cubicBezTo>
                <a:cubicBezTo>
                  <a:pt x="99" y="151"/>
                  <a:pt x="101" y="153"/>
                  <a:pt x="101" y="155"/>
                </a:cubicBezTo>
                <a:cubicBezTo>
                  <a:pt x="101" y="162"/>
                  <a:pt x="101" y="162"/>
                  <a:pt x="101" y="162"/>
                </a:cubicBezTo>
                <a:cubicBezTo>
                  <a:pt x="101" y="164"/>
                  <a:pt x="99" y="166"/>
                  <a:pt x="96" y="166"/>
                </a:cubicBezTo>
                <a:cubicBezTo>
                  <a:pt x="95" y="166"/>
                  <a:pt x="95" y="166"/>
                  <a:pt x="95" y="166"/>
                </a:cubicBezTo>
                <a:cubicBezTo>
                  <a:pt x="93" y="166"/>
                  <a:pt x="91" y="164"/>
                  <a:pt x="91" y="162"/>
                </a:cubicBezTo>
                <a:cubicBezTo>
                  <a:pt x="91" y="155"/>
                  <a:pt x="91" y="155"/>
                  <a:pt x="91" y="155"/>
                </a:cubicBezTo>
                <a:cubicBezTo>
                  <a:pt x="91" y="153"/>
                  <a:pt x="93" y="151"/>
                  <a:pt x="95" y="151"/>
                </a:cubicBezTo>
                <a:close/>
                <a:moveTo>
                  <a:pt x="126" y="151"/>
                </a:moveTo>
                <a:cubicBezTo>
                  <a:pt x="127" y="151"/>
                  <a:pt x="127" y="151"/>
                  <a:pt x="127" y="151"/>
                </a:cubicBezTo>
                <a:cubicBezTo>
                  <a:pt x="129" y="151"/>
                  <a:pt x="131" y="153"/>
                  <a:pt x="131" y="155"/>
                </a:cubicBezTo>
                <a:cubicBezTo>
                  <a:pt x="131" y="162"/>
                  <a:pt x="131" y="162"/>
                  <a:pt x="131" y="162"/>
                </a:cubicBezTo>
                <a:cubicBezTo>
                  <a:pt x="131" y="164"/>
                  <a:pt x="129" y="166"/>
                  <a:pt x="127" y="166"/>
                </a:cubicBezTo>
                <a:cubicBezTo>
                  <a:pt x="126" y="166"/>
                  <a:pt x="126" y="166"/>
                  <a:pt x="126" y="166"/>
                </a:cubicBezTo>
                <a:cubicBezTo>
                  <a:pt x="124" y="166"/>
                  <a:pt x="121" y="164"/>
                  <a:pt x="121" y="162"/>
                </a:cubicBezTo>
                <a:cubicBezTo>
                  <a:pt x="121" y="155"/>
                  <a:pt x="121" y="155"/>
                  <a:pt x="121" y="155"/>
                </a:cubicBezTo>
                <a:cubicBezTo>
                  <a:pt x="121" y="153"/>
                  <a:pt x="123" y="151"/>
                  <a:pt x="126" y="151"/>
                </a:cubicBezTo>
                <a:close/>
                <a:moveTo>
                  <a:pt x="111" y="169"/>
                </a:moveTo>
                <a:cubicBezTo>
                  <a:pt x="111" y="148"/>
                  <a:pt x="111" y="148"/>
                  <a:pt x="111" y="148"/>
                </a:cubicBezTo>
                <a:moveTo>
                  <a:pt x="156" y="144"/>
                </a:moveTo>
                <a:cubicBezTo>
                  <a:pt x="156" y="123"/>
                  <a:pt x="156" y="123"/>
                  <a:pt x="156" y="123"/>
                </a:cubicBezTo>
                <a:moveTo>
                  <a:pt x="140" y="126"/>
                </a:moveTo>
                <a:cubicBezTo>
                  <a:pt x="141" y="126"/>
                  <a:pt x="141" y="126"/>
                  <a:pt x="141" y="126"/>
                </a:cubicBezTo>
                <a:cubicBezTo>
                  <a:pt x="143" y="126"/>
                  <a:pt x="145" y="128"/>
                  <a:pt x="145" y="130"/>
                </a:cubicBezTo>
                <a:cubicBezTo>
                  <a:pt x="145" y="137"/>
                  <a:pt x="145" y="137"/>
                  <a:pt x="145" y="137"/>
                </a:cubicBezTo>
                <a:cubicBezTo>
                  <a:pt x="145" y="140"/>
                  <a:pt x="143" y="142"/>
                  <a:pt x="141" y="142"/>
                </a:cubicBezTo>
                <a:cubicBezTo>
                  <a:pt x="140" y="142"/>
                  <a:pt x="140" y="142"/>
                  <a:pt x="140" y="142"/>
                </a:cubicBezTo>
                <a:cubicBezTo>
                  <a:pt x="138" y="142"/>
                  <a:pt x="136" y="140"/>
                  <a:pt x="136" y="137"/>
                </a:cubicBezTo>
                <a:cubicBezTo>
                  <a:pt x="136" y="130"/>
                  <a:pt x="136" y="130"/>
                  <a:pt x="136" y="130"/>
                </a:cubicBezTo>
                <a:cubicBezTo>
                  <a:pt x="136" y="128"/>
                  <a:pt x="138" y="126"/>
                  <a:pt x="140" y="126"/>
                </a:cubicBezTo>
                <a:close/>
                <a:moveTo>
                  <a:pt x="91" y="126"/>
                </a:moveTo>
                <a:cubicBezTo>
                  <a:pt x="91" y="126"/>
                  <a:pt x="91" y="126"/>
                  <a:pt x="91" y="126"/>
                </a:cubicBezTo>
                <a:cubicBezTo>
                  <a:pt x="94" y="126"/>
                  <a:pt x="96" y="128"/>
                  <a:pt x="96" y="130"/>
                </a:cubicBezTo>
                <a:cubicBezTo>
                  <a:pt x="96" y="137"/>
                  <a:pt x="96" y="137"/>
                  <a:pt x="96" y="137"/>
                </a:cubicBezTo>
                <a:cubicBezTo>
                  <a:pt x="96" y="140"/>
                  <a:pt x="94" y="142"/>
                  <a:pt x="91" y="142"/>
                </a:cubicBezTo>
                <a:cubicBezTo>
                  <a:pt x="91" y="142"/>
                  <a:pt x="91" y="142"/>
                  <a:pt x="91" y="142"/>
                </a:cubicBezTo>
                <a:cubicBezTo>
                  <a:pt x="88" y="142"/>
                  <a:pt x="86" y="140"/>
                  <a:pt x="86" y="137"/>
                </a:cubicBezTo>
                <a:cubicBezTo>
                  <a:pt x="86" y="130"/>
                  <a:pt x="86" y="130"/>
                  <a:pt x="86" y="130"/>
                </a:cubicBezTo>
                <a:cubicBezTo>
                  <a:pt x="86" y="128"/>
                  <a:pt x="88" y="126"/>
                  <a:pt x="91" y="126"/>
                </a:cubicBezTo>
                <a:close/>
                <a:moveTo>
                  <a:pt x="120" y="126"/>
                </a:moveTo>
                <a:cubicBezTo>
                  <a:pt x="121" y="126"/>
                  <a:pt x="121" y="126"/>
                  <a:pt x="121" y="126"/>
                </a:cubicBezTo>
                <a:cubicBezTo>
                  <a:pt x="124" y="126"/>
                  <a:pt x="126" y="128"/>
                  <a:pt x="126" y="130"/>
                </a:cubicBezTo>
                <a:cubicBezTo>
                  <a:pt x="126" y="137"/>
                  <a:pt x="126" y="137"/>
                  <a:pt x="126" y="137"/>
                </a:cubicBezTo>
                <a:cubicBezTo>
                  <a:pt x="126" y="140"/>
                  <a:pt x="124" y="142"/>
                  <a:pt x="121" y="142"/>
                </a:cubicBezTo>
                <a:cubicBezTo>
                  <a:pt x="120" y="142"/>
                  <a:pt x="120" y="142"/>
                  <a:pt x="120" y="142"/>
                </a:cubicBezTo>
                <a:cubicBezTo>
                  <a:pt x="118" y="142"/>
                  <a:pt x="116" y="140"/>
                  <a:pt x="116" y="137"/>
                </a:cubicBezTo>
                <a:cubicBezTo>
                  <a:pt x="116" y="130"/>
                  <a:pt x="116" y="130"/>
                  <a:pt x="116" y="130"/>
                </a:cubicBezTo>
                <a:cubicBezTo>
                  <a:pt x="116" y="128"/>
                  <a:pt x="118" y="126"/>
                  <a:pt x="120" y="126"/>
                </a:cubicBezTo>
                <a:close/>
                <a:moveTo>
                  <a:pt x="106" y="144"/>
                </a:moveTo>
                <a:cubicBezTo>
                  <a:pt x="106" y="123"/>
                  <a:pt x="106" y="123"/>
                  <a:pt x="106" y="123"/>
                </a:cubicBezTo>
                <a:moveTo>
                  <a:pt x="160" y="171"/>
                </a:moveTo>
                <a:cubicBezTo>
                  <a:pt x="181" y="186"/>
                  <a:pt x="181" y="186"/>
                  <a:pt x="181" y="186"/>
                </a:cubicBezTo>
                <a:cubicBezTo>
                  <a:pt x="178" y="189"/>
                  <a:pt x="176" y="194"/>
                  <a:pt x="176" y="198"/>
                </a:cubicBezTo>
                <a:cubicBezTo>
                  <a:pt x="176" y="209"/>
                  <a:pt x="185" y="218"/>
                  <a:pt x="196" y="218"/>
                </a:cubicBezTo>
                <a:cubicBezTo>
                  <a:pt x="207" y="218"/>
                  <a:pt x="215" y="209"/>
                  <a:pt x="215" y="198"/>
                </a:cubicBezTo>
                <a:cubicBezTo>
                  <a:pt x="215" y="187"/>
                  <a:pt x="207" y="179"/>
                  <a:pt x="196" y="179"/>
                </a:cubicBezTo>
                <a:cubicBezTo>
                  <a:pt x="193" y="179"/>
                  <a:pt x="191" y="179"/>
                  <a:pt x="188" y="180"/>
                </a:cubicBezTo>
                <a:moveTo>
                  <a:pt x="156" y="106"/>
                </a:moveTo>
                <a:cubicBezTo>
                  <a:pt x="185" y="82"/>
                  <a:pt x="185" y="82"/>
                  <a:pt x="185" y="82"/>
                </a:cubicBezTo>
                <a:cubicBezTo>
                  <a:pt x="191" y="89"/>
                  <a:pt x="200" y="93"/>
                  <a:pt x="210" y="93"/>
                </a:cubicBezTo>
                <a:cubicBezTo>
                  <a:pt x="228" y="93"/>
                  <a:pt x="243" y="78"/>
                  <a:pt x="243" y="60"/>
                </a:cubicBezTo>
                <a:cubicBezTo>
                  <a:pt x="243" y="41"/>
                  <a:pt x="228" y="26"/>
                  <a:pt x="210" y="26"/>
                </a:cubicBezTo>
                <a:cubicBezTo>
                  <a:pt x="192" y="26"/>
                  <a:pt x="177" y="41"/>
                  <a:pt x="177" y="60"/>
                </a:cubicBezTo>
                <a:cubicBezTo>
                  <a:pt x="177" y="65"/>
                  <a:pt x="178" y="70"/>
                  <a:pt x="180" y="75"/>
                </a:cubicBezTo>
                <a:moveTo>
                  <a:pt x="129" y="90"/>
                </a:moveTo>
                <a:cubicBezTo>
                  <a:pt x="152" y="96"/>
                  <a:pt x="169" y="117"/>
                  <a:pt x="169" y="142"/>
                </a:cubicBezTo>
                <a:cubicBezTo>
                  <a:pt x="169" y="171"/>
                  <a:pt x="145" y="195"/>
                  <a:pt x="116" y="195"/>
                </a:cubicBezTo>
                <a:cubicBezTo>
                  <a:pt x="86" y="195"/>
                  <a:pt x="62" y="171"/>
                  <a:pt x="62" y="142"/>
                </a:cubicBezTo>
                <a:cubicBezTo>
                  <a:pt x="62" y="114"/>
                  <a:pt x="83" y="91"/>
                  <a:pt x="111" y="88"/>
                </a:cubicBezTo>
                <a:moveTo>
                  <a:pt x="116" y="206"/>
                </a:moveTo>
                <a:cubicBezTo>
                  <a:pt x="113" y="206"/>
                  <a:pt x="110" y="206"/>
                  <a:pt x="107" y="205"/>
                </a:cubicBezTo>
                <a:moveTo>
                  <a:pt x="103" y="205"/>
                </a:moveTo>
                <a:cubicBezTo>
                  <a:pt x="99" y="204"/>
                  <a:pt x="95" y="203"/>
                  <a:pt x="91" y="201"/>
                </a:cubicBezTo>
                <a:moveTo>
                  <a:pt x="87" y="199"/>
                </a:moveTo>
                <a:cubicBezTo>
                  <a:pt x="66" y="189"/>
                  <a:pt x="52" y="167"/>
                  <a:pt x="52" y="142"/>
                </a:cubicBezTo>
                <a:cubicBezTo>
                  <a:pt x="52" y="106"/>
                  <a:pt x="80" y="78"/>
                  <a:pt x="116" y="78"/>
                </a:cubicBezTo>
                <a:moveTo>
                  <a:pt x="116" y="86"/>
                </a:moveTo>
                <a:cubicBezTo>
                  <a:pt x="116" y="69"/>
                  <a:pt x="116" y="69"/>
                  <a:pt x="116" y="69"/>
                </a:cubicBezTo>
                <a:cubicBezTo>
                  <a:pt x="133" y="77"/>
                  <a:pt x="133" y="77"/>
                  <a:pt x="133" y="77"/>
                </a:cubicBezTo>
                <a:lnTo>
                  <a:pt x="116" y="86"/>
                </a:lnTo>
                <a:close/>
              </a:path>
            </a:pathLst>
          </a:cu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cxnSp>
        <p:nvCxnSpPr>
          <p:cNvPr id="37" name="Straight Connector 36"/>
          <p:cNvCxnSpPr/>
          <p:nvPr/>
        </p:nvCxnSpPr>
        <p:spPr>
          <a:xfrm>
            <a:off x="1610434" y="3109010"/>
            <a:ext cx="2012076" cy="0"/>
          </a:xfrm>
          <a:prstGeom prst="line">
            <a:avLst/>
          </a:prstGeom>
          <a:ln>
            <a:solidFill>
              <a:srgbClr val="00B14F"/>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370653" y="2474051"/>
            <a:ext cx="204777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9626846" y="2009033"/>
            <a:ext cx="1746835" cy="0"/>
          </a:xfrm>
          <a:prstGeom prst="line">
            <a:avLst/>
          </a:prstGeom>
          <a:ln>
            <a:solidFill>
              <a:srgbClr val="ED7D3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419372" y="4851349"/>
            <a:ext cx="3970116" cy="0"/>
          </a:xfrm>
          <a:prstGeom prst="line">
            <a:avLst/>
          </a:prstGeom>
          <a:ln>
            <a:solidFill>
              <a:srgbClr val="ED7D3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79676" y="5927736"/>
            <a:ext cx="2742834" cy="0"/>
          </a:xfrm>
          <a:prstGeom prst="line">
            <a:avLst/>
          </a:prstGeom>
          <a:ln>
            <a:solidFill>
              <a:srgbClr val="00B14F"/>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727048" y="5325911"/>
            <a:ext cx="3691382" cy="0"/>
          </a:xfrm>
          <a:prstGeom prst="line">
            <a:avLst/>
          </a:prstGeom>
          <a:ln>
            <a:solidFill>
              <a:srgbClr val="0064D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130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4</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6"/>
            <a:ext cx="7950571" cy="58628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Big Data – A Practical Explanation</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8: Big Data and Targeted Marketing</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10464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rot="10800000">
            <a:off x="839466" y="1406966"/>
            <a:ext cx="797178" cy="648815"/>
            <a:chOff x="146050" y="1431925"/>
            <a:chExt cx="1143000" cy="930276"/>
          </a:xfrm>
          <a:solidFill>
            <a:schemeClr val="bg1"/>
          </a:solidFill>
        </p:grpSpPr>
        <p:sp>
          <p:nvSpPr>
            <p:cNvPr id="24" name="Freeform 5"/>
            <p:cNvSpPr>
              <a:spLocks/>
            </p:cNvSpPr>
            <p:nvPr/>
          </p:nvSpPr>
          <p:spPr bwMode="auto">
            <a:xfrm>
              <a:off x="771525" y="1431925"/>
              <a:ext cx="517525" cy="927101"/>
            </a:xfrm>
            <a:custGeom>
              <a:avLst/>
              <a:gdLst>
                <a:gd name="T0" fmla="*/ 997 w 998"/>
                <a:gd name="T1" fmla="*/ 553 h 1781"/>
                <a:gd name="T2" fmla="*/ 997 w 998"/>
                <a:gd name="T3" fmla="*/ 929 h 1781"/>
                <a:gd name="T4" fmla="*/ 981 w 998"/>
                <a:gd name="T5" fmla="*/ 1121 h 1781"/>
                <a:gd name="T6" fmla="*/ 940 w 998"/>
                <a:gd name="T7" fmla="*/ 1289 h 1781"/>
                <a:gd name="T8" fmla="*/ 836 w 998"/>
                <a:gd name="T9" fmla="*/ 1503 h 1781"/>
                <a:gd name="T10" fmla="*/ 674 w 998"/>
                <a:gd name="T11" fmla="*/ 1699 h 1781"/>
                <a:gd name="T12" fmla="*/ 578 w 998"/>
                <a:gd name="T13" fmla="*/ 1767 h 1781"/>
                <a:gd name="T14" fmla="*/ 453 w 998"/>
                <a:gd name="T15" fmla="*/ 1718 h 1781"/>
                <a:gd name="T16" fmla="*/ 367 w 998"/>
                <a:gd name="T17" fmla="*/ 1573 h 1781"/>
                <a:gd name="T18" fmla="*/ 313 w 998"/>
                <a:gd name="T19" fmla="*/ 1478 h 1781"/>
                <a:gd name="T20" fmla="*/ 340 w 998"/>
                <a:gd name="T21" fmla="*/ 1349 h 1781"/>
                <a:gd name="T22" fmla="*/ 460 w 998"/>
                <a:gd name="T23" fmla="*/ 1186 h 1781"/>
                <a:gd name="T24" fmla="*/ 466 w 998"/>
                <a:gd name="T25" fmla="*/ 1060 h 1781"/>
                <a:gd name="T26" fmla="*/ 374 w 998"/>
                <a:gd name="T27" fmla="*/ 1000 h 1781"/>
                <a:gd name="T28" fmla="*/ 122 w 998"/>
                <a:gd name="T29" fmla="*/ 1000 h 1781"/>
                <a:gd name="T30" fmla="*/ 8 w 998"/>
                <a:gd name="T31" fmla="*/ 929 h 1781"/>
                <a:gd name="T32" fmla="*/ 1 w 998"/>
                <a:gd name="T33" fmla="*/ 894 h 1781"/>
                <a:gd name="T34" fmla="*/ 0 w 998"/>
                <a:gd name="T35" fmla="*/ 110 h 1781"/>
                <a:gd name="T36" fmla="*/ 93 w 998"/>
                <a:gd name="T37" fmla="*/ 3 h 1781"/>
                <a:gd name="T38" fmla="*/ 135 w 998"/>
                <a:gd name="T39" fmla="*/ 0 h 1781"/>
                <a:gd name="T40" fmla="*/ 870 w 998"/>
                <a:gd name="T41" fmla="*/ 0 h 1781"/>
                <a:gd name="T42" fmla="*/ 986 w 998"/>
                <a:gd name="T43" fmla="*/ 65 h 1781"/>
                <a:gd name="T44" fmla="*/ 997 w 998"/>
                <a:gd name="T45" fmla="*/ 115 h 1781"/>
                <a:gd name="T46" fmla="*/ 997 w 998"/>
                <a:gd name="T47" fmla="*/ 553 h 1781"/>
                <a:gd name="T48" fmla="*/ 997 w 998"/>
                <a:gd name="T49" fmla="*/ 553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8" h="1781">
                  <a:moveTo>
                    <a:pt x="997" y="553"/>
                  </a:moveTo>
                  <a:cubicBezTo>
                    <a:pt x="997" y="678"/>
                    <a:pt x="997" y="803"/>
                    <a:pt x="997" y="929"/>
                  </a:cubicBezTo>
                  <a:cubicBezTo>
                    <a:pt x="997" y="993"/>
                    <a:pt x="997" y="1058"/>
                    <a:pt x="981" y="1121"/>
                  </a:cubicBezTo>
                  <a:cubicBezTo>
                    <a:pt x="967" y="1177"/>
                    <a:pt x="958" y="1234"/>
                    <a:pt x="940" y="1289"/>
                  </a:cubicBezTo>
                  <a:cubicBezTo>
                    <a:pt x="915" y="1364"/>
                    <a:pt x="879" y="1436"/>
                    <a:pt x="836" y="1503"/>
                  </a:cubicBezTo>
                  <a:cubicBezTo>
                    <a:pt x="790" y="1575"/>
                    <a:pt x="737" y="1641"/>
                    <a:pt x="674" y="1699"/>
                  </a:cubicBezTo>
                  <a:cubicBezTo>
                    <a:pt x="645" y="1726"/>
                    <a:pt x="617" y="1753"/>
                    <a:pt x="578" y="1767"/>
                  </a:cubicBezTo>
                  <a:cubicBezTo>
                    <a:pt x="541" y="1781"/>
                    <a:pt x="476" y="1758"/>
                    <a:pt x="453" y="1718"/>
                  </a:cubicBezTo>
                  <a:cubicBezTo>
                    <a:pt x="424" y="1670"/>
                    <a:pt x="395" y="1622"/>
                    <a:pt x="367" y="1573"/>
                  </a:cubicBezTo>
                  <a:cubicBezTo>
                    <a:pt x="349" y="1542"/>
                    <a:pt x="330" y="1510"/>
                    <a:pt x="313" y="1478"/>
                  </a:cubicBezTo>
                  <a:cubicBezTo>
                    <a:pt x="289" y="1429"/>
                    <a:pt x="304" y="1385"/>
                    <a:pt x="340" y="1349"/>
                  </a:cubicBezTo>
                  <a:cubicBezTo>
                    <a:pt x="389" y="1301"/>
                    <a:pt x="429" y="1247"/>
                    <a:pt x="460" y="1186"/>
                  </a:cubicBezTo>
                  <a:cubicBezTo>
                    <a:pt x="481" y="1145"/>
                    <a:pt x="490" y="1103"/>
                    <a:pt x="466" y="1060"/>
                  </a:cubicBezTo>
                  <a:cubicBezTo>
                    <a:pt x="446" y="1025"/>
                    <a:pt x="417" y="1001"/>
                    <a:pt x="374" y="1000"/>
                  </a:cubicBezTo>
                  <a:cubicBezTo>
                    <a:pt x="290" y="999"/>
                    <a:pt x="206" y="1000"/>
                    <a:pt x="122" y="1000"/>
                  </a:cubicBezTo>
                  <a:cubicBezTo>
                    <a:pt x="70" y="999"/>
                    <a:pt x="29" y="979"/>
                    <a:pt x="8" y="929"/>
                  </a:cubicBezTo>
                  <a:cubicBezTo>
                    <a:pt x="3" y="918"/>
                    <a:pt x="1" y="906"/>
                    <a:pt x="1" y="894"/>
                  </a:cubicBezTo>
                  <a:cubicBezTo>
                    <a:pt x="0" y="633"/>
                    <a:pt x="1" y="372"/>
                    <a:pt x="0" y="110"/>
                  </a:cubicBezTo>
                  <a:cubicBezTo>
                    <a:pt x="0" y="61"/>
                    <a:pt x="38" y="9"/>
                    <a:pt x="93" y="3"/>
                  </a:cubicBezTo>
                  <a:cubicBezTo>
                    <a:pt x="107" y="1"/>
                    <a:pt x="121" y="0"/>
                    <a:pt x="135" y="0"/>
                  </a:cubicBezTo>
                  <a:cubicBezTo>
                    <a:pt x="380" y="0"/>
                    <a:pt x="625" y="0"/>
                    <a:pt x="870" y="0"/>
                  </a:cubicBezTo>
                  <a:cubicBezTo>
                    <a:pt x="922" y="0"/>
                    <a:pt x="963" y="17"/>
                    <a:pt x="986" y="65"/>
                  </a:cubicBezTo>
                  <a:cubicBezTo>
                    <a:pt x="994" y="80"/>
                    <a:pt x="997" y="98"/>
                    <a:pt x="997" y="115"/>
                  </a:cubicBezTo>
                  <a:cubicBezTo>
                    <a:pt x="998" y="261"/>
                    <a:pt x="997" y="407"/>
                    <a:pt x="997" y="553"/>
                  </a:cubicBezTo>
                  <a:cubicBezTo>
                    <a:pt x="997" y="553"/>
                    <a:pt x="997" y="553"/>
                    <a:pt x="997" y="553"/>
                  </a:cubicBezTo>
                  <a:close/>
                </a:path>
              </a:pathLst>
            </a:custGeom>
            <a:grp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5" name="Freeform 6"/>
            <p:cNvSpPr>
              <a:spLocks/>
            </p:cNvSpPr>
            <p:nvPr/>
          </p:nvSpPr>
          <p:spPr bwMode="auto">
            <a:xfrm>
              <a:off x="146050" y="1431925"/>
              <a:ext cx="517525" cy="930276"/>
            </a:xfrm>
            <a:custGeom>
              <a:avLst/>
              <a:gdLst>
                <a:gd name="T0" fmla="*/ 997 w 997"/>
                <a:gd name="T1" fmla="*/ 565 h 1789"/>
                <a:gd name="T2" fmla="*/ 997 w 997"/>
                <a:gd name="T3" fmla="*/ 953 h 1789"/>
                <a:gd name="T4" fmla="*/ 961 w 997"/>
                <a:gd name="T5" fmla="*/ 1215 h 1789"/>
                <a:gd name="T6" fmla="*/ 875 w 997"/>
                <a:gd name="T7" fmla="*/ 1435 h 1789"/>
                <a:gd name="T8" fmla="*/ 728 w 997"/>
                <a:gd name="T9" fmla="*/ 1642 h 1789"/>
                <a:gd name="T10" fmla="*/ 619 w 997"/>
                <a:gd name="T11" fmla="*/ 1745 h 1789"/>
                <a:gd name="T12" fmla="*/ 444 w 997"/>
                <a:gd name="T13" fmla="*/ 1705 h 1789"/>
                <a:gd name="T14" fmla="*/ 324 w 997"/>
                <a:gd name="T15" fmla="*/ 1499 h 1789"/>
                <a:gd name="T16" fmla="*/ 345 w 997"/>
                <a:gd name="T17" fmla="*/ 1342 h 1789"/>
                <a:gd name="T18" fmla="*/ 473 w 997"/>
                <a:gd name="T19" fmla="*/ 1156 h 1789"/>
                <a:gd name="T20" fmla="*/ 368 w 997"/>
                <a:gd name="T21" fmla="*/ 1000 h 1789"/>
                <a:gd name="T22" fmla="*/ 120 w 997"/>
                <a:gd name="T23" fmla="*/ 1000 h 1789"/>
                <a:gd name="T24" fmla="*/ 10 w 997"/>
                <a:gd name="T25" fmla="*/ 937 h 1789"/>
                <a:gd name="T26" fmla="*/ 1 w 997"/>
                <a:gd name="T27" fmla="*/ 893 h 1789"/>
                <a:gd name="T28" fmla="*/ 1 w 997"/>
                <a:gd name="T29" fmla="*/ 111 h 1789"/>
                <a:gd name="T30" fmla="*/ 110 w 997"/>
                <a:gd name="T31" fmla="*/ 0 h 1789"/>
                <a:gd name="T32" fmla="*/ 134 w 997"/>
                <a:gd name="T33" fmla="*/ 0 h 1789"/>
                <a:gd name="T34" fmla="*/ 864 w 997"/>
                <a:gd name="T35" fmla="*/ 0 h 1789"/>
                <a:gd name="T36" fmla="*/ 975 w 997"/>
                <a:gd name="T37" fmla="*/ 46 h 1789"/>
                <a:gd name="T38" fmla="*/ 997 w 997"/>
                <a:gd name="T39" fmla="*/ 119 h 1789"/>
                <a:gd name="T40" fmla="*/ 997 w 997"/>
                <a:gd name="T41" fmla="*/ 565 h 1789"/>
                <a:gd name="T42" fmla="*/ 997 w 997"/>
                <a:gd name="T43" fmla="*/ 565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7" h="1789">
                  <a:moveTo>
                    <a:pt x="997" y="565"/>
                  </a:moveTo>
                  <a:cubicBezTo>
                    <a:pt x="997" y="694"/>
                    <a:pt x="996" y="824"/>
                    <a:pt x="997" y="953"/>
                  </a:cubicBezTo>
                  <a:cubicBezTo>
                    <a:pt x="997" y="1042"/>
                    <a:pt x="983" y="1129"/>
                    <a:pt x="961" y="1215"/>
                  </a:cubicBezTo>
                  <a:cubicBezTo>
                    <a:pt x="941" y="1292"/>
                    <a:pt x="912" y="1365"/>
                    <a:pt x="875" y="1435"/>
                  </a:cubicBezTo>
                  <a:cubicBezTo>
                    <a:pt x="835" y="1510"/>
                    <a:pt x="787" y="1581"/>
                    <a:pt x="728" y="1642"/>
                  </a:cubicBezTo>
                  <a:cubicBezTo>
                    <a:pt x="693" y="1678"/>
                    <a:pt x="658" y="1714"/>
                    <a:pt x="619" y="1745"/>
                  </a:cubicBezTo>
                  <a:cubicBezTo>
                    <a:pt x="564" y="1789"/>
                    <a:pt x="490" y="1784"/>
                    <a:pt x="444" y="1705"/>
                  </a:cubicBezTo>
                  <a:cubicBezTo>
                    <a:pt x="404" y="1636"/>
                    <a:pt x="364" y="1567"/>
                    <a:pt x="324" y="1499"/>
                  </a:cubicBezTo>
                  <a:cubicBezTo>
                    <a:pt x="291" y="1444"/>
                    <a:pt x="298" y="1387"/>
                    <a:pt x="345" y="1342"/>
                  </a:cubicBezTo>
                  <a:cubicBezTo>
                    <a:pt x="400" y="1289"/>
                    <a:pt x="443" y="1227"/>
                    <a:pt x="473" y="1156"/>
                  </a:cubicBezTo>
                  <a:cubicBezTo>
                    <a:pt x="504" y="1081"/>
                    <a:pt x="439" y="998"/>
                    <a:pt x="368" y="1000"/>
                  </a:cubicBezTo>
                  <a:cubicBezTo>
                    <a:pt x="285" y="1002"/>
                    <a:pt x="203" y="1001"/>
                    <a:pt x="120" y="1000"/>
                  </a:cubicBezTo>
                  <a:cubicBezTo>
                    <a:pt x="72" y="999"/>
                    <a:pt x="33" y="981"/>
                    <a:pt x="10" y="937"/>
                  </a:cubicBezTo>
                  <a:cubicBezTo>
                    <a:pt x="4" y="924"/>
                    <a:pt x="1" y="908"/>
                    <a:pt x="1" y="893"/>
                  </a:cubicBezTo>
                  <a:cubicBezTo>
                    <a:pt x="1" y="632"/>
                    <a:pt x="0" y="371"/>
                    <a:pt x="1" y="111"/>
                  </a:cubicBezTo>
                  <a:cubicBezTo>
                    <a:pt x="1" y="47"/>
                    <a:pt x="43" y="5"/>
                    <a:pt x="110" y="0"/>
                  </a:cubicBezTo>
                  <a:cubicBezTo>
                    <a:pt x="118" y="0"/>
                    <a:pt x="126" y="0"/>
                    <a:pt x="134" y="0"/>
                  </a:cubicBezTo>
                  <a:cubicBezTo>
                    <a:pt x="378" y="0"/>
                    <a:pt x="621" y="0"/>
                    <a:pt x="864" y="0"/>
                  </a:cubicBezTo>
                  <a:cubicBezTo>
                    <a:pt x="908" y="0"/>
                    <a:pt x="947" y="8"/>
                    <a:pt x="975" y="46"/>
                  </a:cubicBezTo>
                  <a:cubicBezTo>
                    <a:pt x="991" y="68"/>
                    <a:pt x="997" y="92"/>
                    <a:pt x="997" y="119"/>
                  </a:cubicBezTo>
                  <a:cubicBezTo>
                    <a:pt x="997" y="268"/>
                    <a:pt x="997" y="416"/>
                    <a:pt x="997" y="565"/>
                  </a:cubicBezTo>
                  <a:cubicBezTo>
                    <a:pt x="997" y="565"/>
                    <a:pt x="997" y="565"/>
                    <a:pt x="997" y="565"/>
                  </a:cubicBezTo>
                  <a:close/>
                </a:path>
              </a:pathLst>
            </a:custGeom>
            <a:grp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IN"/>
            </a:p>
          </p:txBody>
        </p:sp>
      </p:grpSp>
      <p:cxnSp>
        <p:nvCxnSpPr>
          <p:cNvPr id="31" name="Straight Connector 30"/>
          <p:cNvCxnSpPr/>
          <p:nvPr/>
        </p:nvCxnSpPr>
        <p:spPr>
          <a:xfrm flipH="1">
            <a:off x="1941688" y="1638226"/>
            <a:ext cx="6287915" cy="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834140" y="3009897"/>
            <a:ext cx="3583024" cy="3081482"/>
            <a:chOff x="574290" y="2029420"/>
            <a:chExt cx="1779431" cy="1530351"/>
          </a:xfrm>
        </p:grpSpPr>
        <p:sp>
          <p:nvSpPr>
            <p:cNvPr id="33" name="Freeform 5"/>
            <p:cNvSpPr>
              <a:spLocks/>
            </p:cNvSpPr>
            <p:nvPr/>
          </p:nvSpPr>
          <p:spPr bwMode="auto">
            <a:xfrm rot="10800000">
              <a:off x="574290" y="2029420"/>
              <a:ext cx="946150" cy="1530350"/>
            </a:xfrm>
            <a:custGeom>
              <a:avLst/>
              <a:gdLst>
                <a:gd name="T0" fmla="*/ 0 w 3184"/>
                <a:gd name="T1" fmla="*/ 0 h 5136"/>
                <a:gd name="T2" fmla="*/ 2520 w 3184"/>
                <a:gd name="T3" fmla="*/ 0 h 5136"/>
                <a:gd name="T4" fmla="*/ 3184 w 3184"/>
                <a:gd name="T5" fmla="*/ 664 h 5136"/>
                <a:gd name="T6" fmla="*/ 3184 w 3184"/>
                <a:gd name="T7" fmla="*/ 5136 h 5136"/>
              </a:gdLst>
              <a:ahLst/>
              <a:cxnLst>
                <a:cxn ang="0">
                  <a:pos x="T0" y="T1"/>
                </a:cxn>
                <a:cxn ang="0">
                  <a:pos x="T2" y="T3"/>
                </a:cxn>
                <a:cxn ang="0">
                  <a:pos x="T4" y="T5"/>
                </a:cxn>
                <a:cxn ang="0">
                  <a:pos x="T6" y="T7"/>
                </a:cxn>
              </a:cxnLst>
              <a:rect l="0" t="0" r="r" b="b"/>
              <a:pathLst>
                <a:path w="3184" h="5136">
                  <a:moveTo>
                    <a:pt x="0" y="0"/>
                  </a:moveTo>
                  <a:cubicBezTo>
                    <a:pt x="2520" y="0"/>
                    <a:pt x="2520" y="0"/>
                    <a:pt x="2520" y="0"/>
                  </a:cubicBezTo>
                  <a:cubicBezTo>
                    <a:pt x="2887" y="0"/>
                    <a:pt x="3184" y="297"/>
                    <a:pt x="3184" y="664"/>
                  </a:cubicBezTo>
                  <a:cubicBezTo>
                    <a:pt x="3184" y="5136"/>
                    <a:pt x="3184" y="5136"/>
                    <a:pt x="3184" y="5136"/>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cxnSp>
          <p:nvCxnSpPr>
            <p:cNvPr id="35" name="Straight Connector 34"/>
            <p:cNvCxnSpPr/>
            <p:nvPr/>
          </p:nvCxnSpPr>
          <p:spPr>
            <a:xfrm rot="5400000">
              <a:off x="1897586" y="3103635"/>
              <a:ext cx="0" cy="91227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1825582" y="1974268"/>
            <a:ext cx="9233089" cy="3693319"/>
          </a:xfrm>
          <a:prstGeom prst="rect">
            <a:avLst/>
          </a:prstGeom>
        </p:spPr>
        <p:txBody>
          <a:bodyPr wrap="square">
            <a:spAutoFit/>
          </a:bodyPr>
          <a:lstStyle/>
          <a:p>
            <a:r>
              <a:rPr lang="en-US" sz="1400" i="1" dirty="0">
                <a:solidFill>
                  <a:srgbClr val="0064DF"/>
                </a:solidFill>
                <a:latin typeface="Arial" panose="020B0604020202020204" pitchFamily="34" charset="0"/>
                <a:cs typeface="Arial" panose="020B0604020202020204" pitchFamily="34" charset="0"/>
              </a:rPr>
              <a:t>Can you write down your name and your age? I am sure you can. Can you write it down for everyone in your class? Or for everyone in your school? Or everyone in your town? Everyone in the country? Everyone in the world? And then write down their age, their </a:t>
            </a:r>
            <a:r>
              <a:rPr lang="en-US" sz="1400" i="1" dirty="0" err="1">
                <a:solidFill>
                  <a:srgbClr val="0064DF"/>
                </a:solidFill>
                <a:latin typeface="Arial" panose="020B0604020202020204" pitchFamily="34" charset="0"/>
                <a:cs typeface="Arial" panose="020B0604020202020204" pitchFamily="34" charset="0"/>
              </a:rPr>
              <a:t>favourite</a:t>
            </a:r>
            <a:r>
              <a:rPr lang="en-US" sz="1400" i="1" dirty="0">
                <a:solidFill>
                  <a:srgbClr val="0064DF"/>
                </a:solidFill>
                <a:latin typeface="Arial" panose="020B0604020202020204" pitchFamily="34" charset="0"/>
                <a:cs typeface="Arial" panose="020B0604020202020204" pitchFamily="34" charset="0"/>
              </a:rPr>
              <a:t> </a:t>
            </a:r>
            <a:r>
              <a:rPr lang="en-US" sz="1400" i="1" dirty="0" err="1">
                <a:solidFill>
                  <a:srgbClr val="0064DF"/>
                </a:solidFill>
                <a:latin typeface="Arial" panose="020B0604020202020204" pitchFamily="34" charset="0"/>
                <a:cs typeface="Arial" panose="020B0604020202020204" pitchFamily="34" charset="0"/>
              </a:rPr>
              <a:t>colour</a:t>
            </a:r>
            <a:r>
              <a:rPr lang="en-US" sz="1400" i="1" dirty="0">
                <a:solidFill>
                  <a:srgbClr val="0064DF"/>
                </a:solidFill>
                <a:latin typeface="Arial" panose="020B0604020202020204" pitchFamily="34" charset="0"/>
                <a:cs typeface="Arial" panose="020B0604020202020204" pitchFamily="34" charset="0"/>
              </a:rPr>
              <a:t>, their </a:t>
            </a:r>
            <a:r>
              <a:rPr lang="en-US" sz="1400" i="1" dirty="0" err="1">
                <a:solidFill>
                  <a:srgbClr val="0064DF"/>
                </a:solidFill>
                <a:latin typeface="Arial" panose="020B0604020202020204" pitchFamily="34" charset="0"/>
                <a:cs typeface="Arial" panose="020B0604020202020204" pitchFamily="34" charset="0"/>
              </a:rPr>
              <a:t>favourite</a:t>
            </a:r>
            <a:r>
              <a:rPr lang="en-US" sz="1400" i="1" dirty="0">
                <a:solidFill>
                  <a:srgbClr val="0064DF"/>
                </a:solidFill>
                <a:latin typeface="Arial" panose="020B0604020202020204" pitchFamily="34" charset="0"/>
                <a:cs typeface="Arial" panose="020B0604020202020204" pitchFamily="34" charset="0"/>
              </a:rPr>
              <a:t> animal, their </a:t>
            </a:r>
            <a:r>
              <a:rPr lang="en-US" sz="1400" i="1" dirty="0" err="1">
                <a:solidFill>
                  <a:srgbClr val="0064DF"/>
                </a:solidFill>
                <a:latin typeface="Arial" panose="020B0604020202020204" pitchFamily="34" charset="0"/>
                <a:cs typeface="Arial" panose="020B0604020202020204" pitchFamily="34" charset="0"/>
              </a:rPr>
              <a:t>favourite</a:t>
            </a:r>
            <a:r>
              <a:rPr lang="en-US" sz="1400" i="1" dirty="0">
                <a:solidFill>
                  <a:srgbClr val="0064DF"/>
                </a:solidFill>
                <a:latin typeface="Arial" panose="020B0604020202020204" pitchFamily="34" charset="0"/>
                <a:cs typeface="Arial" panose="020B0604020202020204" pitchFamily="34" charset="0"/>
              </a:rPr>
              <a:t> TV </a:t>
            </a:r>
            <a:r>
              <a:rPr lang="en-US" sz="1400" i="1" dirty="0" err="1">
                <a:solidFill>
                  <a:srgbClr val="0064DF"/>
                </a:solidFill>
                <a:latin typeface="Arial" panose="020B0604020202020204" pitchFamily="34" charset="0"/>
                <a:cs typeface="Arial" panose="020B0604020202020204" pitchFamily="34" charset="0"/>
              </a:rPr>
              <a:t>programmes</a:t>
            </a:r>
            <a:r>
              <a:rPr lang="en-US" sz="1400" i="1" dirty="0">
                <a:solidFill>
                  <a:srgbClr val="0064DF"/>
                </a:solidFill>
                <a:latin typeface="Arial" panose="020B0604020202020204" pitchFamily="34" charset="0"/>
                <a:cs typeface="Arial" panose="020B0604020202020204" pitchFamily="34" charset="0"/>
              </a:rPr>
              <a:t>, almost anything you can think of […] for millions and millions of people?</a:t>
            </a:r>
          </a:p>
          <a:p>
            <a:endParaRPr lang="en-US" sz="1400" i="1" dirty="0">
              <a:solidFill>
                <a:srgbClr val="0064DF"/>
              </a:solidFill>
              <a:latin typeface="Arial" panose="020B0604020202020204" pitchFamily="34" charset="0"/>
              <a:cs typeface="Arial" panose="020B0604020202020204" pitchFamily="34" charset="0"/>
            </a:endParaRPr>
          </a:p>
          <a:p>
            <a:r>
              <a:rPr lang="en-US" sz="1400" i="1" dirty="0">
                <a:solidFill>
                  <a:srgbClr val="0064DF"/>
                </a:solidFill>
                <a:latin typeface="Arial" panose="020B0604020202020204" pitchFamily="34" charset="0"/>
                <a:cs typeface="Arial" panose="020B0604020202020204" pitchFamily="34" charset="0"/>
              </a:rPr>
              <a:t>That’s too much, isn’t it? You can’t do it, and I can’t do it. But some computers can do this, and we call it ‘big data’. Data is all the stuff we are writing down and you can imagine, for millions, billions, gazillions of people. </a:t>
            </a:r>
            <a:br>
              <a:rPr lang="en-US" sz="1400" i="1" dirty="0">
                <a:solidFill>
                  <a:srgbClr val="0064DF"/>
                </a:solidFill>
                <a:latin typeface="Arial" panose="020B0604020202020204" pitchFamily="34" charset="0"/>
                <a:cs typeface="Arial" panose="020B0604020202020204" pitchFamily="34" charset="0"/>
              </a:rPr>
            </a:br>
            <a:r>
              <a:rPr lang="en-US" sz="1400" i="1" dirty="0">
                <a:solidFill>
                  <a:srgbClr val="0064DF"/>
                </a:solidFill>
                <a:latin typeface="Arial" panose="020B0604020202020204" pitchFamily="34" charset="0"/>
                <a:cs typeface="Arial" panose="020B0604020202020204" pitchFamily="34" charset="0"/>
              </a:rPr>
              <a:t>It is really BIG.</a:t>
            </a:r>
          </a:p>
          <a:p>
            <a:endParaRPr lang="en-US" sz="1400" i="1" dirty="0">
              <a:solidFill>
                <a:srgbClr val="0064DF"/>
              </a:solidFill>
              <a:latin typeface="Arial" panose="020B0604020202020204" pitchFamily="34" charset="0"/>
              <a:cs typeface="Arial" panose="020B0604020202020204" pitchFamily="34" charset="0"/>
            </a:endParaRPr>
          </a:p>
          <a:p>
            <a:r>
              <a:rPr lang="en-US" sz="1400" i="1" dirty="0">
                <a:solidFill>
                  <a:srgbClr val="0064DF"/>
                </a:solidFill>
                <a:latin typeface="Arial" panose="020B0604020202020204" pitchFamily="34" charset="0"/>
                <a:cs typeface="Arial" panose="020B0604020202020204" pitchFamily="34" charset="0"/>
              </a:rPr>
              <a:t>What can we do with all this data? We can find patterns. For example, people making television programs may discover that children who like music really like drawing too, so they could make a new program about music and art. Or hospitals could discover that people who like different foods may get sick in different ways as they get older. </a:t>
            </a:r>
            <a:br>
              <a:rPr lang="en-US" sz="1400" i="1" dirty="0">
                <a:solidFill>
                  <a:srgbClr val="0064DF"/>
                </a:solidFill>
                <a:latin typeface="Arial" panose="020B0604020202020204" pitchFamily="34" charset="0"/>
                <a:cs typeface="Arial" panose="020B0604020202020204" pitchFamily="34" charset="0"/>
              </a:rPr>
            </a:br>
            <a:r>
              <a:rPr lang="en-US" sz="1400" i="1" dirty="0">
                <a:solidFill>
                  <a:srgbClr val="0064DF"/>
                </a:solidFill>
                <a:latin typeface="Arial" panose="020B0604020202020204" pitchFamily="34" charset="0"/>
                <a:cs typeface="Arial" panose="020B0604020202020204" pitchFamily="34" charset="0"/>
              </a:rPr>
              <a:t>That could help families and doctors look after our grandparents better.</a:t>
            </a:r>
          </a:p>
          <a:p>
            <a:endParaRPr lang="en-US" sz="1600" i="1" dirty="0">
              <a:solidFill>
                <a:srgbClr val="00B0F0"/>
              </a:solidFill>
              <a:latin typeface="Arial" panose="020B0604020202020204" pitchFamily="34" charset="0"/>
              <a:cs typeface="Arial" panose="020B0604020202020204" pitchFamily="34" charset="0"/>
            </a:endParaRPr>
          </a:p>
          <a:p>
            <a:pPr>
              <a:lnSpc>
                <a:spcPts val="2160"/>
              </a:lnSpc>
            </a:pPr>
            <a:r>
              <a:rPr lang="en-US" b="1" dirty="0">
                <a:latin typeface="Arial" panose="020B0604020202020204" pitchFamily="34" charset="0"/>
                <a:cs typeface="Arial" panose="020B0604020202020204" pitchFamily="34" charset="0"/>
              </a:rPr>
              <a:t>Donald Farmer</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Vice President - Product Management, </a:t>
            </a:r>
            <a:r>
              <a:rPr lang="en-US" b="1" dirty="0" err="1">
                <a:latin typeface="Arial" panose="020B0604020202020204" pitchFamily="34" charset="0"/>
                <a:cs typeface="Arial" panose="020B0604020202020204" pitchFamily="34" charset="0"/>
              </a:rPr>
              <a:t>Qlik</a:t>
            </a:r>
            <a:endParaRPr lang="en-US" b="1" dirty="0">
              <a:latin typeface="Arial" panose="020B0604020202020204" pitchFamily="34" charset="0"/>
              <a:cs typeface="Arial" panose="020B0604020202020204" pitchFamily="34" charset="0"/>
            </a:endParaRPr>
          </a:p>
        </p:txBody>
      </p:sp>
      <p:grpSp>
        <p:nvGrpSpPr>
          <p:cNvPr id="37" name="Group 36"/>
          <p:cNvGrpSpPr/>
          <p:nvPr/>
        </p:nvGrpSpPr>
        <p:grpSpPr>
          <a:xfrm>
            <a:off x="10622437" y="5261036"/>
            <a:ext cx="797178" cy="648815"/>
            <a:chOff x="146050" y="1431925"/>
            <a:chExt cx="1143000" cy="930276"/>
          </a:xfrm>
          <a:solidFill>
            <a:schemeClr val="bg1"/>
          </a:solidFill>
        </p:grpSpPr>
        <p:sp>
          <p:nvSpPr>
            <p:cNvPr id="38" name="Freeform 5"/>
            <p:cNvSpPr>
              <a:spLocks/>
            </p:cNvSpPr>
            <p:nvPr/>
          </p:nvSpPr>
          <p:spPr bwMode="auto">
            <a:xfrm>
              <a:off x="771525" y="1431925"/>
              <a:ext cx="517525" cy="927101"/>
            </a:xfrm>
            <a:custGeom>
              <a:avLst/>
              <a:gdLst>
                <a:gd name="T0" fmla="*/ 997 w 998"/>
                <a:gd name="T1" fmla="*/ 553 h 1781"/>
                <a:gd name="T2" fmla="*/ 997 w 998"/>
                <a:gd name="T3" fmla="*/ 929 h 1781"/>
                <a:gd name="T4" fmla="*/ 981 w 998"/>
                <a:gd name="T5" fmla="*/ 1121 h 1781"/>
                <a:gd name="T6" fmla="*/ 940 w 998"/>
                <a:gd name="T7" fmla="*/ 1289 h 1781"/>
                <a:gd name="T8" fmla="*/ 836 w 998"/>
                <a:gd name="T9" fmla="*/ 1503 h 1781"/>
                <a:gd name="T10" fmla="*/ 674 w 998"/>
                <a:gd name="T11" fmla="*/ 1699 h 1781"/>
                <a:gd name="T12" fmla="*/ 578 w 998"/>
                <a:gd name="T13" fmla="*/ 1767 h 1781"/>
                <a:gd name="T14" fmla="*/ 453 w 998"/>
                <a:gd name="T15" fmla="*/ 1718 h 1781"/>
                <a:gd name="T16" fmla="*/ 367 w 998"/>
                <a:gd name="T17" fmla="*/ 1573 h 1781"/>
                <a:gd name="T18" fmla="*/ 313 w 998"/>
                <a:gd name="T19" fmla="*/ 1478 h 1781"/>
                <a:gd name="T20" fmla="*/ 340 w 998"/>
                <a:gd name="T21" fmla="*/ 1349 h 1781"/>
                <a:gd name="T22" fmla="*/ 460 w 998"/>
                <a:gd name="T23" fmla="*/ 1186 h 1781"/>
                <a:gd name="T24" fmla="*/ 466 w 998"/>
                <a:gd name="T25" fmla="*/ 1060 h 1781"/>
                <a:gd name="T26" fmla="*/ 374 w 998"/>
                <a:gd name="T27" fmla="*/ 1000 h 1781"/>
                <a:gd name="T28" fmla="*/ 122 w 998"/>
                <a:gd name="T29" fmla="*/ 1000 h 1781"/>
                <a:gd name="T30" fmla="*/ 8 w 998"/>
                <a:gd name="T31" fmla="*/ 929 h 1781"/>
                <a:gd name="T32" fmla="*/ 1 w 998"/>
                <a:gd name="T33" fmla="*/ 894 h 1781"/>
                <a:gd name="T34" fmla="*/ 0 w 998"/>
                <a:gd name="T35" fmla="*/ 110 h 1781"/>
                <a:gd name="T36" fmla="*/ 93 w 998"/>
                <a:gd name="T37" fmla="*/ 3 h 1781"/>
                <a:gd name="T38" fmla="*/ 135 w 998"/>
                <a:gd name="T39" fmla="*/ 0 h 1781"/>
                <a:gd name="T40" fmla="*/ 870 w 998"/>
                <a:gd name="T41" fmla="*/ 0 h 1781"/>
                <a:gd name="T42" fmla="*/ 986 w 998"/>
                <a:gd name="T43" fmla="*/ 65 h 1781"/>
                <a:gd name="T44" fmla="*/ 997 w 998"/>
                <a:gd name="T45" fmla="*/ 115 h 1781"/>
                <a:gd name="T46" fmla="*/ 997 w 998"/>
                <a:gd name="T47" fmla="*/ 553 h 1781"/>
                <a:gd name="T48" fmla="*/ 997 w 998"/>
                <a:gd name="T49" fmla="*/ 553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98" h="1781">
                  <a:moveTo>
                    <a:pt x="997" y="553"/>
                  </a:moveTo>
                  <a:cubicBezTo>
                    <a:pt x="997" y="678"/>
                    <a:pt x="997" y="803"/>
                    <a:pt x="997" y="929"/>
                  </a:cubicBezTo>
                  <a:cubicBezTo>
                    <a:pt x="997" y="993"/>
                    <a:pt x="997" y="1058"/>
                    <a:pt x="981" y="1121"/>
                  </a:cubicBezTo>
                  <a:cubicBezTo>
                    <a:pt x="967" y="1177"/>
                    <a:pt x="958" y="1234"/>
                    <a:pt x="940" y="1289"/>
                  </a:cubicBezTo>
                  <a:cubicBezTo>
                    <a:pt x="915" y="1364"/>
                    <a:pt x="879" y="1436"/>
                    <a:pt x="836" y="1503"/>
                  </a:cubicBezTo>
                  <a:cubicBezTo>
                    <a:pt x="790" y="1575"/>
                    <a:pt x="737" y="1641"/>
                    <a:pt x="674" y="1699"/>
                  </a:cubicBezTo>
                  <a:cubicBezTo>
                    <a:pt x="645" y="1726"/>
                    <a:pt x="617" y="1753"/>
                    <a:pt x="578" y="1767"/>
                  </a:cubicBezTo>
                  <a:cubicBezTo>
                    <a:pt x="541" y="1781"/>
                    <a:pt x="476" y="1758"/>
                    <a:pt x="453" y="1718"/>
                  </a:cubicBezTo>
                  <a:cubicBezTo>
                    <a:pt x="424" y="1670"/>
                    <a:pt x="395" y="1622"/>
                    <a:pt x="367" y="1573"/>
                  </a:cubicBezTo>
                  <a:cubicBezTo>
                    <a:pt x="349" y="1542"/>
                    <a:pt x="330" y="1510"/>
                    <a:pt x="313" y="1478"/>
                  </a:cubicBezTo>
                  <a:cubicBezTo>
                    <a:pt x="289" y="1429"/>
                    <a:pt x="304" y="1385"/>
                    <a:pt x="340" y="1349"/>
                  </a:cubicBezTo>
                  <a:cubicBezTo>
                    <a:pt x="389" y="1301"/>
                    <a:pt x="429" y="1247"/>
                    <a:pt x="460" y="1186"/>
                  </a:cubicBezTo>
                  <a:cubicBezTo>
                    <a:pt x="481" y="1145"/>
                    <a:pt x="490" y="1103"/>
                    <a:pt x="466" y="1060"/>
                  </a:cubicBezTo>
                  <a:cubicBezTo>
                    <a:pt x="446" y="1025"/>
                    <a:pt x="417" y="1001"/>
                    <a:pt x="374" y="1000"/>
                  </a:cubicBezTo>
                  <a:cubicBezTo>
                    <a:pt x="290" y="999"/>
                    <a:pt x="206" y="1000"/>
                    <a:pt x="122" y="1000"/>
                  </a:cubicBezTo>
                  <a:cubicBezTo>
                    <a:pt x="70" y="999"/>
                    <a:pt x="29" y="979"/>
                    <a:pt x="8" y="929"/>
                  </a:cubicBezTo>
                  <a:cubicBezTo>
                    <a:pt x="3" y="918"/>
                    <a:pt x="1" y="906"/>
                    <a:pt x="1" y="894"/>
                  </a:cubicBezTo>
                  <a:cubicBezTo>
                    <a:pt x="0" y="633"/>
                    <a:pt x="1" y="372"/>
                    <a:pt x="0" y="110"/>
                  </a:cubicBezTo>
                  <a:cubicBezTo>
                    <a:pt x="0" y="61"/>
                    <a:pt x="38" y="9"/>
                    <a:pt x="93" y="3"/>
                  </a:cubicBezTo>
                  <a:cubicBezTo>
                    <a:pt x="107" y="1"/>
                    <a:pt x="121" y="0"/>
                    <a:pt x="135" y="0"/>
                  </a:cubicBezTo>
                  <a:cubicBezTo>
                    <a:pt x="380" y="0"/>
                    <a:pt x="625" y="0"/>
                    <a:pt x="870" y="0"/>
                  </a:cubicBezTo>
                  <a:cubicBezTo>
                    <a:pt x="922" y="0"/>
                    <a:pt x="963" y="17"/>
                    <a:pt x="986" y="65"/>
                  </a:cubicBezTo>
                  <a:cubicBezTo>
                    <a:pt x="994" y="80"/>
                    <a:pt x="997" y="98"/>
                    <a:pt x="997" y="115"/>
                  </a:cubicBezTo>
                  <a:cubicBezTo>
                    <a:pt x="998" y="261"/>
                    <a:pt x="997" y="407"/>
                    <a:pt x="997" y="553"/>
                  </a:cubicBezTo>
                  <a:cubicBezTo>
                    <a:pt x="997" y="553"/>
                    <a:pt x="997" y="553"/>
                    <a:pt x="997" y="553"/>
                  </a:cubicBezTo>
                  <a:close/>
                </a:path>
              </a:pathLst>
            </a:custGeom>
            <a:grp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39" name="Freeform 6"/>
            <p:cNvSpPr>
              <a:spLocks/>
            </p:cNvSpPr>
            <p:nvPr/>
          </p:nvSpPr>
          <p:spPr bwMode="auto">
            <a:xfrm>
              <a:off x="146050" y="1431925"/>
              <a:ext cx="517525" cy="930276"/>
            </a:xfrm>
            <a:custGeom>
              <a:avLst/>
              <a:gdLst>
                <a:gd name="T0" fmla="*/ 997 w 997"/>
                <a:gd name="T1" fmla="*/ 565 h 1789"/>
                <a:gd name="T2" fmla="*/ 997 w 997"/>
                <a:gd name="T3" fmla="*/ 953 h 1789"/>
                <a:gd name="T4" fmla="*/ 961 w 997"/>
                <a:gd name="T5" fmla="*/ 1215 h 1789"/>
                <a:gd name="T6" fmla="*/ 875 w 997"/>
                <a:gd name="T7" fmla="*/ 1435 h 1789"/>
                <a:gd name="T8" fmla="*/ 728 w 997"/>
                <a:gd name="T9" fmla="*/ 1642 h 1789"/>
                <a:gd name="T10" fmla="*/ 619 w 997"/>
                <a:gd name="T11" fmla="*/ 1745 h 1789"/>
                <a:gd name="T12" fmla="*/ 444 w 997"/>
                <a:gd name="T13" fmla="*/ 1705 h 1789"/>
                <a:gd name="T14" fmla="*/ 324 w 997"/>
                <a:gd name="T15" fmla="*/ 1499 h 1789"/>
                <a:gd name="T16" fmla="*/ 345 w 997"/>
                <a:gd name="T17" fmla="*/ 1342 h 1789"/>
                <a:gd name="T18" fmla="*/ 473 w 997"/>
                <a:gd name="T19" fmla="*/ 1156 h 1789"/>
                <a:gd name="T20" fmla="*/ 368 w 997"/>
                <a:gd name="T21" fmla="*/ 1000 h 1789"/>
                <a:gd name="T22" fmla="*/ 120 w 997"/>
                <a:gd name="T23" fmla="*/ 1000 h 1789"/>
                <a:gd name="T24" fmla="*/ 10 w 997"/>
                <a:gd name="T25" fmla="*/ 937 h 1789"/>
                <a:gd name="T26" fmla="*/ 1 w 997"/>
                <a:gd name="T27" fmla="*/ 893 h 1789"/>
                <a:gd name="T28" fmla="*/ 1 w 997"/>
                <a:gd name="T29" fmla="*/ 111 h 1789"/>
                <a:gd name="T30" fmla="*/ 110 w 997"/>
                <a:gd name="T31" fmla="*/ 0 h 1789"/>
                <a:gd name="T32" fmla="*/ 134 w 997"/>
                <a:gd name="T33" fmla="*/ 0 h 1789"/>
                <a:gd name="T34" fmla="*/ 864 w 997"/>
                <a:gd name="T35" fmla="*/ 0 h 1789"/>
                <a:gd name="T36" fmla="*/ 975 w 997"/>
                <a:gd name="T37" fmla="*/ 46 h 1789"/>
                <a:gd name="T38" fmla="*/ 997 w 997"/>
                <a:gd name="T39" fmla="*/ 119 h 1789"/>
                <a:gd name="T40" fmla="*/ 997 w 997"/>
                <a:gd name="T41" fmla="*/ 565 h 1789"/>
                <a:gd name="T42" fmla="*/ 997 w 997"/>
                <a:gd name="T43" fmla="*/ 565 h 1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7" h="1789">
                  <a:moveTo>
                    <a:pt x="997" y="565"/>
                  </a:moveTo>
                  <a:cubicBezTo>
                    <a:pt x="997" y="694"/>
                    <a:pt x="996" y="824"/>
                    <a:pt x="997" y="953"/>
                  </a:cubicBezTo>
                  <a:cubicBezTo>
                    <a:pt x="997" y="1042"/>
                    <a:pt x="983" y="1129"/>
                    <a:pt x="961" y="1215"/>
                  </a:cubicBezTo>
                  <a:cubicBezTo>
                    <a:pt x="941" y="1292"/>
                    <a:pt x="912" y="1365"/>
                    <a:pt x="875" y="1435"/>
                  </a:cubicBezTo>
                  <a:cubicBezTo>
                    <a:pt x="835" y="1510"/>
                    <a:pt x="787" y="1581"/>
                    <a:pt x="728" y="1642"/>
                  </a:cubicBezTo>
                  <a:cubicBezTo>
                    <a:pt x="693" y="1678"/>
                    <a:pt x="658" y="1714"/>
                    <a:pt x="619" y="1745"/>
                  </a:cubicBezTo>
                  <a:cubicBezTo>
                    <a:pt x="564" y="1789"/>
                    <a:pt x="490" y="1784"/>
                    <a:pt x="444" y="1705"/>
                  </a:cubicBezTo>
                  <a:cubicBezTo>
                    <a:pt x="404" y="1636"/>
                    <a:pt x="364" y="1567"/>
                    <a:pt x="324" y="1499"/>
                  </a:cubicBezTo>
                  <a:cubicBezTo>
                    <a:pt x="291" y="1444"/>
                    <a:pt x="298" y="1387"/>
                    <a:pt x="345" y="1342"/>
                  </a:cubicBezTo>
                  <a:cubicBezTo>
                    <a:pt x="400" y="1289"/>
                    <a:pt x="443" y="1227"/>
                    <a:pt x="473" y="1156"/>
                  </a:cubicBezTo>
                  <a:cubicBezTo>
                    <a:pt x="504" y="1081"/>
                    <a:pt x="439" y="998"/>
                    <a:pt x="368" y="1000"/>
                  </a:cubicBezTo>
                  <a:cubicBezTo>
                    <a:pt x="285" y="1002"/>
                    <a:pt x="203" y="1001"/>
                    <a:pt x="120" y="1000"/>
                  </a:cubicBezTo>
                  <a:cubicBezTo>
                    <a:pt x="72" y="999"/>
                    <a:pt x="33" y="981"/>
                    <a:pt x="10" y="937"/>
                  </a:cubicBezTo>
                  <a:cubicBezTo>
                    <a:pt x="4" y="924"/>
                    <a:pt x="1" y="908"/>
                    <a:pt x="1" y="893"/>
                  </a:cubicBezTo>
                  <a:cubicBezTo>
                    <a:pt x="1" y="632"/>
                    <a:pt x="0" y="371"/>
                    <a:pt x="1" y="111"/>
                  </a:cubicBezTo>
                  <a:cubicBezTo>
                    <a:pt x="1" y="47"/>
                    <a:pt x="43" y="5"/>
                    <a:pt x="110" y="0"/>
                  </a:cubicBezTo>
                  <a:cubicBezTo>
                    <a:pt x="118" y="0"/>
                    <a:pt x="126" y="0"/>
                    <a:pt x="134" y="0"/>
                  </a:cubicBezTo>
                  <a:cubicBezTo>
                    <a:pt x="378" y="0"/>
                    <a:pt x="621" y="0"/>
                    <a:pt x="864" y="0"/>
                  </a:cubicBezTo>
                  <a:cubicBezTo>
                    <a:pt x="908" y="0"/>
                    <a:pt x="947" y="8"/>
                    <a:pt x="975" y="46"/>
                  </a:cubicBezTo>
                  <a:cubicBezTo>
                    <a:pt x="991" y="68"/>
                    <a:pt x="997" y="92"/>
                    <a:pt x="997" y="119"/>
                  </a:cubicBezTo>
                  <a:cubicBezTo>
                    <a:pt x="997" y="268"/>
                    <a:pt x="997" y="416"/>
                    <a:pt x="997" y="565"/>
                  </a:cubicBezTo>
                  <a:cubicBezTo>
                    <a:pt x="997" y="565"/>
                    <a:pt x="997" y="565"/>
                    <a:pt x="997" y="565"/>
                  </a:cubicBezTo>
                  <a:close/>
                </a:path>
              </a:pathLst>
            </a:custGeom>
            <a:grpFill/>
            <a:ln w="1270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40" name="Group 39"/>
          <p:cNvGrpSpPr/>
          <p:nvPr/>
        </p:nvGrpSpPr>
        <p:grpSpPr>
          <a:xfrm>
            <a:off x="7787813" y="1638227"/>
            <a:ext cx="3637559" cy="3083568"/>
            <a:chOff x="1124329" y="1348210"/>
            <a:chExt cx="1806515" cy="1531387"/>
          </a:xfrm>
        </p:grpSpPr>
        <p:sp>
          <p:nvSpPr>
            <p:cNvPr id="41" name="Freeform 5"/>
            <p:cNvSpPr>
              <a:spLocks/>
            </p:cNvSpPr>
            <p:nvPr/>
          </p:nvSpPr>
          <p:spPr bwMode="auto">
            <a:xfrm>
              <a:off x="1984694" y="1349247"/>
              <a:ext cx="946150" cy="1530350"/>
            </a:xfrm>
            <a:custGeom>
              <a:avLst/>
              <a:gdLst>
                <a:gd name="T0" fmla="*/ 0 w 3184"/>
                <a:gd name="T1" fmla="*/ 0 h 5136"/>
                <a:gd name="T2" fmla="*/ 2520 w 3184"/>
                <a:gd name="T3" fmla="*/ 0 h 5136"/>
                <a:gd name="T4" fmla="*/ 3184 w 3184"/>
                <a:gd name="T5" fmla="*/ 664 h 5136"/>
                <a:gd name="T6" fmla="*/ 3184 w 3184"/>
                <a:gd name="T7" fmla="*/ 5136 h 5136"/>
              </a:gdLst>
              <a:ahLst/>
              <a:cxnLst>
                <a:cxn ang="0">
                  <a:pos x="T0" y="T1"/>
                </a:cxn>
                <a:cxn ang="0">
                  <a:pos x="T2" y="T3"/>
                </a:cxn>
                <a:cxn ang="0">
                  <a:pos x="T4" y="T5"/>
                </a:cxn>
                <a:cxn ang="0">
                  <a:pos x="T6" y="T7"/>
                </a:cxn>
              </a:cxnLst>
              <a:rect l="0" t="0" r="r" b="b"/>
              <a:pathLst>
                <a:path w="3184" h="5136">
                  <a:moveTo>
                    <a:pt x="0" y="0"/>
                  </a:moveTo>
                  <a:cubicBezTo>
                    <a:pt x="2520" y="0"/>
                    <a:pt x="2520" y="0"/>
                    <a:pt x="2520" y="0"/>
                  </a:cubicBezTo>
                  <a:cubicBezTo>
                    <a:pt x="2887" y="0"/>
                    <a:pt x="3184" y="297"/>
                    <a:pt x="3184" y="664"/>
                  </a:cubicBezTo>
                  <a:cubicBezTo>
                    <a:pt x="3184" y="5136"/>
                    <a:pt x="3184" y="5136"/>
                    <a:pt x="3184" y="5136"/>
                  </a:cubicBezTo>
                </a:path>
              </a:pathLst>
            </a:custGeom>
            <a:noFill/>
            <a:ln w="9525"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cxnSp>
          <p:nvCxnSpPr>
            <p:cNvPr id="42" name="Straight Connector 41"/>
            <p:cNvCxnSpPr/>
            <p:nvPr/>
          </p:nvCxnSpPr>
          <p:spPr>
            <a:xfrm rot="5400000">
              <a:off x="1580465" y="892074"/>
              <a:ext cx="0" cy="91227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3" name="Straight Connector 42"/>
          <p:cNvCxnSpPr/>
          <p:nvPr/>
        </p:nvCxnSpPr>
        <p:spPr>
          <a:xfrm rot="16200000" flipH="1">
            <a:off x="6077" y="3349031"/>
            <a:ext cx="1655805" cy="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4293005" y="6092070"/>
            <a:ext cx="6287915" cy="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512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5</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6"/>
            <a:ext cx="7950571" cy="58628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Big Data: What is Your Role In It?</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8: Big Data and Targeted Marketing</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10464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277F09E-E3A2-43C4-8B65-23FBBC31C254}"/>
              </a:ext>
            </a:extLst>
          </p:cNvPr>
          <p:cNvSpPr/>
          <p:nvPr/>
        </p:nvSpPr>
        <p:spPr>
          <a:xfrm>
            <a:off x="5016508" y="1887621"/>
            <a:ext cx="6415694" cy="1905137"/>
          </a:xfrm>
          <a:prstGeom prst="rect">
            <a:avLst/>
          </a:prstGeom>
        </p:spPr>
        <p:txBody>
          <a:bodyPr wrap="square">
            <a:spAutoFit/>
          </a:bodyPr>
          <a:lstStyle/>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are you generating big data?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might big data and big data analytics: </a:t>
            </a:r>
          </a:p>
          <a:p>
            <a:pPr marL="648000"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Help you? </a:t>
            </a:r>
          </a:p>
          <a:p>
            <a:pPr marL="648000"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Create problems for you? </a:t>
            </a:r>
          </a:p>
        </p:txBody>
      </p:sp>
      <p:pic>
        <p:nvPicPr>
          <p:cNvPr id="7" name="Picture 6">
            <a:extLst>
              <a:ext uri="{FF2B5EF4-FFF2-40B4-BE49-F238E27FC236}">
                <a16:creationId xmlns:a16="http://schemas.microsoft.com/office/drawing/2014/main" id="{BCBB02C3-BA6E-4236-BE47-4C492C2E21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87" y="2020717"/>
            <a:ext cx="4088187" cy="2726972"/>
          </a:xfrm>
          <a:prstGeom prst="rect">
            <a:avLst/>
          </a:prstGeom>
        </p:spPr>
      </p:pic>
      <p:sp>
        <p:nvSpPr>
          <p:cNvPr id="9" name="Rectangle 8">
            <a:extLst>
              <a:ext uri="{FF2B5EF4-FFF2-40B4-BE49-F238E27FC236}">
                <a16:creationId xmlns:a16="http://schemas.microsoft.com/office/drawing/2014/main" id="{DF7BB835-60CD-44FB-9E11-C934DD9EAD11}"/>
              </a:ext>
            </a:extLst>
          </p:cNvPr>
          <p:cNvSpPr/>
          <p:nvPr/>
        </p:nvSpPr>
        <p:spPr>
          <a:xfrm>
            <a:off x="3958896" y="1681409"/>
            <a:ext cx="258598" cy="258598"/>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A669F993-D59D-43F9-90C3-3601C1E40432}"/>
              </a:ext>
            </a:extLst>
          </p:cNvPr>
          <p:cNvSpPr/>
          <p:nvPr/>
        </p:nvSpPr>
        <p:spPr>
          <a:xfrm>
            <a:off x="839788" y="4837366"/>
            <a:ext cx="917463" cy="917463"/>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B904494-63D3-45FC-AC2B-7EFE50384E8B}"/>
              </a:ext>
            </a:extLst>
          </p:cNvPr>
          <p:cNvSpPr/>
          <p:nvPr/>
        </p:nvSpPr>
        <p:spPr>
          <a:xfrm>
            <a:off x="1836064" y="4837366"/>
            <a:ext cx="365665" cy="365665"/>
          </a:xfrm>
          <a:prstGeom prst="rect">
            <a:avLst/>
          </a:prstGeom>
          <a:solidFill>
            <a:srgbClr val="21B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utoShape 3"/>
          <p:cNvSpPr>
            <a:spLocks noChangeAspect="1" noChangeArrowheads="1" noTextEdit="1"/>
          </p:cNvSpPr>
          <p:nvPr/>
        </p:nvSpPr>
        <p:spPr bwMode="auto">
          <a:xfrm>
            <a:off x="4305300" y="1317625"/>
            <a:ext cx="6223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13" name="Freeform 5"/>
          <p:cNvSpPr>
            <a:spLocks/>
          </p:cNvSpPr>
          <p:nvPr/>
        </p:nvSpPr>
        <p:spPr bwMode="auto">
          <a:xfrm rot="16200000">
            <a:off x="4305300" y="1312863"/>
            <a:ext cx="627063" cy="627063"/>
          </a:xfrm>
          <a:custGeom>
            <a:avLst/>
            <a:gdLst>
              <a:gd name="T0" fmla="*/ 551 w 1102"/>
              <a:gd name="T1" fmla="*/ 1102 h 1102"/>
              <a:gd name="T2" fmla="*/ 551 w 1102"/>
              <a:gd name="T3" fmla="*/ 1102 h 1102"/>
              <a:gd name="T4" fmla="*/ 0 w 1102"/>
              <a:gd name="T5" fmla="*/ 1102 h 1102"/>
              <a:gd name="T6" fmla="*/ 0 w 1102"/>
              <a:gd name="T7" fmla="*/ 0 h 1102"/>
              <a:gd name="T8" fmla="*/ 551 w 1102"/>
              <a:gd name="T9" fmla="*/ 0 h 1102"/>
              <a:gd name="T10" fmla="*/ 1102 w 1102"/>
              <a:gd name="T11" fmla="*/ 550 h 1102"/>
              <a:gd name="T12" fmla="*/ 1102 w 1102"/>
              <a:gd name="T13" fmla="*/ 550 h 1102"/>
              <a:gd name="T14" fmla="*/ 551 w 1102"/>
              <a:gd name="T15" fmla="*/ 1102 h 1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02" h="1102">
                <a:moveTo>
                  <a:pt x="551" y="1102"/>
                </a:moveTo>
                <a:lnTo>
                  <a:pt x="551" y="1102"/>
                </a:lnTo>
                <a:lnTo>
                  <a:pt x="0" y="1102"/>
                </a:lnTo>
                <a:lnTo>
                  <a:pt x="0" y="0"/>
                </a:lnTo>
                <a:lnTo>
                  <a:pt x="551" y="0"/>
                </a:lnTo>
                <a:cubicBezTo>
                  <a:pt x="855" y="0"/>
                  <a:pt x="1102" y="246"/>
                  <a:pt x="1102" y="550"/>
                </a:cubicBezTo>
                <a:lnTo>
                  <a:pt x="1102" y="550"/>
                </a:lnTo>
                <a:cubicBezTo>
                  <a:pt x="1102" y="855"/>
                  <a:pt x="855" y="1102"/>
                  <a:pt x="551" y="1102"/>
                </a:cubicBezTo>
                <a:close/>
              </a:path>
            </a:pathLst>
          </a:custGeom>
          <a:solidFill>
            <a:srgbClr val="0064E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Tree>
    <p:extLst>
      <p:ext uri="{BB962C8B-B14F-4D97-AF65-F5344CB8AC3E}">
        <p14:creationId xmlns:p14="http://schemas.microsoft.com/office/powerpoint/2010/main" val="128080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991360" y="1314838"/>
            <a:ext cx="4317030" cy="4554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6</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6"/>
            <a:ext cx="7950571" cy="58628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Big Data in Marketing</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8: Big Data and Targeted Marketing</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10464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277F09E-E3A2-43C4-8B65-23FBBC31C254}"/>
              </a:ext>
            </a:extLst>
          </p:cNvPr>
          <p:cNvSpPr/>
          <p:nvPr/>
        </p:nvSpPr>
        <p:spPr>
          <a:xfrm>
            <a:off x="615026" y="1790199"/>
            <a:ext cx="11068974" cy="1597360"/>
          </a:xfrm>
          <a:prstGeom prst="rect">
            <a:avLst/>
          </a:prstGeom>
        </p:spPr>
        <p:txBody>
          <a:bodyPr wrap="square">
            <a:spAutoFit/>
          </a:bodyPr>
          <a:lstStyle/>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Imagine that you wish to start your own business making some kind of frozen treats, but you are unsure which kind of treats are popular. </a:t>
            </a:r>
          </a:p>
          <a:p>
            <a:pPr marL="412747" indent="-285750" defTabSz="1219170">
              <a:lnSpc>
                <a:spcPct val="115000"/>
              </a:lnSpc>
              <a:spcAft>
                <a:spcPts val="18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You decide to go to a large online grocery chain to buy some data from them.  Once you see the data, you will decide what treat to make and sell. </a:t>
            </a:r>
          </a:p>
        </p:txBody>
      </p:sp>
      <p:sp>
        <p:nvSpPr>
          <p:cNvPr id="7" name="Rectangle 6"/>
          <p:cNvSpPr/>
          <p:nvPr/>
        </p:nvSpPr>
        <p:spPr>
          <a:xfrm>
            <a:off x="839788" y="1314838"/>
            <a:ext cx="1151572" cy="455400"/>
          </a:xfrm>
          <a:prstGeom prst="rect">
            <a:avLst/>
          </a:prstGeom>
          <a:solidFill>
            <a:srgbClr val="ED7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1006810" y="1334799"/>
            <a:ext cx="5301580" cy="400110"/>
          </a:xfrm>
          <a:prstGeom prst="rect">
            <a:avLst/>
          </a:prstGeom>
        </p:spPr>
        <p:txBody>
          <a:bodyPr wrap="none">
            <a:spAutoFit/>
          </a:bodyPr>
          <a:lstStyle/>
          <a:p>
            <a:pPr lvl="0">
              <a:buClr>
                <a:srgbClr val="000000"/>
              </a:buClr>
              <a:buSzPts val="1400"/>
            </a:pPr>
            <a:r>
              <a:rPr lang="en-US" sz="2000" b="1" dirty="0">
                <a:solidFill>
                  <a:schemeClr val="bg1"/>
                </a:solidFill>
                <a:latin typeface="Arial" panose="020B0604020202020204" pitchFamily="34" charset="0"/>
                <a:ea typeface="Calibri"/>
                <a:cs typeface="Arial" panose="020B0604020202020204" pitchFamily="34" charset="0"/>
                <a:sym typeface="Calibri"/>
              </a:rPr>
              <a:t>Step 1: Collect and </a:t>
            </a:r>
            <a:r>
              <a:rPr lang="en-US" sz="2000" b="1" dirty="0" err="1">
                <a:solidFill>
                  <a:schemeClr val="bg1"/>
                </a:solidFill>
                <a:latin typeface="Arial" panose="020B0604020202020204" pitchFamily="34" charset="0"/>
                <a:ea typeface="Calibri"/>
                <a:cs typeface="Arial" panose="020B0604020202020204" pitchFamily="34" charset="0"/>
                <a:sym typeface="Calibri"/>
              </a:rPr>
              <a:t>Analyse</a:t>
            </a:r>
            <a:r>
              <a:rPr lang="en-US" sz="2000" b="1" dirty="0">
                <a:solidFill>
                  <a:schemeClr val="bg1"/>
                </a:solidFill>
                <a:latin typeface="Arial" panose="020B0604020202020204" pitchFamily="34" charset="0"/>
                <a:ea typeface="Calibri"/>
                <a:cs typeface="Arial" panose="020B0604020202020204" pitchFamily="34" charset="0"/>
                <a:sym typeface="Calibri"/>
              </a:rPr>
              <a:t> your big data:</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0941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991360" y="1314838"/>
            <a:ext cx="4780479" cy="4554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7</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6"/>
            <a:ext cx="7950571" cy="58628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Big Data in Marketing</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8: Big Data and Targeted Marketing</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10464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277F09E-E3A2-43C4-8B65-23FBBC31C254}"/>
              </a:ext>
            </a:extLst>
          </p:cNvPr>
          <p:cNvSpPr/>
          <p:nvPr/>
        </p:nvSpPr>
        <p:spPr>
          <a:xfrm>
            <a:off x="615026" y="2005042"/>
            <a:ext cx="11068974" cy="2783839"/>
          </a:xfrm>
          <a:prstGeom prst="rect">
            <a:avLst/>
          </a:prstGeom>
        </p:spPr>
        <p:txBody>
          <a:bodyPr wrap="square">
            <a:spAutoFit/>
          </a:bodyPr>
          <a:lstStyle/>
          <a:p>
            <a:pPr marL="126997" defTabSz="1219170">
              <a:lnSpc>
                <a:spcPct val="115000"/>
              </a:lnSpc>
              <a:spcAft>
                <a:spcPts val="600"/>
              </a:spcAft>
              <a:buClr>
                <a:schemeClr val="tx1"/>
              </a:buClr>
              <a:buSzPct val="100000"/>
            </a:pPr>
            <a:r>
              <a:rPr lang="en-US" kern="0" dirty="0">
                <a:latin typeface="Arial" panose="020B0604020202020204" pitchFamily="34" charset="0"/>
                <a:ea typeface="Montserrat"/>
                <a:cs typeface="Arial" panose="020B0604020202020204" pitchFamily="34" charset="0"/>
                <a:sym typeface="Montserrat"/>
              </a:rPr>
              <a:t>Each group should answer the following questions to define their product’s characteristics</a:t>
            </a:r>
          </a:p>
          <a:p>
            <a:pPr marL="648000"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What kind of frozen treat will you sell?</a:t>
            </a:r>
          </a:p>
          <a:p>
            <a:pPr marL="648000"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In what </a:t>
            </a:r>
            <a:r>
              <a:rPr lang="en-US" kern="0" dirty="0" err="1">
                <a:latin typeface="Arial" panose="020B0604020202020204" pitchFamily="34" charset="0"/>
                <a:ea typeface="Montserrat"/>
                <a:cs typeface="Arial" panose="020B0604020202020204" pitchFamily="34" charset="0"/>
                <a:sym typeface="Montserrat"/>
              </a:rPr>
              <a:t>flavour</a:t>
            </a:r>
            <a:r>
              <a:rPr lang="en-US" kern="0" dirty="0">
                <a:latin typeface="Arial" panose="020B0604020202020204" pitchFamily="34" charset="0"/>
                <a:ea typeface="Montserrat"/>
                <a:cs typeface="Arial" panose="020B0604020202020204" pitchFamily="34" charset="0"/>
                <a:sym typeface="Montserrat"/>
              </a:rPr>
              <a:t>(s)?</a:t>
            </a:r>
          </a:p>
          <a:p>
            <a:pPr marL="648000"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How will your customer eat it? In a cone? On a stick?</a:t>
            </a:r>
          </a:p>
          <a:p>
            <a:pPr marL="648000"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Will you sell it all year round or only seasonally?</a:t>
            </a:r>
          </a:p>
          <a:p>
            <a:pPr marL="648000"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Where will you sell it? </a:t>
            </a:r>
          </a:p>
          <a:p>
            <a:pPr marL="648000" indent="-285750" defTabSz="1219170">
              <a:lnSpc>
                <a:spcPct val="115000"/>
              </a:lnSpc>
              <a:spcAft>
                <a:spcPts val="600"/>
              </a:spcAft>
              <a:buClr>
                <a:schemeClr val="tx1"/>
              </a:buClr>
              <a:buSzPct val="100000"/>
              <a:buFont typeface="Arial" panose="020B0604020202020204" pitchFamily="34" charset="0"/>
              <a:buChar char="•"/>
            </a:pPr>
            <a:r>
              <a:rPr lang="en-US" kern="0" dirty="0">
                <a:latin typeface="Arial" panose="020B0604020202020204" pitchFamily="34" charset="0"/>
                <a:ea typeface="Montserrat"/>
                <a:cs typeface="Arial" panose="020B0604020202020204" pitchFamily="34" charset="0"/>
                <a:sym typeface="Montserrat"/>
              </a:rPr>
              <a:t>What is the name of your product? </a:t>
            </a:r>
          </a:p>
        </p:txBody>
      </p:sp>
      <p:sp>
        <p:nvSpPr>
          <p:cNvPr id="7" name="Rectangle 6"/>
          <p:cNvSpPr/>
          <p:nvPr/>
        </p:nvSpPr>
        <p:spPr>
          <a:xfrm>
            <a:off x="839788" y="1314838"/>
            <a:ext cx="1151572" cy="455400"/>
          </a:xfrm>
          <a:prstGeom prst="rect">
            <a:avLst/>
          </a:prstGeom>
          <a:solidFill>
            <a:srgbClr val="ED7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1006810" y="1334799"/>
            <a:ext cx="5682966" cy="400110"/>
          </a:xfrm>
          <a:prstGeom prst="rect">
            <a:avLst/>
          </a:prstGeom>
        </p:spPr>
        <p:txBody>
          <a:bodyPr wrap="none">
            <a:spAutoFit/>
          </a:bodyPr>
          <a:lstStyle/>
          <a:p>
            <a:pPr lvl="0">
              <a:buClr>
                <a:srgbClr val="000000"/>
              </a:buClr>
              <a:buSzPts val="1400"/>
            </a:pPr>
            <a:r>
              <a:rPr lang="en-US" sz="2000" b="1" dirty="0">
                <a:solidFill>
                  <a:schemeClr val="bg1"/>
                </a:solidFill>
                <a:latin typeface="Arial" panose="020B0604020202020204" pitchFamily="34" charset="0"/>
                <a:ea typeface="Calibri"/>
                <a:cs typeface="Arial" panose="020B0604020202020204" pitchFamily="34" charset="0"/>
                <a:sym typeface="Calibri"/>
              </a:rPr>
              <a:t>Step 2: Develop a product based on big data:</a:t>
            </a: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0809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684830" y="2040280"/>
            <a:ext cx="4735010" cy="342149"/>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lumMod val="95000"/>
                </a:schemeClr>
              </a:solidFill>
            </a:endParaRPr>
          </a:p>
        </p:txBody>
      </p:sp>
      <p:sp>
        <p:nvSpPr>
          <p:cNvPr id="13" name="Rectangle 12"/>
          <p:cNvSpPr/>
          <p:nvPr/>
        </p:nvSpPr>
        <p:spPr>
          <a:xfrm>
            <a:off x="839788" y="2040280"/>
            <a:ext cx="5195252" cy="342149"/>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bg1">
                  <a:lumMod val="95000"/>
                </a:schemeClr>
              </a:solidFill>
            </a:endParaRPr>
          </a:p>
        </p:txBody>
      </p:sp>
      <p:sp>
        <p:nvSpPr>
          <p:cNvPr id="9" name="Rectangle 8"/>
          <p:cNvSpPr/>
          <p:nvPr/>
        </p:nvSpPr>
        <p:spPr>
          <a:xfrm>
            <a:off x="1991360" y="1314838"/>
            <a:ext cx="4053719" cy="455400"/>
          </a:xfrm>
          <a:prstGeom prst="rect">
            <a:avLst/>
          </a:prstGeom>
          <a:solidFill>
            <a:srgbClr val="0064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8</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6"/>
            <a:ext cx="7950571" cy="58628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Big Data in Marketing</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8: Big Data and Targeted Marketing</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10464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9788" y="1314838"/>
            <a:ext cx="1151572" cy="455400"/>
          </a:xfrm>
          <a:prstGeom prst="rect">
            <a:avLst/>
          </a:prstGeom>
          <a:solidFill>
            <a:srgbClr val="ED7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1006810" y="1334799"/>
            <a:ext cx="4713150" cy="400110"/>
          </a:xfrm>
          <a:prstGeom prst="rect">
            <a:avLst/>
          </a:prstGeom>
        </p:spPr>
        <p:txBody>
          <a:bodyPr wrap="none">
            <a:spAutoFit/>
          </a:bodyPr>
          <a:lstStyle/>
          <a:p>
            <a:pPr lvl="0">
              <a:buClr>
                <a:srgbClr val="000000"/>
              </a:buClr>
              <a:buSzPts val="1400"/>
            </a:pPr>
            <a:r>
              <a:rPr lang="en-US" sz="2000" b="1" dirty="0">
                <a:solidFill>
                  <a:schemeClr val="bg1"/>
                </a:solidFill>
                <a:latin typeface="Arial" panose="020B0604020202020204" pitchFamily="34" charset="0"/>
                <a:ea typeface="Calibri"/>
                <a:cs typeface="Arial" panose="020B0604020202020204" pitchFamily="34" charset="0"/>
                <a:sym typeface="Calibri"/>
              </a:rPr>
              <a:t>Step 3: Develop your marketing plan:</a:t>
            </a:r>
            <a:endParaRPr lang="en-US" sz="2800" dirty="0">
              <a:solidFill>
                <a:schemeClr val="bg1"/>
              </a:solidFill>
              <a:latin typeface="Arial" panose="020B0604020202020204" pitchFamily="34" charset="0"/>
              <a:cs typeface="Arial" panose="020B0604020202020204" pitchFamily="34" charset="0"/>
            </a:endParaRPr>
          </a:p>
        </p:txBody>
      </p:sp>
      <p:sp>
        <p:nvSpPr>
          <p:cNvPr id="11" name="Content Placeholder 2">
            <a:extLst>
              <a:ext uri="{FF2B5EF4-FFF2-40B4-BE49-F238E27FC236}">
                <a16:creationId xmlns:a16="http://schemas.microsoft.com/office/drawing/2014/main" id="{9703524B-BD47-4652-9CB9-83A3BDAA186E}"/>
              </a:ext>
            </a:extLst>
          </p:cNvPr>
          <p:cNvSpPr txBox="1">
            <a:spLocks/>
          </p:cNvSpPr>
          <p:nvPr/>
        </p:nvSpPr>
        <p:spPr>
          <a:xfrm>
            <a:off x="839788" y="2044274"/>
            <a:ext cx="5398452" cy="37841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0"/>
              </a:spcBef>
              <a:buFont typeface="Arial" panose="020B0604020202020204" pitchFamily="34" charset="0"/>
              <a:buNone/>
            </a:pPr>
            <a:r>
              <a:rPr lang="en-US" sz="1800" b="1" dirty="0"/>
              <a:t>Category A:  Product tie ins</a:t>
            </a:r>
          </a:p>
          <a:p>
            <a:pPr marL="0" indent="0" fontAlgn="base">
              <a:spcBef>
                <a:spcPts val="0"/>
              </a:spcBef>
              <a:buFont typeface="Arial" panose="020B0604020202020204" pitchFamily="34" charset="0"/>
              <a:buNone/>
            </a:pPr>
            <a:endParaRPr lang="en-US" sz="1600" b="1" dirty="0">
              <a:solidFill>
                <a:srgbClr val="000000"/>
              </a:solidFill>
            </a:endParaRPr>
          </a:p>
          <a:p>
            <a:pPr fontAlgn="base">
              <a:spcBef>
                <a:spcPts val="0"/>
              </a:spcBef>
              <a:spcAft>
                <a:spcPts val="1200"/>
              </a:spcAft>
              <a:buFont typeface="+mj-lt"/>
              <a:buAutoNum type="arabicPeriod"/>
            </a:pPr>
            <a:r>
              <a:rPr lang="en-US" sz="1600" dirty="0">
                <a:solidFill>
                  <a:srgbClr val="000000"/>
                </a:solidFill>
              </a:rPr>
              <a:t>People who like </a:t>
            </a:r>
            <a:r>
              <a:rPr lang="en-US" sz="1600" b="1" dirty="0">
                <a:solidFill>
                  <a:srgbClr val="000000"/>
                </a:solidFill>
              </a:rPr>
              <a:t>ice cream</a:t>
            </a:r>
            <a:r>
              <a:rPr lang="en-US" sz="1600" dirty="0">
                <a:solidFill>
                  <a:srgbClr val="000000"/>
                </a:solidFill>
              </a:rPr>
              <a:t>, also like cakes.</a:t>
            </a:r>
          </a:p>
          <a:p>
            <a:pPr fontAlgn="base">
              <a:spcBef>
                <a:spcPts val="0"/>
              </a:spcBef>
              <a:spcAft>
                <a:spcPts val="1200"/>
              </a:spcAft>
              <a:buFont typeface="+mj-lt"/>
              <a:buAutoNum type="arabicPeriod"/>
            </a:pPr>
            <a:r>
              <a:rPr lang="en-US" sz="1600" dirty="0">
                <a:solidFill>
                  <a:srgbClr val="000000"/>
                </a:solidFill>
              </a:rPr>
              <a:t>People who like</a:t>
            </a:r>
            <a:r>
              <a:rPr lang="en-US" sz="1600" b="1" dirty="0">
                <a:solidFill>
                  <a:srgbClr val="000000"/>
                </a:solidFill>
              </a:rPr>
              <a:t> frozen fruits</a:t>
            </a:r>
            <a:r>
              <a:rPr lang="en-US" sz="1600" dirty="0">
                <a:solidFill>
                  <a:srgbClr val="000000"/>
                </a:solidFill>
              </a:rPr>
              <a:t> also like to eat salads and soups.</a:t>
            </a:r>
          </a:p>
          <a:p>
            <a:pPr fontAlgn="base">
              <a:spcBef>
                <a:spcPts val="0"/>
              </a:spcBef>
              <a:spcAft>
                <a:spcPts val="1200"/>
              </a:spcAft>
              <a:buFont typeface="+mj-lt"/>
              <a:buAutoNum type="arabicPeriod"/>
            </a:pPr>
            <a:r>
              <a:rPr lang="en-US" sz="1600" dirty="0">
                <a:solidFill>
                  <a:srgbClr val="000000"/>
                </a:solidFill>
              </a:rPr>
              <a:t>People who like </a:t>
            </a:r>
            <a:r>
              <a:rPr lang="en-US" sz="1600" b="1" dirty="0" err="1">
                <a:solidFill>
                  <a:srgbClr val="000000"/>
                </a:solidFill>
              </a:rPr>
              <a:t>kulfi</a:t>
            </a:r>
            <a:r>
              <a:rPr lang="en-US" sz="1600" dirty="0">
                <a:solidFill>
                  <a:srgbClr val="000000"/>
                </a:solidFill>
              </a:rPr>
              <a:t> also like breakfast cereals like corn flakes.</a:t>
            </a:r>
          </a:p>
          <a:p>
            <a:pPr fontAlgn="base">
              <a:spcBef>
                <a:spcPts val="0"/>
              </a:spcBef>
              <a:spcAft>
                <a:spcPts val="1200"/>
              </a:spcAft>
              <a:buFont typeface="+mj-lt"/>
              <a:buAutoNum type="arabicPeriod"/>
            </a:pPr>
            <a:r>
              <a:rPr lang="en-US" sz="1600" dirty="0">
                <a:solidFill>
                  <a:srgbClr val="000000"/>
                </a:solidFill>
              </a:rPr>
              <a:t>People who like </a:t>
            </a:r>
            <a:r>
              <a:rPr lang="en-US" sz="1600" b="1" dirty="0">
                <a:solidFill>
                  <a:srgbClr val="000000"/>
                </a:solidFill>
              </a:rPr>
              <a:t>frozen</a:t>
            </a:r>
            <a:r>
              <a:rPr lang="en-US" sz="1600" dirty="0">
                <a:solidFill>
                  <a:srgbClr val="000000"/>
                </a:solidFill>
              </a:rPr>
              <a:t> </a:t>
            </a:r>
            <a:r>
              <a:rPr lang="en-US" sz="1600" b="1" dirty="0">
                <a:solidFill>
                  <a:srgbClr val="000000"/>
                </a:solidFill>
              </a:rPr>
              <a:t>milkshakes</a:t>
            </a:r>
            <a:r>
              <a:rPr lang="en-US" sz="1600" dirty="0">
                <a:solidFill>
                  <a:srgbClr val="000000"/>
                </a:solidFill>
              </a:rPr>
              <a:t> also like to eat </a:t>
            </a:r>
            <a:r>
              <a:rPr lang="en-US" sz="1600" dirty="0" err="1">
                <a:solidFill>
                  <a:srgbClr val="000000"/>
                </a:solidFill>
              </a:rPr>
              <a:t>kathi</a:t>
            </a:r>
            <a:r>
              <a:rPr lang="en-US" sz="1600" dirty="0">
                <a:solidFill>
                  <a:srgbClr val="000000"/>
                </a:solidFill>
              </a:rPr>
              <a:t> rolls and burgers.</a:t>
            </a:r>
          </a:p>
          <a:p>
            <a:pPr fontAlgn="base">
              <a:spcBef>
                <a:spcPts val="0"/>
              </a:spcBef>
              <a:spcAft>
                <a:spcPts val="1200"/>
              </a:spcAft>
              <a:buFont typeface="+mj-lt"/>
              <a:buAutoNum type="arabicPeriod"/>
            </a:pPr>
            <a:r>
              <a:rPr lang="en-US" sz="1600" dirty="0">
                <a:solidFill>
                  <a:srgbClr val="000000"/>
                </a:solidFill>
              </a:rPr>
              <a:t>People who like to eat </a:t>
            </a:r>
            <a:r>
              <a:rPr lang="en-US" sz="1600" b="1" dirty="0">
                <a:solidFill>
                  <a:srgbClr val="000000"/>
                </a:solidFill>
              </a:rPr>
              <a:t>ice</a:t>
            </a:r>
            <a:r>
              <a:rPr lang="en-US" sz="1600" dirty="0">
                <a:solidFill>
                  <a:srgbClr val="000000"/>
                </a:solidFill>
              </a:rPr>
              <a:t> </a:t>
            </a:r>
            <a:r>
              <a:rPr lang="en-US" sz="1600" b="1" dirty="0" err="1">
                <a:solidFill>
                  <a:srgbClr val="000000"/>
                </a:solidFill>
              </a:rPr>
              <a:t>lollies</a:t>
            </a:r>
            <a:r>
              <a:rPr lang="en-US" sz="1600" dirty="0">
                <a:solidFill>
                  <a:srgbClr val="000000"/>
                </a:solidFill>
              </a:rPr>
              <a:t> also like to eat pizza.</a:t>
            </a:r>
            <a:endParaRPr lang="en-GB" sz="2400" dirty="0"/>
          </a:p>
        </p:txBody>
      </p:sp>
      <p:sp>
        <p:nvSpPr>
          <p:cNvPr id="12" name="Content Placeholder 2">
            <a:extLst>
              <a:ext uri="{FF2B5EF4-FFF2-40B4-BE49-F238E27FC236}">
                <a16:creationId xmlns:a16="http://schemas.microsoft.com/office/drawing/2014/main" id="{96B9964B-8D6E-4709-820F-DAFAE76EDD93}"/>
              </a:ext>
            </a:extLst>
          </p:cNvPr>
          <p:cNvSpPr txBox="1">
            <a:spLocks/>
          </p:cNvSpPr>
          <p:nvPr/>
        </p:nvSpPr>
        <p:spPr>
          <a:xfrm>
            <a:off x="6684830" y="2044274"/>
            <a:ext cx="4921016" cy="37841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r>
              <a:rPr lang="en-US" sz="1800" b="1" i="0" dirty="0">
                <a:effectLst/>
              </a:rPr>
              <a:t>Category B: Location</a:t>
            </a:r>
          </a:p>
          <a:p>
            <a:pPr marL="0" indent="0" rtl="0" fontAlgn="base">
              <a:spcBef>
                <a:spcPts val="0"/>
              </a:spcBef>
              <a:spcAft>
                <a:spcPts val="0"/>
              </a:spcAft>
              <a:buNone/>
            </a:pPr>
            <a:endParaRPr lang="en-US" sz="1600" b="1" i="0" u="sng" dirty="0">
              <a:solidFill>
                <a:srgbClr val="000000"/>
              </a:solidFill>
              <a:effectLst/>
            </a:endParaRPr>
          </a:p>
          <a:p>
            <a:pPr rtl="0" fontAlgn="base">
              <a:spcBef>
                <a:spcPts val="0"/>
              </a:spcBef>
              <a:spcAft>
                <a:spcPts val="1200"/>
              </a:spcAft>
              <a:buFont typeface="+mj-lt"/>
              <a:buAutoNum type="arabicPeriod"/>
            </a:pPr>
            <a:r>
              <a:rPr lang="en-US" sz="1600" b="0" i="0" u="none" strike="noStrike" dirty="0">
                <a:solidFill>
                  <a:srgbClr val="000000"/>
                </a:solidFill>
                <a:effectLst/>
              </a:rPr>
              <a:t>People who like to eat frozen treats in the </a:t>
            </a:r>
            <a:r>
              <a:rPr lang="en-US" sz="1600" b="1" i="0" u="none" strike="noStrike" dirty="0">
                <a:solidFill>
                  <a:srgbClr val="000000"/>
                </a:solidFill>
                <a:effectLst/>
              </a:rPr>
              <a:t>park </a:t>
            </a:r>
            <a:r>
              <a:rPr lang="en-US" sz="1600" b="0" i="0" u="none" strike="noStrike" dirty="0">
                <a:solidFill>
                  <a:srgbClr val="000000"/>
                </a:solidFill>
                <a:effectLst/>
              </a:rPr>
              <a:t>also like to go to the beach.</a:t>
            </a:r>
          </a:p>
          <a:p>
            <a:pPr rtl="0" fontAlgn="base">
              <a:spcBef>
                <a:spcPts val="0"/>
              </a:spcBef>
              <a:spcAft>
                <a:spcPts val="1200"/>
              </a:spcAft>
              <a:buFont typeface="+mj-lt"/>
              <a:buAutoNum type="arabicPeriod"/>
            </a:pPr>
            <a:r>
              <a:rPr lang="en-US" sz="1600" b="0" i="0" u="none" strike="noStrike" dirty="0">
                <a:solidFill>
                  <a:srgbClr val="000000"/>
                </a:solidFill>
                <a:effectLst/>
              </a:rPr>
              <a:t>People who like to eat frozen treats at </a:t>
            </a:r>
            <a:r>
              <a:rPr lang="en-US" sz="1600" b="1" i="0" u="none" strike="noStrike" dirty="0">
                <a:solidFill>
                  <a:srgbClr val="000000"/>
                </a:solidFill>
                <a:effectLst/>
              </a:rPr>
              <a:t>home </a:t>
            </a:r>
            <a:r>
              <a:rPr lang="en-US" sz="1600" b="0" i="0" u="none" strike="noStrike" dirty="0">
                <a:solidFill>
                  <a:srgbClr val="000000"/>
                </a:solidFill>
                <a:effectLst/>
              </a:rPr>
              <a:t>usually search for recipes online.</a:t>
            </a:r>
          </a:p>
          <a:p>
            <a:pPr rtl="0" fontAlgn="base">
              <a:spcBef>
                <a:spcPts val="0"/>
              </a:spcBef>
              <a:spcAft>
                <a:spcPts val="1200"/>
              </a:spcAft>
              <a:buFont typeface="+mj-lt"/>
              <a:buAutoNum type="arabicPeriod"/>
            </a:pPr>
            <a:r>
              <a:rPr lang="en-US" sz="1600" b="0" i="0" u="none" strike="noStrike" dirty="0">
                <a:solidFill>
                  <a:srgbClr val="000000"/>
                </a:solidFill>
                <a:effectLst/>
              </a:rPr>
              <a:t>People who like to eat frozen treats at the </a:t>
            </a:r>
            <a:r>
              <a:rPr lang="en-US" sz="1600" b="1" i="0" u="none" strike="noStrike" dirty="0">
                <a:solidFill>
                  <a:srgbClr val="000000"/>
                </a:solidFill>
                <a:effectLst/>
              </a:rPr>
              <a:t>mall </a:t>
            </a:r>
            <a:r>
              <a:rPr lang="en-US" sz="1600" b="0" i="0" u="none" strike="noStrike" dirty="0">
                <a:solidFill>
                  <a:srgbClr val="000000"/>
                </a:solidFill>
                <a:effectLst/>
              </a:rPr>
              <a:t>usually order food delivery.</a:t>
            </a:r>
          </a:p>
          <a:p>
            <a:pPr rtl="0" fontAlgn="base">
              <a:spcBef>
                <a:spcPts val="0"/>
              </a:spcBef>
              <a:spcAft>
                <a:spcPts val="1200"/>
              </a:spcAft>
              <a:buFont typeface="+mj-lt"/>
              <a:buAutoNum type="arabicPeriod"/>
            </a:pPr>
            <a:r>
              <a:rPr lang="en-US" sz="1600" b="0" i="0" u="none" strike="noStrike" dirty="0">
                <a:solidFill>
                  <a:srgbClr val="000000"/>
                </a:solidFill>
                <a:effectLst/>
              </a:rPr>
              <a:t>People who like to eat frozen treats at </a:t>
            </a:r>
            <a:r>
              <a:rPr lang="en-US" sz="1600" b="1" i="0" u="none" strike="noStrike" dirty="0">
                <a:solidFill>
                  <a:srgbClr val="000000"/>
                </a:solidFill>
                <a:effectLst/>
              </a:rPr>
              <a:t>parties </a:t>
            </a:r>
            <a:r>
              <a:rPr lang="en-US" sz="1600" b="0" i="0" u="none" strike="noStrike" dirty="0">
                <a:solidFill>
                  <a:srgbClr val="000000"/>
                </a:solidFill>
                <a:effectLst/>
              </a:rPr>
              <a:t>also like to shop for clothing online.</a:t>
            </a:r>
          </a:p>
        </p:txBody>
      </p:sp>
      <p:cxnSp>
        <p:nvCxnSpPr>
          <p:cNvPr id="5" name="Straight Connector 4"/>
          <p:cNvCxnSpPr/>
          <p:nvPr/>
        </p:nvCxnSpPr>
        <p:spPr>
          <a:xfrm>
            <a:off x="6329559" y="2031683"/>
            <a:ext cx="0" cy="2905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6863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7263" b="27281"/>
          <a:stretch/>
        </p:blipFill>
        <p:spPr>
          <a:xfrm>
            <a:off x="5245873" y="4240650"/>
            <a:ext cx="1513881" cy="428882"/>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t="31208" b="29715"/>
          <a:stretch/>
        </p:blipFill>
        <p:spPr>
          <a:xfrm>
            <a:off x="5869108" y="3073891"/>
            <a:ext cx="1715443" cy="376426"/>
          </a:xfrm>
          <a:prstGeom prst="rect">
            <a:avLst/>
          </a:prstGeom>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6468" t="25528" r="5140" b="23517"/>
          <a:stretch/>
        </p:blipFill>
        <p:spPr>
          <a:xfrm>
            <a:off x="6554797" y="2449989"/>
            <a:ext cx="1449314" cy="408641"/>
          </a:xfrm>
          <a:prstGeom prst="rect">
            <a:avLst/>
          </a:prstGeom>
        </p:spPr>
      </p:pic>
      <p:grpSp>
        <p:nvGrpSpPr>
          <p:cNvPr id="23" name="Group 22"/>
          <p:cNvGrpSpPr/>
          <p:nvPr/>
        </p:nvGrpSpPr>
        <p:grpSpPr>
          <a:xfrm>
            <a:off x="5045116" y="3682244"/>
            <a:ext cx="1677365" cy="394871"/>
            <a:chOff x="8500798" y="5303518"/>
            <a:chExt cx="2028455" cy="477522"/>
          </a:xfrm>
        </p:grpSpPr>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23114" t="64234" r="23286" b="5925"/>
            <a:stretch/>
          </p:blipFill>
          <p:spPr>
            <a:xfrm>
              <a:off x="8997633" y="5303519"/>
              <a:ext cx="1531620" cy="477521"/>
            </a:xfrm>
            <a:prstGeom prst="rect">
              <a:avLst/>
            </a:prstGeom>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30659" t="3521" r="31074" b="34337"/>
            <a:stretch/>
          </p:blipFill>
          <p:spPr>
            <a:xfrm>
              <a:off x="8500798" y="5303518"/>
              <a:ext cx="525091" cy="477521"/>
            </a:xfrm>
            <a:prstGeom prst="rect">
              <a:avLst/>
            </a:prstGeom>
          </p:spPr>
        </p:pic>
      </p:grpSp>
      <p:sp>
        <p:nvSpPr>
          <p:cNvPr id="15" name="Rectangle 14"/>
          <p:cNvSpPr/>
          <p:nvPr/>
        </p:nvSpPr>
        <p:spPr>
          <a:xfrm>
            <a:off x="839787" y="4876081"/>
            <a:ext cx="10514977" cy="1047199"/>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12"/>
          <p:cNvSpPr/>
          <p:nvPr/>
        </p:nvSpPr>
        <p:spPr>
          <a:xfrm>
            <a:off x="839788" y="2040280"/>
            <a:ext cx="5195252" cy="342149"/>
          </a:xfrm>
          <a:prstGeom prst="rect">
            <a:avLst/>
          </a:prstGeom>
          <a:solidFill>
            <a:srgbClr val="E7E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Slide Number Placeholder 5">
            <a:extLst>
              <a:ext uri="{FF2B5EF4-FFF2-40B4-BE49-F238E27FC236}">
                <a16:creationId xmlns:a16="http://schemas.microsoft.com/office/drawing/2014/main" id="{5F9D6B91-CC89-6243-9367-665A5E77C6BA}"/>
              </a:ext>
            </a:extLst>
          </p:cNvPr>
          <p:cNvSpPr>
            <a:spLocks noGrp="1"/>
          </p:cNvSpPr>
          <p:nvPr>
            <p:ph type="sldNum" sz="quarter" idx="4"/>
          </p:nvPr>
        </p:nvSpPr>
        <p:spPr>
          <a:xfrm>
            <a:off x="11605846" y="6569111"/>
            <a:ext cx="483448" cy="274324"/>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r>
              <a:rPr lang="en-US" dirty="0"/>
              <a:t>0</a:t>
            </a:r>
            <a:fld id="{DF4F9C9C-BF1B-1D48-A1E3-EB2A40351E54}" type="slidenum">
              <a:rPr lang="en-US" smtClean="0"/>
              <a:pPr/>
              <a:t>9</a:t>
            </a:fld>
            <a:endParaRPr lang="en-US" dirty="0"/>
          </a:p>
        </p:txBody>
      </p:sp>
      <p:sp>
        <p:nvSpPr>
          <p:cNvPr id="3" name="Title 1">
            <a:extLst>
              <a:ext uri="{FF2B5EF4-FFF2-40B4-BE49-F238E27FC236}">
                <a16:creationId xmlns:a16="http://schemas.microsoft.com/office/drawing/2014/main" id="{2CD85F0E-D86A-3849-BDC6-1F5F3911F935}"/>
              </a:ext>
            </a:extLst>
          </p:cNvPr>
          <p:cNvSpPr txBox="1">
            <a:spLocks/>
          </p:cNvSpPr>
          <p:nvPr/>
        </p:nvSpPr>
        <p:spPr>
          <a:xfrm>
            <a:off x="705749" y="307756"/>
            <a:ext cx="7950571" cy="586285"/>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3600" b="1" dirty="0">
                <a:solidFill>
                  <a:srgbClr val="0064E0"/>
                </a:solidFill>
                <a:ea typeface="Montserrat"/>
                <a:sym typeface="Montserrat"/>
              </a:rPr>
              <a:t>Big Data in Marketing</a:t>
            </a:r>
          </a:p>
        </p:txBody>
      </p:sp>
      <p:sp>
        <p:nvSpPr>
          <p:cNvPr id="6" name="Footer Placeholder 5">
            <a:extLst>
              <a:ext uri="{FF2B5EF4-FFF2-40B4-BE49-F238E27FC236}">
                <a16:creationId xmlns:a16="http://schemas.microsoft.com/office/drawing/2014/main" id="{B8C2E814-8C82-4DB1-A66D-42C67B62CA9F}"/>
              </a:ext>
            </a:extLst>
          </p:cNvPr>
          <p:cNvSpPr>
            <a:spLocks noGrp="1"/>
          </p:cNvSpPr>
          <p:nvPr>
            <p:ph type="ftr" sz="quarter" idx="3"/>
          </p:nvPr>
        </p:nvSpPr>
        <p:spPr/>
        <p:txBody>
          <a:bodyPr/>
          <a:lstStyle/>
          <a:p>
            <a:pPr lvl="0">
              <a:defRPr/>
            </a:pPr>
            <a:r>
              <a:rPr lang="en-US" dirty="0">
                <a:solidFill>
                  <a:prstClr val="white"/>
                </a:solidFill>
              </a:rPr>
              <a:t>Lesson 8: Big Data and Targeted Marketing</a:t>
            </a:r>
          </a:p>
        </p:txBody>
      </p:sp>
      <p:sp>
        <p:nvSpPr>
          <p:cNvPr id="10" name="Rectangle 9">
            <a:extLst>
              <a:ext uri="{FF2B5EF4-FFF2-40B4-BE49-F238E27FC236}">
                <a16:creationId xmlns:a16="http://schemas.microsoft.com/office/drawing/2014/main" id="{CFA618A6-1C85-443E-9D24-2D993286D75D}"/>
              </a:ext>
            </a:extLst>
          </p:cNvPr>
          <p:cNvSpPr/>
          <p:nvPr/>
        </p:nvSpPr>
        <p:spPr>
          <a:xfrm>
            <a:off x="839788" y="1046441"/>
            <a:ext cx="1345316" cy="116262"/>
          </a:xfrm>
          <a:prstGeom prst="rect">
            <a:avLst/>
          </a:prstGeom>
          <a:solidFill>
            <a:srgbClr val="006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9703524B-BD47-4652-9CB9-83A3BDAA186E}"/>
              </a:ext>
            </a:extLst>
          </p:cNvPr>
          <p:cNvSpPr txBox="1">
            <a:spLocks/>
          </p:cNvSpPr>
          <p:nvPr/>
        </p:nvSpPr>
        <p:spPr>
          <a:xfrm>
            <a:off x="839788" y="2044274"/>
            <a:ext cx="10326052" cy="37841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0"/>
              </a:spcBef>
              <a:buNone/>
            </a:pPr>
            <a:r>
              <a:rPr lang="en-US" sz="1800" b="1" dirty="0"/>
              <a:t>Category C:  Social Media Platforms</a:t>
            </a:r>
          </a:p>
          <a:p>
            <a:pPr marL="0" indent="0" fontAlgn="base">
              <a:spcBef>
                <a:spcPts val="0"/>
              </a:spcBef>
              <a:buFont typeface="Arial" panose="020B0604020202020204" pitchFamily="34" charset="0"/>
              <a:buNone/>
            </a:pPr>
            <a:endParaRPr lang="en-US" sz="1600" b="1" dirty="0">
              <a:solidFill>
                <a:srgbClr val="000000"/>
              </a:solidFill>
            </a:endParaRPr>
          </a:p>
          <a:p>
            <a:pPr fontAlgn="base">
              <a:spcBef>
                <a:spcPts val="0"/>
              </a:spcBef>
              <a:spcAft>
                <a:spcPts val="3000"/>
              </a:spcAft>
              <a:buFont typeface="+mj-lt"/>
              <a:buAutoNum type="arabicPeriod"/>
            </a:pPr>
            <a:r>
              <a:rPr lang="en-US" sz="1600" dirty="0">
                <a:solidFill>
                  <a:srgbClr val="000000"/>
                </a:solidFill>
              </a:rPr>
              <a:t>People who like </a:t>
            </a:r>
            <a:r>
              <a:rPr lang="en-US" sz="1600" b="1" dirty="0">
                <a:solidFill>
                  <a:srgbClr val="000000"/>
                </a:solidFill>
              </a:rPr>
              <a:t>chocolate</a:t>
            </a:r>
            <a:r>
              <a:rPr lang="en-US" sz="1600" dirty="0">
                <a:solidFill>
                  <a:srgbClr val="000000"/>
                </a:solidFill>
              </a:rPr>
              <a:t> and </a:t>
            </a:r>
            <a:r>
              <a:rPr lang="en-US" sz="1600" b="1" dirty="0">
                <a:solidFill>
                  <a:srgbClr val="000000"/>
                </a:solidFill>
              </a:rPr>
              <a:t>vanilla</a:t>
            </a:r>
            <a:r>
              <a:rPr lang="en-US" sz="1600" dirty="0">
                <a:solidFill>
                  <a:srgbClr val="000000"/>
                </a:solidFill>
              </a:rPr>
              <a:t> </a:t>
            </a:r>
            <a:r>
              <a:rPr lang="en-US" sz="1600" dirty="0" err="1">
                <a:solidFill>
                  <a:srgbClr val="000000"/>
                </a:solidFill>
              </a:rPr>
              <a:t>flavours</a:t>
            </a:r>
            <a:r>
              <a:rPr lang="en-US" sz="1600" dirty="0">
                <a:solidFill>
                  <a:srgbClr val="000000"/>
                </a:solidFill>
              </a:rPr>
              <a:t> mainly use</a:t>
            </a:r>
          </a:p>
          <a:p>
            <a:pPr fontAlgn="base">
              <a:spcBef>
                <a:spcPts val="0"/>
              </a:spcBef>
              <a:spcAft>
                <a:spcPts val="3000"/>
              </a:spcAft>
              <a:buFont typeface="+mj-lt"/>
              <a:buAutoNum type="arabicPeriod"/>
            </a:pPr>
            <a:r>
              <a:rPr lang="en-US" sz="1600" dirty="0">
                <a:solidFill>
                  <a:srgbClr val="000000"/>
                </a:solidFill>
              </a:rPr>
              <a:t>People who like </a:t>
            </a:r>
            <a:r>
              <a:rPr lang="en-US" sz="1600" b="1" dirty="0" err="1">
                <a:solidFill>
                  <a:srgbClr val="000000"/>
                </a:solidFill>
              </a:rPr>
              <a:t>pista</a:t>
            </a:r>
            <a:r>
              <a:rPr lang="en-US" sz="1600" dirty="0">
                <a:solidFill>
                  <a:srgbClr val="000000"/>
                </a:solidFill>
              </a:rPr>
              <a:t> </a:t>
            </a:r>
            <a:r>
              <a:rPr lang="en-US" sz="1600" dirty="0" err="1">
                <a:solidFill>
                  <a:srgbClr val="000000"/>
                </a:solidFill>
              </a:rPr>
              <a:t>flavour</a:t>
            </a:r>
            <a:r>
              <a:rPr lang="en-US" sz="1600" dirty="0">
                <a:solidFill>
                  <a:srgbClr val="000000"/>
                </a:solidFill>
              </a:rPr>
              <a:t> mainly watch videos on</a:t>
            </a:r>
          </a:p>
          <a:p>
            <a:pPr fontAlgn="base">
              <a:spcBef>
                <a:spcPts val="0"/>
              </a:spcBef>
              <a:spcAft>
                <a:spcPts val="3000"/>
              </a:spcAft>
              <a:buFont typeface="+mj-lt"/>
              <a:buAutoNum type="arabicPeriod"/>
            </a:pPr>
            <a:r>
              <a:rPr lang="en-US" sz="1600" dirty="0">
                <a:solidFill>
                  <a:srgbClr val="000000"/>
                </a:solidFill>
              </a:rPr>
              <a:t>People who like </a:t>
            </a:r>
            <a:r>
              <a:rPr lang="en-US" sz="1600" b="1" dirty="0">
                <a:solidFill>
                  <a:srgbClr val="000000"/>
                </a:solidFill>
              </a:rPr>
              <a:t>mango</a:t>
            </a:r>
            <a:r>
              <a:rPr lang="en-US" sz="1600" dirty="0">
                <a:solidFill>
                  <a:srgbClr val="000000"/>
                </a:solidFill>
              </a:rPr>
              <a:t> </a:t>
            </a:r>
            <a:r>
              <a:rPr lang="en-US" sz="1600" dirty="0" err="1">
                <a:solidFill>
                  <a:srgbClr val="000000"/>
                </a:solidFill>
              </a:rPr>
              <a:t>flavour</a:t>
            </a:r>
            <a:r>
              <a:rPr lang="en-US" sz="1600" dirty="0">
                <a:solidFill>
                  <a:srgbClr val="000000"/>
                </a:solidFill>
              </a:rPr>
              <a:t> mainly use</a:t>
            </a:r>
          </a:p>
          <a:p>
            <a:pPr fontAlgn="base">
              <a:spcBef>
                <a:spcPts val="0"/>
              </a:spcBef>
              <a:spcAft>
                <a:spcPts val="3000"/>
              </a:spcAft>
              <a:buFont typeface="+mj-lt"/>
              <a:buAutoNum type="arabicPeriod"/>
            </a:pPr>
            <a:r>
              <a:rPr lang="en-US" sz="1600" dirty="0">
                <a:solidFill>
                  <a:srgbClr val="000000"/>
                </a:solidFill>
              </a:rPr>
              <a:t>People who like </a:t>
            </a:r>
            <a:r>
              <a:rPr lang="en-US" sz="1600" b="1" dirty="0">
                <a:solidFill>
                  <a:srgbClr val="000000"/>
                </a:solidFill>
              </a:rPr>
              <a:t>coconut</a:t>
            </a:r>
            <a:r>
              <a:rPr lang="en-US" sz="1600" dirty="0">
                <a:solidFill>
                  <a:srgbClr val="000000"/>
                </a:solidFill>
              </a:rPr>
              <a:t> </a:t>
            </a:r>
            <a:r>
              <a:rPr lang="en-US" sz="1600" dirty="0" err="1">
                <a:solidFill>
                  <a:srgbClr val="000000"/>
                </a:solidFill>
              </a:rPr>
              <a:t>flavour</a:t>
            </a:r>
            <a:r>
              <a:rPr lang="en-US" sz="1600" dirty="0">
                <a:solidFill>
                  <a:srgbClr val="000000"/>
                </a:solidFill>
              </a:rPr>
              <a:t> mainly use</a:t>
            </a:r>
            <a:endParaRPr lang="en-GB" sz="2400" dirty="0"/>
          </a:p>
        </p:txBody>
      </p:sp>
      <p:sp>
        <p:nvSpPr>
          <p:cNvPr id="16" name="Content Placeholder 2">
            <a:extLst>
              <a:ext uri="{FF2B5EF4-FFF2-40B4-BE49-F238E27FC236}">
                <a16:creationId xmlns:a16="http://schemas.microsoft.com/office/drawing/2014/main" id="{DEE4F843-255C-4FF1-9B2E-CAB808AA665D}"/>
              </a:ext>
            </a:extLst>
          </p:cNvPr>
          <p:cNvSpPr txBox="1">
            <a:spLocks/>
          </p:cNvSpPr>
          <p:nvPr/>
        </p:nvSpPr>
        <p:spPr>
          <a:xfrm>
            <a:off x="878654" y="5025832"/>
            <a:ext cx="7543800" cy="9988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kern="0" dirty="0">
                <a:ea typeface="Montserrat"/>
              </a:rPr>
              <a:t>Based on the 3 categories, plan your marketing strategy. </a:t>
            </a:r>
          </a:p>
          <a:p>
            <a:r>
              <a:rPr lang="en-US" sz="1800" kern="0" dirty="0">
                <a:ea typeface="Montserrat"/>
              </a:rPr>
              <a:t>An example is given in your handbook</a:t>
            </a:r>
            <a:endParaRPr lang="en-GB" sz="1800" kern="0" dirty="0">
              <a:ea typeface="Montserrat"/>
            </a:endParaRPr>
          </a:p>
        </p:txBody>
      </p:sp>
    </p:spTree>
    <p:extLst>
      <p:ext uri="{BB962C8B-B14F-4D97-AF65-F5344CB8AC3E}">
        <p14:creationId xmlns:p14="http://schemas.microsoft.com/office/powerpoint/2010/main" val="3613027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3191</TotalTime>
  <Words>929</Words>
  <Application>Microsoft Office PowerPoint</Application>
  <PresentationFormat>Widescreen</PresentationFormat>
  <Paragraphs>91</Paragraphs>
  <Slides>12</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2699</cp:lastModifiedBy>
  <cp:revision>101</cp:revision>
  <dcterms:created xsi:type="dcterms:W3CDTF">2022-01-21T07:53:15Z</dcterms:created>
  <dcterms:modified xsi:type="dcterms:W3CDTF">2022-05-31T06:20:59Z</dcterms:modified>
</cp:coreProperties>
</file>