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353" r:id="rId3"/>
    <p:sldId id="352" r:id="rId4"/>
    <p:sldId id="360" r:id="rId5"/>
    <p:sldId id="356" r:id="rId6"/>
    <p:sldId id="351" r:id="rId7"/>
    <p:sldId id="357" r:id="rId8"/>
    <p:sldId id="358" r:id="rId9"/>
    <p:sldId id="362" r:id="rId10"/>
    <p:sldId id="364" r:id="rId11"/>
    <p:sldId id="359" r:id="rId12"/>
    <p:sldId id="35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F0"/>
    <a:srgbClr val="01B272"/>
    <a:srgbClr val="FFC500"/>
    <a:srgbClr val="FF7700"/>
    <a:srgbClr val="FF3761"/>
    <a:srgbClr val="0064DF"/>
    <a:srgbClr val="21B573"/>
    <a:srgbClr val="0064E0"/>
    <a:srgbClr val="04B04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3A378B-396E-4526-AA64-6C2D5451C221}" v="1" dt="2022-05-31T06:19:28.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3657" autoAdjust="0"/>
  </p:normalViewPr>
  <p:slideViewPr>
    <p:cSldViewPr snapToGrid="0" snapToObjects="1" showGuides="1">
      <p:cViewPr varScale="1">
        <p:scale>
          <a:sx n="64" d="100"/>
          <a:sy n="64" d="100"/>
        </p:scale>
        <p:origin x="942" y="72"/>
      </p:cViewPr>
      <p:guideLst>
        <p:guide orient="horz" pos="187"/>
        <p:guide pos="529"/>
        <p:guide pos="302"/>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T Department" userId="067eaf3b-e7f9-421d-a234-a31d0df16d4a" providerId="ADAL" clId="{6D026A3F-1E3D-4ECD-B01A-547B271FB0E6}"/>
    <pc:docChg chg="">
      <pc:chgData name="IT Department" userId="067eaf3b-e7f9-421d-a234-a31d0df16d4a" providerId="ADAL" clId="{6D026A3F-1E3D-4ECD-B01A-547B271FB0E6}" dt="2022-04-11T05:24:44.449" v="0"/>
      <pc:docMkLst>
        <pc:docMk/>
      </pc:docMkLst>
      <pc:sldChg chg="addCm">
        <pc:chgData name="IT Department" userId="067eaf3b-e7f9-421d-a234-a31d0df16d4a" providerId="ADAL" clId="{6D026A3F-1E3D-4ECD-B01A-547B271FB0E6}" dt="2022-04-11T05:24:44.449" v="0"/>
        <pc:sldMkLst>
          <pc:docMk/>
          <pc:sldMk cId="37380194" sldId="353"/>
        </pc:sldMkLst>
      </pc:sldChg>
    </pc:docChg>
  </pc:docChgLst>
  <pc:docChgLst>
    <pc:chgData name="2699" userId="d41f716e-f956-461f-8b98-7761afdba872" providerId="ADAL" clId="{393A378B-396E-4526-AA64-6C2D5451C221}"/>
    <pc:docChg chg="custSel modSld">
      <pc:chgData name="2699" userId="d41f716e-f956-461f-8b98-7761afdba872" providerId="ADAL" clId="{393A378B-396E-4526-AA64-6C2D5451C221}" dt="2022-05-31T06:19:28.126" v="2" actId="1076"/>
      <pc:docMkLst>
        <pc:docMk/>
      </pc:docMkLst>
      <pc:sldChg chg="delSp modSp mod">
        <pc:chgData name="2699" userId="d41f716e-f956-461f-8b98-7761afdba872" providerId="ADAL" clId="{393A378B-396E-4526-AA64-6C2D5451C221}" dt="2022-05-31T06:19:28.126" v="2" actId="1076"/>
        <pc:sldMkLst>
          <pc:docMk/>
          <pc:sldMk cId="2158955593" sldId="350"/>
        </pc:sldMkLst>
        <pc:grpChg chg="del">
          <ac:chgData name="2699" userId="d41f716e-f956-461f-8b98-7761afdba872" providerId="ADAL" clId="{393A378B-396E-4526-AA64-6C2D5451C221}" dt="2022-05-31T06:19:21.449" v="0" actId="478"/>
          <ac:grpSpMkLst>
            <pc:docMk/>
            <pc:sldMk cId="2158955593" sldId="350"/>
            <ac:grpSpMk id="7" creationId="{04DCC066-D362-4588-B5B0-8AB8D6294002}"/>
          </ac:grpSpMkLst>
        </pc:grpChg>
        <pc:picChg chg="del topLvl">
          <ac:chgData name="2699" userId="d41f716e-f956-461f-8b98-7761afdba872" providerId="ADAL" clId="{393A378B-396E-4526-AA64-6C2D5451C221}" dt="2022-05-31T06:19:21.449" v="0" actId="478"/>
          <ac:picMkLst>
            <pc:docMk/>
            <pc:sldMk cId="2158955593" sldId="350"/>
            <ac:picMk id="11" creationId="{F200429E-7AED-374D-8DA9-80F70843F875}"/>
          </ac:picMkLst>
        </pc:picChg>
        <pc:picChg chg="mod topLvl">
          <ac:chgData name="2699" userId="d41f716e-f956-461f-8b98-7761afdba872" providerId="ADAL" clId="{393A378B-396E-4526-AA64-6C2D5451C221}" dt="2022-05-31T06:19:28.126" v="2" actId="1076"/>
          <ac:picMkLst>
            <pc:docMk/>
            <pc:sldMk cId="2158955593" sldId="350"/>
            <ac:picMk id="12" creationId="{73A3A52A-857E-4314-8E4B-FF1DEC3C6C5F}"/>
          </ac:picMkLst>
        </pc:picChg>
        <pc:cxnChg chg="del">
          <ac:chgData name="2699" userId="d41f716e-f956-461f-8b98-7761afdba872" providerId="ADAL" clId="{393A378B-396E-4526-AA64-6C2D5451C221}" dt="2022-05-31T06:19:23.035" v="1" actId="478"/>
          <ac:cxnSpMkLst>
            <pc:docMk/>
            <pc:sldMk cId="2158955593" sldId="350"/>
            <ac:cxnSpMk id="8" creationId="{88CCBBDA-9B89-4633-BD6C-0B01745BD740}"/>
          </ac:cxnSpMkLst>
        </pc:cxnChg>
      </pc:sldChg>
    </pc:docChg>
  </pc:docChgLst>
  <pc:docChgLst>
    <pc:chgData name="2699" userId="d41f716e-f956-461f-8b98-7761afdba872" providerId="ADAL" clId="{2B7CCDF1-EECE-44D2-B753-47F8780305F6}"/>
    <pc:docChg chg="">
      <pc:chgData name="2699" userId="d41f716e-f956-461f-8b98-7761afdba872" providerId="ADAL" clId="{2B7CCDF1-EECE-44D2-B753-47F8780305F6}" dt="2022-04-12T12:53:28.548" v="0"/>
      <pc:docMkLst>
        <pc:docMk/>
      </pc:docMkLst>
      <pc:sldChg chg="delCm">
        <pc:chgData name="2699" userId="d41f716e-f956-461f-8b98-7761afdba872" providerId="ADAL" clId="{2B7CCDF1-EECE-44D2-B753-47F8780305F6}" dt="2022-04-12T12:53:28.548" v="0"/>
        <pc:sldMkLst>
          <pc:docMk/>
          <pc:sldMk cId="37380194"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3</a:t>
            </a:fld>
            <a:endParaRPr lang="en-IN"/>
          </a:p>
        </p:txBody>
      </p:sp>
    </p:spTree>
    <p:extLst>
      <p:ext uri="{BB962C8B-B14F-4D97-AF65-F5344CB8AC3E}">
        <p14:creationId xmlns:p14="http://schemas.microsoft.com/office/powerpoint/2010/main" val="329999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6</a:t>
            </a:fld>
            <a:endParaRPr lang="en-IN"/>
          </a:p>
        </p:txBody>
      </p:sp>
    </p:spTree>
    <p:extLst>
      <p:ext uri="{BB962C8B-B14F-4D97-AF65-F5344CB8AC3E}">
        <p14:creationId xmlns:p14="http://schemas.microsoft.com/office/powerpoint/2010/main" val="3296648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3 </a:t>
            </a:r>
            <a:r>
              <a:rPr lang="en-IN" b="1" dirty="0"/>
              <a:t>|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ideo" Target="https://www.youtube.com/embed/q5zv9_ZgYoQ"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ideo" Target="https://www.youtube.com/embed/fBWQTb5WLg4"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r>
              <a:rPr lang="en-IN" sz="3200" b="1" spc="300" dirty="0">
                <a:solidFill>
                  <a:srgbClr val="0064DF"/>
                </a:solidFill>
                <a:latin typeface="Arial" panose="020B0604020202020204" pitchFamily="34" charset="0"/>
                <a:cs typeface="Arial" panose="020B0604020202020204" pitchFamily="34" charset="0"/>
              </a:rPr>
              <a:t>Digital Citizenship</a:t>
            </a:r>
            <a:endParaRPr lang="en-US" sz="3200" b="1" spc="300" dirty="0">
              <a:solidFill>
                <a:srgbClr val="0064D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55846C-5BC6-4FF2-A7B1-37D5E4D17021}"/>
              </a:ext>
            </a:extLst>
          </p:cNvPr>
          <p:cNvSpPr/>
          <p:nvPr/>
        </p:nvSpPr>
        <p:spPr>
          <a:xfrm>
            <a:off x="7177872" y="3536949"/>
            <a:ext cx="5014127" cy="191428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3BF29FE7-0FF2-466D-BC05-365E43DA8BFE}"/>
              </a:ext>
            </a:extLst>
          </p:cNvPr>
          <p:cNvSpPr/>
          <p:nvPr/>
        </p:nvSpPr>
        <p:spPr>
          <a:xfrm>
            <a:off x="7386063" y="3664608"/>
            <a:ext cx="4301846" cy="1646605"/>
          </a:xfrm>
          <a:prstGeom prst="rect">
            <a:avLst/>
          </a:prstGeom>
        </p:spPr>
        <p:txBody>
          <a:bodyPr wrap="square">
            <a:spAutoFit/>
          </a:bodyPr>
          <a:lstStyle/>
          <a:p>
            <a:r>
              <a:rPr lang="en-US" sz="2400" spc="300" dirty="0">
                <a:solidFill>
                  <a:schemeClr val="bg1"/>
                </a:solidFill>
                <a:latin typeface="Arial" panose="020B0604020202020204" pitchFamily="34" charset="0"/>
                <a:cs typeface="Arial" panose="020B0604020202020204" pitchFamily="34" charset="0"/>
              </a:rPr>
              <a:t>Lesson 4</a:t>
            </a:r>
          </a:p>
          <a:p>
            <a:endParaRPr lang="en-US" sz="500" spc="300" dirty="0">
              <a:solidFill>
                <a:schemeClr val="bg1"/>
              </a:solidFill>
              <a:latin typeface="Arial" panose="020B0604020202020204" pitchFamily="34" charset="0"/>
              <a:cs typeface="Arial" panose="020B0604020202020204" pitchFamily="34" charset="0"/>
            </a:endParaRPr>
          </a:p>
          <a:p>
            <a:pPr lvl="0">
              <a:buClr>
                <a:srgbClr val="FFFF00"/>
              </a:buClr>
              <a:buSzPts val="2400"/>
            </a:pPr>
            <a:r>
              <a:rPr lang="en-US" sz="2400" b="1" dirty="0">
                <a:solidFill>
                  <a:srgbClr val="FFFF00"/>
                </a:solidFill>
                <a:latin typeface="Arial"/>
                <a:ea typeface="Arial"/>
                <a:cs typeface="Arial"/>
                <a:sym typeface="Arial"/>
              </a:rPr>
              <a:t>FEAR OF MISSING OUT (FOMO) AND YOUR MENTAL HEALTH</a:t>
            </a:r>
          </a:p>
        </p:txBody>
      </p:sp>
      <p:pic>
        <p:nvPicPr>
          <p:cNvPr id="8" name="Picture 7">
            <a:extLst>
              <a:ext uri="{FF2B5EF4-FFF2-40B4-BE49-F238E27FC236}">
                <a16:creationId xmlns:a16="http://schemas.microsoft.com/office/drawing/2014/main" id="{B4C60E09-D857-4CF7-8B40-63181B8430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9939" y="839660"/>
            <a:ext cx="4533265" cy="5178679"/>
          </a:xfrm>
          <a:prstGeom prst="rect">
            <a:avLst/>
          </a:prstGeom>
        </p:spPr>
      </p:pic>
    </p:spTree>
    <p:extLst>
      <p:ext uri="{BB962C8B-B14F-4D97-AF65-F5344CB8AC3E}">
        <p14:creationId xmlns:p14="http://schemas.microsoft.com/office/powerpoint/2010/main" val="322454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53C992-4F9B-4D16-B510-33D98AC3E279}"/>
              </a:ext>
            </a:extLst>
          </p:cNvPr>
          <p:cNvSpPr/>
          <p:nvPr/>
        </p:nvSpPr>
        <p:spPr>
          <a:xfrm>
            <a:off x="1" y="-4850"/>
            <a:ext cx="6477002" cy="657396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E60BF8E1-D4A2-4077-BB09-9C554C225DC0}"/>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10</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89469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How to Tackle FOMO? </a:t>
            </a:r>
            <a:endParaRPr lang="en-IN" sz="3600" b="1" dirty="0">
              <a:solidFill>
                <a:schemeClr val="bg1"/>
              </a:solidFill>
              <a:ea typeface="Montserrat"/>
              <a:sym typeface="Montserrat"/>
            </a:endParaRPr>
          </a:p>
        </p:txBody>
      </p:sp>
      <p:sp>
        <p:nvSpPr>
          <p:cNvPr id="11" name="Rectangle 10">
            <a:extLst>
              <a:ext uri="{FF2B5EF4-FFF2-40B4-BE49-F238E27FC236}">
                <a16:creationId xmlns:a16="http://schemas.microsoft.com/office/drawing/2014/main" id="{E5306D9F-04F5-44D8-B51F-87FF387563B8}"/>
              </a:ext>
            </a:extLst>
          </p:cNvPr>
          <p:cNvSpPr/>
          <p:nvPr/>
        </p:nvSpPr>
        <p:spPr>
          <a:xfrm>
            <a:off x="599066" y="1301718"/>
            <a:ext cx="4538013" cy="517065"/>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Tips to tackle FOMO</a:t>
            </a:r>
          </a:p>
        </p:txBody>
      </p:sp>
      <p:sp>
        <p:nvSpPr>
          <p:cNvPr id="17" name="Rectangle 16">
            <a:extLst>
              <a:ext uri="{FF2B5EF4-FFF2-40B4-BE49-F238E27FC236}">
                <a16:creationId xmlns:a16="http://schemas.microsoft.com/office/drawing/2014/main" id="{BE8A1443-CFE0-4AC0-931E-8104AAABB371}"/>
              </a:ext>
            </a:extLst>
          </p:cNvPr>
          <p:cNvSpPr/>
          <p:nvPr/>
        </p:nvSpPr>
        <p:spPr>
          <a:xfrm>
            <a:off x="6729747" y="1337002"/>
            <a:ext cx="4876099" cy="4216539"/>
          </a:xfrm>
          <a:prstGeom prst="rect">
            <a:avLst/>
          </a:prstGeom>
        </p:spPr>
        <p:txBody>
          <a:bodyPr wrap="square">
            <a:spAutoFit/>
          </a:bodyPr>
          <a:lstStyle/>
          <a:p>
            <a:pPr marL="285750" indent="-285750">
              <a:spcBef>
                <a:spcPts val="1800"/>
              </a:spcBef>
              <a:buFont typeface="Arial" panose="020B0604020202020204" pitchFamily="34" charset="0"/>
              <a:buChar char="•"/>
            </a:pPr>
            <a:r>
              <a:rPr lang="en-US" sz="1600" dirty="0">
                <a:latin typeface="Arial" panose="020B0604020202020204" pitchFamily="34" charset="0"/>
                <a:cs typeface="Arial" panose="020B0604020202020204" pitchFamily="34" charset="0"/>
              </a:rPr>
              <a:t>Escape the fast-paced world of social media by taking a break from logging in.</a:t>
            </a:r>
          </a:p>
          <a:p>
            <a:pPr marL="285750" indent="-285750">
              <a:spcBef>
                <a:spcPts val="1800"/>
              </a:spcBef>
              <a:buFont typeface="Arial" panose="020B0604020202020204" pitchFamily="34" charset="0"/>
              <a:buChar char="•"/>
            </a:pPr>
            <a:r>
              <a:rPr lang="en-US" sz="1600" dirty="0">
                <a:latin typeface="Arial" panose="020B0604020202020204" pitchFamily="34" charset="0"/>
                <a:cs typeface="Arial" panose="020B0604020202020204" pitchFamily="34" charset="0"/>
              </a:rPr>
              <a:t>Remain more mindful of important human relationships. Live in the now, engage in person.</a:t>
            </a:r>
          </a:p>
          <a:p>
            <a:pPr marL="285750" indent="-285750">
              <a:spcBef>
                <a:spcPts val="1800"/>
              </a:spcBef>
              <a:buFont typeface="Arial" panose="020B0604020202020204" pitchFamily="34" charset="0"/>
              <a:buChar char="•"/>
            </a:pPr>
            <a:r>
              <a:rPr lang="en-US" sz="1600" dirty="0">
                <a:latin typeface="Arial" panose="020B0604020202020204" pitchFamily="34" charset="0"/>
                <a:cs typeface="Arial" panose="020B0604020202020204" pitchFamily="34" charset="0"/>
              </a:rPr>
              <a:t>Reclaim the time otherwise spent on social media.  Spend time with our pets, pick up that </a:t>
            </a:r>
            <a:r>
              <a:rPr lang="en-US" sz="1600" dirty="0" err="1">
                <a:latin typeface="Arial" panose="020B0604020202020204" pitchFamily="34" charset="0"/>
                <a:cs typeface="Arial" panose="020B0604020202020204" pitchFamily="34" charset="0"/>
              </a:rPr>
              <a:t>favourite</a:t>
            </a:r>
            <a:r>
              <a:rPr lang="en-US" sz="1600" dirty="0">
                <a:latin typeface="Arial" panose="020B0604020202020204" pitchFamily="34" charset="0"/>
                <a:cs typeface="Arial" panose="020B0604020202020204" pitchFamily="34" charset="0"/>
              </a:rPr>
              <a:t> hobby again, speak to or visit an elderly family member, or volunteer for a good cause.</a:t>
            </a:r>
          </a:p>
          <a:p>
            <a:pPr marL="285750" indent="-285750">
              <a:spcBef>
                <a:spcPts val="1800"/>
              </a:spcBef>
              <a:buFont typeface="Arial" panose="020B0604020202020204" pitchFamily="34" charset="0"/>
              <a:buChar char="•"/>
            </a:pPr>
            <a:r>
              <a:rPr lang="en-US" sz="1600" dirty="0">
                <a:latin typeface="Arial" panose="020B0604020202020204" pitchFamily="34" charset="0"/>
                <a:cs typeface="Arial" panose="020B0604020202020204" pitchFamily="34" charset="0"/>
              </a:rPr>
              <a:t>Find comfort in your own lives and celebrate what and who we have around us. Practice gratitude. </a:t>
            </a:r>
          </a:p>
          <a:p>
            <a:pPr marL="285750" indent="-285750">
              <a:spcBef>
                <a:spcPts val="1800"/>
              </a:spcBef>
              <a:buFont typeface="Arial" panose="020B0604020202020204" pitchFamily="34" charset="0"/>
              <a:buChar char="•"/>
            </a:pPr>
            <a:r>
              <a:rPr lang="en-US" sz="1600" dirty="0">
                <a:latin typeface="Arial" panose="020B0604020202020204" pitchFamily="34" charset="0"/>
                <a:cs typeface="Arial" panose="020B0604020202020204" pitchFamily="34" charset="0"/>
              </a:rPr>
              <a:t>Accept that we all have limited time, and we can’t possibly participate in everything.</a:t>
            </a:r>
          </a:p>
        </p:txBody>
      </p:sp>
      <p:sp>
        <p:nvSpPr>
          <p:cNvPr id="10"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defRPr/>
            </a:pPr>
            <a:r>
              <a:rPr lang="en-US" dirty="0">
                <a:solidFill>
                  <a:prstClr val="white"/>
                </a:solidFill>
              </a:rPr>
              <a:t>Lesson 4: Fear of Missing Out (FOMO) and Your Mental Health</a:t>
            </a:r>
          </a:p>
        </p:txBody>
      </p:sp>
      <p:sp>
        <p:nvSpPr>
          <p:cNvPr id="14" name="Oval 13"/>
          <p:cNvSpPr/>
          <p:nvPr/>
        </p:nvSpPr>
        <p:spPr>
          <a:xfrm>
            <a:off x="599066" y="2331538"/>
            <a:ext cx="3825911" cy="3825911"/>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697" y="2445786"/>
            <a:ext cx="6117806" cy="4078537"/>
          </a:xfrm>
          <a:prstGeom prst="rect">
            <a:avLst/>
          </a:prstGeom>
        </p:spPr>
      </p:pic>
    </p:spTree>
    <p:extLst>
      <p:ext uri="{BB962C8B-B14F-4D97-AF65-F5344CB8AC3E}">
        <p14:creationId xmlns:p14="http://schemas.microsoft.com/office/powerpoint/2010/main" val="2697182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34213" y="1465444"/>
            <a:ext cx="10942152" cy="7772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834213" y="2477078"/>
            <a:ext cx="10942152" cy="7772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34213" y="3443734"/>
            <a:ext cx="10942152" cy="7772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34213" y="4438671"/>
            <a:ext cx="10942152" cy="7772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34213" y="5444435"/>
            <a:ext cx="10942152" cy="982549"/>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834214" y="2295395"/>
            <a:ext cx="3772134" cy="353373"/>
            <a:chOff x="951820" y="1297000"/>
            <a:chExt cx="5873464" cy="550225"/>
          </a:xfrm>
          <a:solidFill>
            <a:srgbClr val="01B272"/>
          </a:solidFill>
        </p:grpSpPr>
        <p:sp>
          <p:nvSpPr>
            <p:cNvPr id="49" name="Flowchart: Delay 48">
              <a:extLst>
                <a:ext uri="{FF2B5EF4-FFF2-40B4-BE49-F238E27FC236}">
                  <a16:creationId xmlns:a16="http://schemas.microsoft.com/office/drawing/2014/main" id="{8732F0EE-7DEF-440B-A80B-34ACC4075519}"/>
                </a:ext>
              </a:extLst>
            </p:cNvPr>
            <p:cNvSpPr/>
            <p:nvPr/>
          </p:nvSpPr>
          <p:spPr>
            <a:xfrm rot="10800000" flipH="1">
              <a:off x="6309548" y="1297297"/>
              <a:ext cx="515736" cy="54992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endParaRPr lang="en-IN" sz="1400" b="1">
                <a:solidFill>
                  <a:schemeClr val="bg1"/>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3CD1EB7B-B3BB-471E-8646-BB415092FBAB}"/>
                </a:ext>
              </a:extLst>
            </p:cNvPr>
            <p:cNvSpPr/>
            <p:nvPr/>
          </p:nvSpPr>
          <p:spPr>
            <a:xfrm>
              <a:off x="951820" y="1297000"/>
              <a:ext cx="5357729" cy="550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274320"/>
              <a:endParaRPr lang="en-US" sz="2400" dirty="0">
                <a:latin typeface="Arial" panose="020B0604020202020204" pitchFamily="34" charset="0"/>
                <a:cs typeface="Arial" panose="020B0604020202020204" pitchFamily="34" charset="0"/>
              </a:endParaRPr>
            </a:p>
          </p:txBody>
        </p:sp>
      </p:grpSp>
      <p:grpSp>
        <p:nvGrpSpPr>
          <p:cNvPr id="51" name="Group 50"/>
          <p:cNvGrpSpPr/>
          <p:nvPr/>
        </p:nvGrpSpPr>
        <p:grpSpPr>
          <a:xfrm>
            <a:off x="839788" y="3307307"/>
            <a:ext cx="3766560" cy="353373"/>
            <a:chOff x="960499" y="1297000"/>
            <a:chExt cx="5864785" cy="550225"/>
          </a:xfrm>
          <a:solidFill>
            <a:srgbClr val="FF7700"/>
          </a:solidFill>
        </p:grpSpPr>
        <p:sp>
          <p:nvSpPr>
            <p:cNvPr id="52" name="Flowchart: Delay 51">
              <a:extLst>
                <a:ext uri="{FF2B5EF4-FFF2-40B4-BE49-F238E27FC236}">
                  <a16:creationId xmlns:a16="http://schemas.microsoft.com/office/drawing/2014/main" id="{8732F0EE-7DEF-440B-A80B-34ACC4075519}"/>
                </a:ext>
              </a:extLst>
            </p:cNvPr>
            <p:cNvSpPr/>
            <p:nvPr/>
          </p:nvSpPr>
          <p:spPr>
            <a:xfrm rot="10800000" flipH="1">
              <a:off x="6309548" y="1297297"/>
              <a:ext cx="515736" cy="54992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endParaRPr lang="en-IN" sz="1400" b="1">
                <a:solidFill>
                  <a:schemeClr val="bg1"/>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3CD1EB7B-B3BB-471E-8646-BB415092FBAB}"/>
                </a:ext>
              </a:extLst>
            </p:cNvPr>
            <p:cNvSpPr/>
            <p:nvPr/>
          </p:nvSpPr>
          <p:spPr>
            <a:xfrm>
              <a:off x="960499" y="1297000"/>
              <a:ext cx="5349048" cy="550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274320"/>
              <a:endParaRPr lang="en-US" sz="2400" dirty="0">
                <a:latin typeface="Arial" panose="020B0604020202020204" pitchFamily="34" charset="0"/>
                <a:cs typeface="Arial" panose="020B0604020202020204" pitchFamily="34" charset="0"/>
              </a:endParaRPr>
            </a:p>
          </p:txBody>
        </p:sp>
      </p:grpSp>
      <p:grpSp>
        <p:nvGrpSpPr>
          <p:cNvPr id="54" name="Group 53"/>
          <p:cNvGrpSpPr/>
          <p:nvPr/>
        </p:nvGrpSpPr>
        <p:grpSpPr>
          <a:xfrm>
            <a:off x="839788" y="4279230"/>
            <a:ext cx="3766560" cy="353373"/>
            <a:chOff x="960499" y="1297000"/>
            <a:chExt cx="5864785" cy="550225"/>
          </a:xfrm>
          <a:solidFill>
            <a:srgbClr val="FFC500"/>
          </a:solidFill>
        </p:grpSpPr>
        <p:sp>
          <p:nvSpPr>
            <p:cNvPr id="55" name="Flowchart: Delay 54">
              <a:extLst>
                <a:ext uri="{FF2B5EF4-FFF2-40B4-BE49-F238E27FC236}">
                  <a16:creationId xmlns:a16="http://schemas.microsoft.com/office/drawing/2014/main" id="{8732F0EE-7DEF-440B-A80B-34ACC4075519}"/>
                </a:ext>
              </a:extLst>
            </p:cNvPr>
            <p:cNvSpPr/>
            <p:nvPr/>
          </p:nvSpPr>
          <p:spPr>
            <a:xfrm rot="10800000" flipH="1">
              <a:off x="6309548" y="1297297"/>
              <a:ext cx="515736" cy="54992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endParaRPr lang="en-IN" sz="1400" b="1">
                <a:solidFill>
                  <a:schemeClr val="bg1"/>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3CD1EB7B-B3BB-471E-8646-BB415092FBAB}"/>
                </a:ext>
              </a:extLst>
            </p:cNvPr>
            <p:cNvSpPr/>
            <p:nvPr/>
          </p:nvSpPr>
          <p:spPr>
            <a:xfrm>
              <a:off x="960499" y="1297000"/>
              <a:ext cx="5349048" cy="550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274320"/>
              <a:endParaRPr lang="en-US" sz="2400" dirty="0">
                <a:latin typeface="Arial" panose="020B0604020202020204" pitchFamily="34" charset="0"/>
                <a:cs typeface="Arial" panose="020B0604020202020204" pitchFamily="34" charset="0"/>
              </a:endParaRPr>
            </a:p>
          </p:txBody>
        </p:sp>
      </p:grpSp>
      <p:grpSp>
        <p:nvGrpSpPr>
          <p:cNvPr id="57" name="Group 56"/>
          <p:cNvGrpSpPr/>
          <p:nvPr/>
        </p:nvGrpSpPr>
        <p:grpSpPr>
          <a:xfrm>
            <a:off x="834214" y="5267749"/>
            <a:ext cx="3772134" cy="353373"/>
            <a:chOff x="951820" y="1297000"/>
            <a:chExt cx="5873464" cy="550225"/>
          </a:xfrm>
          <a:solidFill>
            <a:srgbClr val="00B0F0"/>
          </a:solidFill>
        </p:grpSpPr>
        <p:sp>
          <p:nvSpPr>
            <p:cNvPr id="58" name="Flowchart: Delay 57">
              <a:extLst>
                <a:ext uri="{FF2B5EF4-FFF2-40B4-BE49-F238E27FC236}">
                  <a16:creationId xmlns:a16="http://schemas.microsoft.com/office/drawing/2014/main" id="{8732F0EE-7DEF-440B-A80B-34ACC4075519}"/>
                </a:ext>
              </a:extLst>
            </p:cNvPr>
            <p:cNvSpPr/>
            <p:nvPr/>
          </p:nvSpPr>
          <p:spPr>
            <a:xfrm rot="10800000" flipH="1">
              <a:off x="6309548" y="1297297"/>
              <a:ext cx="515736" cy="54992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endParaRPr lang="en-IN" sz="1400" b="1">
                <a:solidFill>
                  <a:schemeClr val="bg1"/>
                </a:solidFill>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3CD1EB7B-B3BB-471E-8646-BB415092FBAB}"/>
                </a:ext>
              </a:extLst>
            </p:cNvPr>
            <p:cNvSpPr/>
            <p:nvPr/>
          </p:nvSpPr>
          <p:spPr>
            <a:xfrm>
              <a:off x="951820" y="1297000"/>
              <a:ext cx="5357729" cy="550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274320"/>
              <a:endParaRPr lang="en-US" sz="2400" dirty="0">
                <a:latin typeface="Arial" panose="020B0604020202020204" pitchFamily="34" charset="0"/>
                <a:cs typeface="Arial" panose="020B0604020202020204" pitchFamily="34" charset="0"/>
              </a:endParaRPr>
            </a:p>
          </p:txBody>
        </p:sp>
      </p:gr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11</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Self Assessment</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5870721"/>
            <a:ext cx="4114800" cy="2743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15: Spot the Fake News – Internet Investigator</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8335" y="1653912"/>
            <a:ext cx="9440284" cy="523220"/>
          </a:xfrm>
          <a:prstGeom prst="rect">
            <a:avLst/>
          </a:prstGeom>
        </p:spPr>
        <p:txBody>
          <a:bodyPr wrap="square">
            <a:spAutoFit/>
          </a:bodyPr>
          <a:lstStyle/>
          <a:p>
            <a:r>
              <a:rPr lang="en-US" sz="1400" dirty="0">
                <a:solidFill>
                  <a:srgbClr val="000000"/>
                </a:solidFill>
                <a:latin typeface="Arial" panose="020B0604020202020204" pitchFamily="34" charset="0"/>
                <a:cs typeface="Arial" panose="020B0604020202020204" pitchFamily="34" charset="0"/>
              </a:rPr>
              <a:t>You really don’t care about social media. You post maybe once a month so that distant relatives know you’re around. You like to communicate with friends face-to-face.</a:t>
            </a:r>
            <a:endParaRPr lang="en-US" sz="1400" dirty="0">
              <a:latin typeface="Arial" panose="020B0604020202020204" pitchFamily="34" charset="0"/>
              <a:cs typeface="Arial" panose="020B0604020202020204" pitchFamily="34" charset="0"/>
            </a:endParaRPr>
          </a:p>
        </p:txBody>
      </p:sp>
      <p:grpSp>
        <p:nvGrpSpPr>
          <p:cNvPr id="19" name="Group 18"/>
          <p:cNvGrpSpPr/>
          <p:nvPr/>
        </p:nvGrpSpPr>
        <p:grpSpPr>
          <a:xfrm>
            <a:off x="839788" y="1284728"/>
            <a:ext cx="3766560" cy="353373"/>
            <a:chOff x="960499" y="1297000"/>
            <a:chExt cx="5864785" cy="550225"/>
          </a:xfrm>
          <a:solidFill>
            <a:srgbClr val="006FF0"/>
          </a:solidFill>
        </p:grpSpPr>
        <p:sp>
          <p:nvSpPr>
            <p:cNvPr id="20" name="Flowchart: Delay 19">
              <a:extLst>
                <a:ext uri="{FF2B5EF4-FFF2-40B4-BE49-F238E27FC236}">
                  <a16:creationId xmlns:a16="http://schemas.microsoft.com/office/drawing/2014/main" id="{8732F0EE-7DEF-440B-A80B-34ACC4075519}"/>
                </a:ext>
              </a:extLst>
            </p:cNvPr>
            <p:cNvSpPr/>
            <p:nvPr/>
          </p:nvSpPr>
          <p:spPr>
            <a:xfrm rot="10800000" flipH="1">
              <a:off x="6309548" y="1297297"/>
              <a:ext cx="515736" cy="54992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endParaRPr lang="en-IN" sz="1400" b="1">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3CD1EB7B-B3BB-471E-8646-BB415092FBAB}"/>
                </a:ext>
              </a:extLst>
            </p:cNvPr>
            <p:cNvSpPr/>
            <p:nvPr/>
          </p:nvSpPr>
          <p:spPr>
            <a:xfrm>
              <a:off x="960499" y="1297000"/>
              <a:ext cx="5349048" cy="550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274320"/>
              <a:endParaRPr lang="en-US" sz="2400" dirty="0">
                <a:latin typeface="Arial" panose="020B0604020202020204" pitchFamily="34" charset="0"/>
                <a:cs typeface="Arial" panose="020B0604020202020204" pitchFamily="34" charset="0"/>
              </a:endParaRPr>
            </a:p>
          </p:txBody>
        </p:sp>
      </p:grpSp>
      <p:sp>
        <p:nvSpPr>
          <p:cNvPr id="22" name="Rectangle 21"/>
          <p:cNvSpPr/>
          <p:nvPr/>
        </p:nvSpPr>
        <p:spPr>
          <a:xfrm>
            <a:off x="978335" y="1284728"/>
            <a:ext cx="2520626" cy="338554"/>
          </a:xfrm>
          <a:prstGeom prst="rect">
            <a:avLst/>
          </a:prstGeom>
        </p:spPr>
        <p:txBody>
          <a:bodyPr wrap="none">
            <a:spAutoFit/>
          </a:bodyPr>
          <a:lstStyle/>
          <a:p>
            <a:r>
              <a:rPr lang="en-US" sz="1600" b="1" dirty="0">
                <a:solidFill>
                  <a:schemeClr val="bg1"/>
                </a:solidFill>
                <a:latin typeface="Arial" panose="020B0604020202020204" pitchFamily="34" charset="0"/>
                <a:cs typeface="Arial" panose="020B0604020202020204" pitchFamily="34" charset="0"/>
              </a:rPr>
              <a:t>Mostly As – Off the Grid</a:t>
            </a:r>
          </a:p>
        </p:txBody>
      </p:sp>
      <p:sp>
        <p:nvSpPr>
          <p:cNvPr id="23" name="Rectangle 22"/>
          <p:cNvSpPr/>
          <p:nvPr/>
        </p:nvSpPr>
        <p:spPr>
          <a:xfrm>
            <a:off x="978335" y="2665543"/>
            <a:ext cx="10613657" cy="523220"/>
          </a:xfrm>
          <a:prstGeom prst="rect">
            <a:avLst/>
          </a:prstGeom>
        </p:spPr>
        <p:txBody>
          <a:bodyPr wrap="square">
            <a:spAutoFit/>
          </a:bodyPr>
          <a:lstStyle/>
          <a:p>
            <a:r>
              <a:rPr lang="en-US" sz="1400" dirty="0">
                <a:solidFill>
                  <a:srgbClr val="000000"/>
                </a:solidFill>
                <a:latin typeface="Arial" panose="020B0604020202020204" pitchFamily="34" charset="0"/>
                <a:cs typeface="Arial" panose="020B0604020202020204" pitchFamily="34" charset="0"/>
              </a:rPr>
              <a:t>You love to scroll through Twitter and garner all of your inspiration from Instagram. It’s not a bad thing to take inspiration from others, but you make sure to look at a variety of accounts to hone in on your own style and preferences, rather than just following the crowd.</a:t>
            </a:r>
          </a:p>
        </p:txBody>
      </p:sp>
      <p:sp>
        <p:nvSpPr>
          <p:cNvPr id="28" name="Rectangle 27"/>
          <p:cNvSpPr/>
          <p:nvPr/>
        </p:nvSpPr>
        <p:spPr>
          <a:xfrm>
            <a:off x="978335" y="2310214"/>
            <a:ext cx="2933816" cy="338554"/>
          </a:xfrm>
          <a:prstGeom prst="rect">
            <a:avLst/>
          </a:prstGeom>
        </p:spPr>
        <p:txBody>
          <a:bodyPr wrap="none">
            <a:spAutoFit/>
          </a:bodyPr>
          <a:lstStyle/>
          <a:p>
            <a:r>
              <a:rPr lang="en-US" sz="1600" b="1" dirty="0">
                <a:solidFill>
                  <a:schemeClr val="bg1"/>
                </a:solidFill>
                <a:latin typeface="Arial" panose="020B0604020202020204" pitchFamily="34" charset="0"/>
                <a:cs typeface="Arial" panose="020B0604020202020204" pitchFamily="34" charset="0"/>
              </a:rPr>
              <a:t>Mostly </a:t>
            </a:r>
            <a:r>
              <a:rPr lang="en-US" sz="1600" b="1" dirty="0" err="1">
                <a:solidFill>
                  <a:schemeClr val="bg1"/>
                </a:solidFill>
                <a:latin typeface="Arial" panose="020B0604020202020204" pitchFamily="34" charset="0"/>
                <a:cs typeface="Arial" panose="020B0604020202020204" pitchFamily="34" charset="0"/>
              </a:rPr>
              <a:t>Bs</a:t>
            </a:r>
            <a:r>
              <a:rPr lang="en-US" sz="1600" b="1" dirty="0">
                <a:solidFill>
                  <a:schemeClr val="bg1"/>
                </a:solidFill>
                <a:latin typeface="Arial" panose="020B0604020202020204" pitchFamily="34" charset="0"/>
                <a:cs typeface="Arial" panose="020B0604020202020204" pitchFamily="34" charset="0"/>
              </a:rPr>
              <a:t> – Casual Browser</a:t>
            </a:r>
          </a:p>
        </p:txBody>
      </p:sp>
      <p:sp>
        <p:nvSpPr>
          <p:cNvPr id="30" name="Rectangle 29"/>
          <p:cNvSpPr/>
          <p:nvPr/>
        </p:nvSpPr>
        <p:spPr>
          <a:xfrm>
            <a:off x="978335" y="3687619"/>
            <a:ext cx="10613657" cy="523220"/>
          </a:xfrm>
          <a:prstGeom prst="rect">
            <a:avLst/>
          </a:prstGeom>
        </p:spPr>
        <p:txBody>
          <a:bodyPr wrap="square">
            <a:spAutoFit/>
          </a:bodyPr>
          <a:lstStyle/>
          <a:p>
            <a:r>
              <a:rPr lang="en-US" sz="1400" dirty="0">
                <a:solidFill>
                  <a:srgbClr val="000000"/>
                </a:solidFill>
                <a:latin typeface="Arial" panose="020B0604020202020204" pitchFamily="34" charset="0"/>
                <a:cs typeface="Arial" panose="020B0604020202020204" pitchFamily="34" charset="0"/>
              </a:rPr>
              <a:t>Neither one extreme nor the other, you can embark on an hour-long scroll, but you also know when to put the phone down. Work on asking yourself whether your time spent on social media is adding to or detracting from your life, and answer honestly.</a:t>
            </a:r>
          </a:p>
        </p:txBody>
      </p:sp>
      <p:sp>
        <p:nvSpPr>
          <p:cNvPr id="35" name="Rectangle 34"/>
          <p:cNvSpPr/>
          <p:nvPr/>
        </p:nvSpPr>
        <p:spPr>
          <a:xfrm>
            <a:off x="978335" y="3303306"/>
            <a:ext cx="3022943" cy="338554"/>
          </a:xfrm>
          <a:prstGeom prst="rect">
            <a:avLst/>
          </a:prstGeom>
        </p:spPr>
        <p:txBody>
          <a:bodyPr wrap="none">
            <a:spAutoFit/>
          </a:bodyPr>
          <a:lstStyle/>
          <a:p>
            <a:r>
              <a:rPr lang="en-US" sz="1600" b="1" dirty="0">
                <a:solidFill>
                  <a:schemeClr val="bg1"/>
                </a:solidFill>
                <a:latin typeface="Arial" panose="020B0604020202020204" pitchFamily="34" charset="0"/>
                <a:cs typeface="Arial" panose="020B0604020202020204" pitchFamily="34" charset="0"/>
              </a:rPr>
              <a:t>Mostly Cs – Timeline Trapper</a:t>
            </a:r>
          </a:p>
        </p:txBody>
      </p:sp>
      <p:sp>
        <p:nvSpPr>
          <p:cNvPr id="36" name="Rectangle 35"/>
          <p:cNvSpPr/>
          <p:nvPr/>
        </p:nvSpPr>
        <p:spPr>
          <a:xfrm>
            <a:off x="978335" y="4640991"/>
            <a:ext cx="10798030" cy="523220"/>
          </a:xfrm>
          <a:prstGeom prst="rect">
            <a:avLst/>
          </a:prstGeom>
        </p:spPr>
        <p:txBody>
          <a:bodyPr wrap="square">
            <a:spAutoFit/>
          </a:bodyPr>
          <a:lstStyle/>
          <a:p>
            <a:r>
              <a:rPr lang="en-US" sz="1400" dirty="0">
                <a:solidFill>
                  <a:srgbClr val="000000"/>
                </a:solidFill>
                <a:latin typeface="Arial" panose="020B0604020202020204" pitchFamily="34" charset="0"/>
                <a:cs typeface="Arial" panose="020B0604020202020204" pitchFamily="34" charset="0"/>
              </a:rPr>
              <a:t>You often find yourself in a social media hole. You post every day across all accounts and have to document your every move. When you’re out, try challenging yourself to keep your phone away so you aren’t tempted to update your location or post your #</a:t>
            </a:r>
            <a:r>
              <a:rPr lang="en-US" sz="1400" dirty="0" err="1">
                <a:solidFill>
                  <a:srgbClr val="000000"/>
                </a:solidFill>
                <a:latin typeface="Arial" panose="020B0604020202020204" pitchFamily="34" charset="0"/>
                <a:cs typeface="Arial" panose="020B0604020202020204" pitchFamily="34" charset="0"/>
              </a:rPr>
              <a:t>favenewdish</a:t>
            </a:r>
            <a:r>
              <a:rPr lang="en-US" sz="1400" dirty="0">
                <a:solidFill>
                  <a:srgbClr val="000000"/>
                </a:solidFill>
                <a:latin typeface="Arial" panose="020B0604020202020204" pitchFamily="34" charset="0"/>
                <a:cs typeface="Arial" panose="020B0604020202020204" pitchFamily="34" charset="0"/>
              </a:rPr>
              <a:t>.</a:t>
            </a:r>
          </a:p>
        </p:txBody>
      </p:sp>
      <p:sp>
        <p:nvSpPr>
          <p:cNvPr id="41" name="Rectangle 40"/>
          <p:cNvSpPr/>
          <p:nvPr/>
        </p:nvSpPr>
        <p:spPr>
          <a:xfrm>
            <a:off x="978335" y="4271807"/>
            <a:ext cx="2626040" cy="338554"/>
          </a:xfrm>
          <a:prstGeom prst="rect">
            <a:avLst/>
          </a:prstGeom>
        </p:spPr>
        <p:txBody>
          <a:bodyPr wrap="none">
            <a:spAutoFit/>
          </a:bodyPr>
          <a:lstStyle/>
          <a:p>
            <a:r>
              <a:rPr lang="en-US" sz="1600" b="1" dirty="0">
                <a:solidFill>
                  <a:schemeClr val="bg1"/>
                </a:solidFill>
                <a:latin typeface="Arial" panose="020B0604020202020204" pitchFamily="34" charset="0"/>
                <a:cs typeface="Arial" panose="020B0604020202020204" pitchFamily="34" charset="0"/>
              </a:rPr>
              <a:t>Mostly Ds – Super Social</a:t>
            </a:r>
          </a:p>
        </p:txBody>
      </p:sp>
      <p:sp>
        <p:nvSpPr>
          <p:cNvPr id="42" name="Rectangle 41"/>
          <p:cNvSpPr/>
          <p:nvPr/>
        </p:nvSpPr>
        <p:spPr>
          <a:xfrm>
            <a:off x="978335" y="5632901"/>
            <a:ext cx="10613657" cy="738664"/>
          </a:xfrm>
          <a:prstGeom prst="rect">
            <a:avLst/>
          </a:prstGeom>
        </p:spPr>
        <p:txBody>
          <a:bodyPr wrap="square">
            <a:spAutoFit/>
          </a:bodyPr>
          <a:lstStyle/>
          <a:p>
            <a:r>
              <a:rPr lang="en-US" sz="1400" dirty="0">
                <a:solidFill>
                  <a:srgbClr val="000000"/>
                </a:solidFill>
                <a:latin typeface="Arial" panose="020B0604020202020204" pitchFamily="34" charset="0"/>
                <a:cs typeface="Arial" panose="020B0604020202020204" pitchFamily="34" charset="0"/>
              </a:rPr>
              <a:t>You’ve probably got RSI (repetitive strain injury) in both thumbs and are overcome with anxiety and FOMO when separated from your phone. You show no signs of slowing down though. Try turning off notifications and use your phone’s screen time settings to restrict your use.</a:t>
            </a:r>
          </a:p>
        </p:txBody>
      </p:sp>
      <p:sp>
        <p:nvSpPr>
          <p:cNvPr id="47" name="Rectangle 46"/>
          <p:cNvSpPr/>
          <p:nvPr/>
        </p:nvSpPr>
        <p:spPr>
          <a:xfrm>
            <a:off x="978335" y="5277572"/>
            <a:ext cx="3334567" cy="338554"/>
          </a:xfrm>
          <a:prstGeom prst="rect">
            <a:avLst/>
          </a:prstGeom>
        </p:spPr>
        <p:txBody>
          <a:bodyPr wrap="none">
            <a:spAutoFit/>
          </a:bodyPr>
          <a:lstStyle/>
          <a:p>
            <a:r>
              <a:rPr lang="en-US" sz="1600" b="1" dirty="0">
                <a:solidFill>
                  <a:schemeClr val="bg1"/>
                </a:solidFill>
                <a:latin typeface="Arial" panose="020B0604020202020204" pitchFamily="34" charset="0"/>
                <a:cs typeface="Arial" panose="020B0604020202020204" pitchFamily="34" charset="0"/>
              </a:rPr>
              <a:t>Mostly </a:t>
            </a:r>
            <a:r>
              <a:rPr lang="en-US" sz="1600" b="1" dirty="0" err="1">
                <a:solidFill>
                  <a:schemeClr val="bg1"/>
                </a:solidFill>
                <a:latin typeface="Arial" panose="020B0604020202020204" pitchFamily="34" charset="0"/>
                <a:cs typeface="Arial" panose="020B0604020202020204" pitchFamily="34" charset="0"/>
              </a:rPr>
              <a:t>Es</a:t>
            </a:r>
            <a:r>
              <a:rPr lang="en-US" sz="1600" b="1" dirty="0">
                <a:solidFill>
                  <a:schemeClr val="bg1"/>
                </a:solidFill>
                <a:latin typeface="Arial" panose="020B0604020202020204" pitchFamily="34" charset="0"/>
                <a:cs typeface="Arial" panose="020B0604020202020204" pitchFamily="34" charset="0"/>
              </a:rPr>
              <a:t> – Can’t Stop Scrolling</a:t>
            </a:r>
          </a:p>
        </p:txBody>
      </p:sp>
      <p:sp>
        <p:nvSpPr>
          <p:cNvPr id="60" name="Footer Placeholder 5">
            <a:extLst>
              <a:ext uri="{FF2B5EF4-FFF2-40B4-BE49-F238E27FC236}">
                <a16:creationId xmlns:a16="http://schemas.microsoft.com/office/drawing/2014/main" id="{B8C2E814-8C82-4DB1-A66D-42C67B62CA9F}"/>
              </a:ext>
            </a:extLst>
          </p:cNvPr>
          <p:cNvSpPr txBox="1">
            <a:spLocks/>
          </p:cNvSpPr>
          <p:nvPr/>
        </p:nvSpPr>
        <p:spPr>
          <a:xfrm>
            <a:off x="1600200" y="6569111"/>
            <a:ext cx="4114800" cy="27432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white"/>
                </a:solidFill>
              </a:rPr>
              <a:t>Lesson 4: Fear of Missing Out (FOMO) and Your Mental Health</a:t>
            </a:r>
            <a:endParaRPr lang="en-US" dirty="0">
              <a:solidFill>
                <a:prstClr val="white"/>
              </a:solidFill>
            </a:endParaRPr>
          </a:p>
        </p:txBody>
      </p:sp>
    </p:spTree>
    <p:extLst>
      <p:ext uri="{BB962C8B-B14F-4D97-AF65-F5344CB8AC3E}">
        <p14:creationId xmlns:p14="http://schemas.microsoft.com/office/powerpoint/2010/main" val="2409382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1C2F4B2-3D1F-441A-BB7C-F8F96A86201A}"/>
              </a:ext>
            </a:extLst>
          </p:cNvPr>
          <p:cNvSpPr/>
          <p:nvPr/>
        </p:nvSpPr>
        <p:spPr>
          <a:xfrm>
            <a:off x="4361683" y="2237808"/>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2158955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a:extLst>
              <a:ext uri="{28A0092B-C50C-407E-A947-70E740481C1C}">
                <a14:useLocalDpi xmlns:a14="http://schemas.microsoft.com/office/drawing/2010/main" val="0"/>
              </a:ext>
            </a:extLst>
          </a:blip>
          <a:srcRect t="18265" b="12612"/>
          <a:stretch/>
        </p:blipFill>
        <p:spPr>
          <a:xfrm>
            <a:off x="830141" y="2035277"/>
            <a:ext cx="4294150" cy="3067666"/>
          </a:xfrm>
          <a:prstGeom prst="rect">
            <a:avLst/>
          </a:prstGeom>
        </p:spPr>
      </p:pic>
      <p:sp>
        <p:nvSpPr>
          <p:cNvPr id="17" name="Rectangle 16"/>
          <p:cNvSpPr/>
          <p:nvPr/>
        </p:nvSpPr>
        <p:spPr>
          <a:xfrm>
            <a:off x="5807012" y="3989042"/>
            <a:ext cx="5387462" cy="1687249"/>
          </a:xfrm>
          <a:prstGeom prst="rect">
            <a:avLst/>
          </a:prstGeom>
          <a:gradFill>
            <a:gsLst>
              <a:gs pos="0">
                <a:schemeClr val="bg1">
                  <a:lumMod val="95000"/>
                </a:schemeClr>
              </a:gs>
              <a:gs pos="100000">
                <a:schemeClr val="bg1"/>
              </a:gs>
            </a:gsLst>
            <a:lin ang="5400000" scaled="1"/>
          </a:gradFill>
          <a:ln w="12700">
            <a:solidFill>
              <a:srgbClr val="006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9665167"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Time Online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4: Fear of Missing Out (FOMO) and Your Mental Health</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1C91E0-FB3A-4354-AF73-D2023F138B43}"/>
              </a:ext>
            </a:extLst>
          </p:cNvPr>
          <p:cNvSpPr/>
          <p:nvPr/>
        </p:nvSpPr>
        <p:spPr>
          <a:xfrm>
            <a:off x="5581138" y="1940007"/>
            <a:ext cx="6379931" cy="1071575"/>
          </a:xfrm>
          <a:prstGeom prst="rect">
            <a:avLst/>
          </a:prstGeom>
        </p:spPr>
        <p:txBody>
          <a:bodyPr wrap="square" rIns="504000">
            <a:spAutoFit/>
          </a:bodyPr>
          <a:lstStyle/>
          <a:p>
            <a:pPr marL="469897" indent="-342900" defTabSz="1219170">
              <a:lnSpc>
                <a:spcPct val="115000"/>
              </a:lnSpc>
              <a:spcBef>
                <a:spcPts val="600"/>
              </a:spcBef>
              <a:spcAft>
                <a:spcPts val="600"/>
              </a:spcAft>
              <a:buSzPct val="100000"/>
              <a:buFont typeface="Arial" panose="020B0604020202020204" pitchFamily="34" charset="0"/>
              <a:buChar char="•"/>
            </a:pPr>
            <a:r>
              <a:rPr lang="en-US" sz="1600" kern="0" dirty="0">
                <a:latin typeface="Arial" panose="020B0604020202020204" pitchFamily="34" charset="0"/>
                <a:ea typeface="Montserrat"/>
                <a:cs typeface="Arial" panose="020B0604020202020204" pitchFamily="34" charset="0"/>
                <a:sym typeface="Montserrat"/>
              </a:rPr>
              <a:t>What is your average screen time in a day, not including schoolwork?  What is your estimate? </a:t>
            </a:r>
          </a:p>
          <a:p>
            <a:pPr marL="469897" indent="-342900" defTabSz="1219170">
              <a:lnSpc>
                <a:spcPct val="115000"/>
              </a:lnSpc>
              <a:spcBef>
                <a:spcPts val="600"/>
              </a:spcBef>
              <a:spcAft>
                <a:spcPts val="600"/>
              </a:spcAft>
              <a:buSzPct val="100000"/>
              <a:buFont typeface="Arial" panose="020B0604020202020204" pitchFamily="34" charset="0"/>
              <a:buChar char="•"/>
            </a:pPr>
            <a:r>
              <a:rPr lang="en-US" sz="1600" kern="0" dirty="0">
                <a:latin typeface="Arial" panose="020B0604020202020204" pitchFamily="34" charset="0"/>
                <a:ea typeface="Montserrat"/>
                <a:cs typeface="Arial" panose="020B0604020202020204" pitchFamily="34" charset="0"/>
                <a:sym typeface="Montserrat"/>
              </a:rPr>
              <a:t>What do you spend most of your online time on? </a:t>
            </a:r>
          </a:p>
        </p:txBody>
      </p:sp>
      <p:sp>
        <p:nvSpPr>
          <p:cNvPr id="15" name="Rectangle 14">
            <a:extLst>
              <a:ext uri="{FF2B5EF4-FFF2-40B4-BE49-F238E27FC236}">
                <a16:creationId xmlns:a16="http://schemas.microsoft.com/office/drawing/2014/main" id="{871C91E0-FB3A-4354-AF73-D2023F138B43}"/>
              </a:ext>
            </a:extLst>
          </p:cNvPr>
          <p:cNvSpPr/>
          <p:nvPr/>
        </p:nvSpPr>
        <p:spPr>
          <a:xfrm>
            <a:off x="5581138" y="3150496"/>
            <a:ext cx="6379931" cy="634533"/>
          </a:xfrm>
          <a:prstGeom prst="rect">
            <a:avLst/>
          </a:prstGeom>
        </p:spPr>
        <p:txBody>
          <a:bodyPr wrap="square" rIns="504000">
            <a:spAutoFit/>
          </a:bodyPr>
          <a:lstStyle/>
          <a:p>
            <a:pPr marL="469897" indent="-342900" defTabSz="1219170">
              <a:lnSpc>
                <a:spcPct val="115000"/>
              </a:lnSpc>
              <a:spcBef>
                <a:spcPts val="600"/>
              </a:spcBef>
              <a:spcAft>
                <a:spcPts val="600"/>
              </a:spcAft>
              <a:buSzPct val="100000"/>
              <a:buFont typeface="Arial" panose="020B0604020202020204" pitchFamily="34" charset="0"/>
              <a:buChar char="•"/>
            </a:pPr>
            <a:r>
              <a:rPr lang="en-US" sz="1600" kern="0" dirty="0">
                <a:latin typeface="Arial" panose="020B0604020202020204" pitchFamily="34" charset="0"/>
                <a:ea typeface="Montserrat"/>
                <a:cs typeface="Arial" panose="020B0604020202020204" pitchFamily="34" charset="0"/>
                <a:sym typeface="Montserrat"/>
              </a:rPr>
              <a:t>How much time do you think the average teen in India spends online compared to the average cited in the US?</a:t>
            </a:r>
          </a:p>
        </p:txBody>
      </p:sp>
      <p:sp>
        <p:nvSpPr>
          <p:cNvPr id="16" name="Rectangle 15">
            <a:extLst>
              <a:ext uri="{FF2B5EF4-FFF2-40B4-BE49-F238E27FC236}">
                <a16:creationId xmlns:a16="http://schemas.microsoft.com/office/drawing/2014/main" id="{871C91E0-FB3A-4354-AF73-D2023F138B43}"/>
              </a:ext>
            </a:extLst>
          </p:cNvPr>
          <p:cNvSpPr/>
          <p:nvPr/>
        </p:nvSpPr>
        <p:spPr>
          <a:xfrm>
            <a:off x="6169447" y="4095847"/>
            <a:ext cx="6379931" cy="351378"/>
          </a:xfrm>
          <a:prstGeom prst="rect">
            <a:avLst/>
          </a:prstGeom>
        </p:spPr>
        <p:txBody>
          <a:bodyPr wrap="square" rIns="504000">
            <a:spAutoFit/>
          </a:bodyPr>
          <a:lstStyle/>
          <a:p>
            <a:pPr marL="126997" defTabSz="1219170">
              <a:lnSpc>
                <a:spcPct val="115000"/>
              </a:lnSpc>
              <a:spcBef>
                <a:spcPts val="600"/>
              </a:spcBef>
              <a:spcAft>
                <a:spcPts val="600"/>
              </a:spcAft>
              <a:buSzPct val="100000"/>
            </a:pPr>
            <a:r>
              <a:rPr lang="en-US" sz="1600" b="1" kern="0" dirty="0">
                <a:solidFill>
                  <a:srgbClr val="006FF0"/>
                </a:solidFill>
                <a:latin typeface="Arial" panose="020B0604020202020204" pitchFamily="34" charset="0"/>
                <a:ea typeface="Montserrat"/>
                <a:cs typeface="Arial" panose="020B0604020202020204" pitchFamily="34" charset="0"/>
                <a:sym typeface="Montserrat"/>
              </a:rPr>
              <a:t>Did You Know? </a:t>
            </a:r>
          </a:p>
        </p:txBody>
      </p:sp>
      <p:sp>
        <p:nvSpPr>
          <p:cNvPr id="18" name="Oval 17"/>
          <p:cNvSpPr/>
          <p:nvPr/>
        </p:nvSpPr>
        <p:spPr>
          <a:xfrm>
            <a:off x="5451788" y="4473837"/>
            <a:ext cx="717659" cy="717659"/>
          </a:xfrm>
          <a:prstGeom prst="ellipse">
            <a:avLst/>
          </a:prstGeom>
          <a:solidFill>
            <a:schemeClr val="bg1"/>
          </a:solidFill>
          <a:ln w="12700">
            <a:solidFill>
              <a:srgbClr val="006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9" name="Picture 18"/>
          <p:cNvPicPr>
            <a:picLocks noChangeAspect="1"/>
          </p:cNvPicPr>
          <p:nvPr/>
        </p:nvPicPr>
        <p:blipFill>
          <a:blip r:embed="rId3"/>
          <a:stretch>
            <a:fillRect/>
          </a:stretch>
        </p:blipFill>
        <p:spPr>
          <a:xfrm>
            <a:off x="5623615" y="4569078"/>
            <a:ext cx="420897" cy="527177"/>
          </a:xfrm>
          <a:prstGeom prst="rect">
            <a:avLst/>
          </a:prstGeom>
        </p:spPr>
      </p:pic>
      <p:sp>
        <p:nvSpPr>
          <p:cNvPr id="20" name="Rectangle 19">
            <a:extLst>
              <a:ext uri="{FF2B5EF4-FFF2-40B4-BE49-F238E27FC236}">
                <a16:creationId xmlns:a16="http://schemas.microsoft.com/office/drawing/2014/main" id="{871C91E0-FB3A-4354-AF73-D2023F138B43}"/>
              </a:ext>
            </a:extLst>
          </p:cNvPr>
          <p:cNvSpPr/>
          <p:nvPr/>
        </p:nvSpPr>
        <p:spPr>
          <a:xfrm>
            <a:off x="6169448" y="4444529"/>
            <a:ext cx="5135862" cy="1062278"/>
          </a:xfrm>
          <a:prstGeom prst="rect">
            <a:avLst/>
          </a:prstGeom>
        </p:spPr>
        <p:txBody>
          <a:bodyPr wrap="square" rIns="504000">
            <a:spAutoFit/>
          </a:bodyPr>
          <a:lstStyle/>
          <a:p>
            <a:pPr marL="126997" defTabSz="1219170">
              <a:lnSpc>
                <a:spcPct val="115000"/>
              </a:lnSpc>
              <a:spcBef>
                <a:spcPts val="600"/>
              </a:spcBef>
              <a:spcAft>
                <a:spcPts val="600"/>
              </a:spcAft>
              <a:buSzPct val="100000"/>
            </a:pPr>
            <a:r>
              <a:rPr lang="en-US" sz="1400" kern="0" dirty="0">
                <a:latin typeface="Arial" panose="020B0604020202020204" pitchFamily="34" charset="0"/>
                <a:ea typeface="Montserrat"/>
                <a:cs typeface="Arial" panose="020B0604020202020204" pitchFamily="34" charset="0"/>
                <a:sym typeface="Montserrat"/>
              </a:rPr>
              <a:t>US teens spend an average of more than seven hours per day on screen media for entertainment, and tweens (10-12 years) spend nearly five hours - not including time spent using screens for school and homework.</a:t>
            </a:r>
          </a:p>
        </p:txBody>
      </p:sp>
      <p:pic>
        <p:nvPicPr>
          <p:cNvPr id="22" name="Picture 21">
            <a:extLst>
              <a:ext uri="{FF2B5EF4-FFF2-40B4-BE49-F238E27FC236}">
                <a16:creationId xmlns:a16="http://schemas.microsoft.com/office/drawing/2014/main" id="{2ED94378-F865-44E3-B15F-AA3C5B11052F}"/>
              </a:ext>
            </a:extLst>
          </p:cNvPr>
          <p:cNvPicPr>
            <a:picLocks noChangeAspect="1"/>
          </p:cNvPicPr>
          <p:nvPr/>
        </p:nvPicPr>
        <p:blipFill>
          <a:blip r:embed="rId4"/>
          <a:stretch>
            <a:fillRect/>
          </a:stretch>
        </p:blipFill>
        <p:spPr>
          <a:xfrm rot="16200000">
            <a:off x="4498647" y="1318060"/>
            <a:ext cx="621947" cy="621947"/>
          </a:xfrm>
          <a:prstGeom prst="rect">
            <a:avLst/>
          </a:prstGeom>
        </p:spPr>
      </p:pic>
      <p:sp>
        <p:nvSpPr>
          <p:cNvPr id="23" name="Rectangle 22">
            <a:extLst>
              <a:ext uri="{FF2B5EF4-FFF2-40B4-BE49-F238E27FC236}">
                <a16:creationId xmlns:a16="http://schemas.microsoft.com/office/drawing/2014/main" id="{DA4A5E56-5262-4BA3-97EB-B12398B89519}"/>
              </a:ext>
            </a:extLst>
          </p:cNvPr>
          <p:cNvSpPr/>
          <p:nvPr/>
        </p:nvSpPr>
        <p:spPr>
          <a:xfrm>
            <a:off x="4151515"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AE860351-8CA9-4E40-89BD-C7646B9E7EAE}"/>
              </a:ext>
            </a:extLst>
          </p:cNvPr>
          <p:cNvSpPr/>
          <p:nvPr/>
        </p:nvSpPr>
        <p:spPr>
          <a:xfrm>
            <a:off x="903744" y="4063247"/>
            <a:ext cx="932320" cy="932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CD61EA0-0E4A-4630-BFB5-67B1F275D6E3}"/>
              </a:ext>
            </a:extLst>
          </p:cNvPr>
          <p:cNvSpPr/>
          <p:nvPr/>
        </p:nvSpPr>
        <p:spPr>
          <a:xfrm>
            <a:off x="841436" y="5213486"/>
            <a:ext cx="540657" cy="540657"/>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20EC6D8-EDB7-4372-AFB2-4CD529816546}"/>
              </a:ext>
            </a:extLst>
          </p:cNvPr>
          <p:cNvSpPr/>
          <p:nvPr/>
        </p:nvSpPr>
        <p:spPr>
          <a:xfrm>
            <a:off x="1461160" y="5206767"/>
            <a:ext cx="278079" cy="278079"/>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80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BF307D2-7723-407B-A6B8-AB8C727EF43E}"/>
              </a:ext>
            </a:extLst>
          </p:cNvPr>
          <p:cNvPicPr>
            <a:picLocks noChangeAspect="1" noChangeArrowheads="1"/>
          </p:cNvPicPr>
          <p:nvPr/>
        </p:nvPicPr>
        <p:blipFill>
          <a:blip r:embed="rId4"/>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FOMO</a:t>
            </a:r>
            <a:endParaRPr lang="en-IN" sz="3600" b="1" dirty="0">
              <a:solidFill>
                <a:srgbClr val="0064E0"/>
              </a:solidFill>
              <a:ea typeface="Montserrat"/>
              <a:sym typeface="Montserrat"/>
            </a:endParaRPr>
          </a:p>
        </p:txBody>
      </p:sp>
      <p:sp>
        <p:nvSpPr>
          <p:cNvPr id="13" name="Rectangle 12">
            <a:extLst>
              <a:ext uri="{FF2B5EF4-FFF2-40B4-BE49-F238E27FC236}">
                <a16:creationId xmlns:a16="http://schemas.microsoft.com/office/drawing/2014/main" id="{9D65F707-FCEC-42CC-AAC6-8C052A88887A}"/>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52A565-5B2F-49B8-8239-C8E30316CBC0}"/>
              </a:ext>
            </a:extLst>
          </p:cNvPr>
          <p:cNvSpPr/>
          <p:nvPr/>
        </p:nvSpPr>
        <p:spPr>
          <a:xfrm>
            <a:off x="640115" y="1170435"/>
            <a:ext cx="7751531"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FOMO</a:t>
            </a:r>
          </a:p>
        </p:txBody>
      </p:sp>
      <p:sp>
        <p:nvSpPr>
          <p:cNvPr id="10" name="Rectangle 9">
            <a:extLst>
              <a:ext uri="{FF2B5EF4-FFF2-40B4-BE49-F238E27FC236}">
                <a16:creationId xmlns:a16="http://schemas.microsoft.com/office/drawing/2014/main" id="{D5F76C6D-EDBD-45F7-87FF-EFCDDCAD173D}"/>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pic>
        <p:nvPicPr>
          <p:cNvPr id="11" name="q5zv9_ZgYoQ"/>
          <p:cNvPicPr>
            <a:picLocks noRot="1" noChangeAspect="1"/>
          </p:cNvPicPr>
          <p:nvPr>
            <a:videoFile r:link="rId1"/>
          </p:nvPr>
        </p:nvPicPr>
        <p:blipFill>
          <a:blip r:embed="rId5"/>
          <a:stretch>
            <a:fillRect/>
          </a:stretch>
        </p:blipFill>
        <p:spPr>
          <a:xfrm>
            <a:off x="2520382" y="1902360"/>
            <a:ext cx="7132320" cy="4011930"/>
          </a:xfrm>
          <a:prstGeom prst="rect">
            <a:avLst/>
          </a:prstGeom>
        </p:spPr>
      </p:pic>
      <p:sp>
        <p:nvSpPr>
          <p:cNvPr id="14"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defRPr/>
            </a:pPr>
            <a:r>
              <a:rPr lang="en-US" dirty="0">
                <a:solidFill>
                  <a:prstClr val="white"/>
                </a:solidFill>
              </a:rPr>
              <a:t>Lesson 4: Fear of Missing Out (FOMO) and Your Mental Health</a:t>
            </a:r>
          </a:p>
        </p:txBody>
      </p:sp>
    </p:spTree>
    <p:extLst>
      <p:ext uri="{BB962C8B-B14F-4D97-AF65-F5344CB8AC3E}">
        <p14:creationId xmlns:p14="http://schemas.microsoft.com/office/powerpoint/2010/main" val="2809474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Childhood Friends </a:t>
            </a:r>
            <a:endParaRPr lang="en-IN" sz="3600" b="1" dirty="0">
              <a:solidFill>
                <a:srgbClr val="0064E0"/>
              </a:solidFill>
              <a:ea typeface="Montserrat"/>
              <a:sym typeface="Montserrat"/>
            </a:endParaRP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0E412C-7280-4EBA-B3E0-7AC68411C8AB}"/>
              </a:ext>
            </a:extLst>
          </p:cNvPr>
          <p:cNvSpPr/>
          <p:nvPr/>
        </p:nvSpPr>
        <p:spPr>
          <a:xfrm>
            <a:off x="2185104" y="1580028"/>
            <a:ext cx="10006896" cy="42609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36000" rIns="792000" bIns="36000" rtlCol="0" anchor="ctr"/>
          <a:lstStyle/>
          <a:p>
            <a:pPr marL="1706563"/>
            <a:r>
              <a:rPr lang="en-US" b="1" dirty="0" err="1">
                <a:solidFill>
                  <a:schemeClr val="tx1"/>
                </a:solidFill>
                <a:latin typeface="Arial" panose="020B0604020202020204" pitchFamily="34" charset="0"/>
                <a:cs typeface="Arial" panose="020B0604020202020204" pitchFamily="34" charset="0"/>
              </a:rPr>
              <a:t>Ananya</a:t>
            </a:r>
            <a:r>
              <a:rPr lang="en-US" b="1" dirty="0">
                <a:solidFill>
                  <a:schemeClr val="tx1"/>
                </a:solidFill>
                <a:latin typeface="Arial" panose="020B0604020202020204" pitchFamily="34" charset="0"/>
                <a:cs typeface="Arial" panose="020B0604020202020204" pitchFamily="34" charset="0"/>
              </a:rPr>
              <a:t> and </a:t>
            </a:r>
            <a:r>
              <a:rPr lang="en-US" b="1" dirty="0" err="1">
                <a:solidFill>
                  <a:schemeClr val="tx1"/>
                </a:solidFill>
                <a:latin typeface="Arial" panose="020B0604020202020204" pitchFamily="34" charset="0"/>
                <a:cs typeface="Arial" panose="020B0604020202020204" pitchFamily="34" charset="0"/>
              </a:rPr>
              <a:t>Teena</a:t>
            </a:r>
            <a:endParaRPr lang="en-US" b="1" dirty="0">
              <a:solidFill>
                <a:schemeClr val="tx1"/>
              </a:solidFill>
              <a:latin typeface="Arial" panose="020B0604020202020204" pitchFamily="34" charset="0"/>
              <a:cs typeface="Arial" panose="020B0604020202020204" pitchFamily="34" charset="0"/>
            </a:endParaRPr>
          </a:p>
          <a:p>
            <a:pPr marL="1706563"/>
            <a:r>
              <a:rPr lang="en-US" sz="1400" dirty="0">
                <a:solidFill>
                  <a:schemeClr val="tx1"/>
                </a:solidFill>
                <a:latin typeface="Arial" panose="020B0604020202020204" pitchFamily="34" charset="0"/>
                <a:cs typeface="Arial" panose="020B0604020202020204" pitchFamily="34" charset="0"/>
              </a:rPr>
              <a:t>When they were growing up, </a:t>
            </a:r>
            <a:r>
              <a:rPr lang="en-US" sz="1400" dirty="0" err="1">
                <a:solidFill>
                  <a:schemeClr val="tx1"/>
                </a:solidFill>
                <a:latin typeface="Arial" panose="020B0604020202020204" pitchFamily="34" charset="0"/>
                <a:cs typeface="Arial" panose="020B0604020202020204" pitchFamily="34" charset="0"/>
              </a:rPr>
              <a:t>Ananya</a:t>
            </a:r>
            <a:r>
              <a:rPr lang="en-US" sz="1400" dirty="0">
                <a:solidFill>
                  <a:schemeClr val="tx1"/>
                </a:solidFill>
                <a:latin typeface="Arial" panose="020B0604020202020204" pitchFamily="34" charset="0"/>
                <a:cs typeface="Arial" panose="020B0604020202020204" pitchFamily="34" charset="0"/>
              </a:rPr>
              <a:t> always looked up to </a:t>
            </a:r>
            <a:r>
              <a:rPr lang="en-US" sz="1400" dirty="0" err="1">
                <a:solidFill>
                  <a:schemeClr val="tx1"/>
                </a:solidFill>
                <a:latin typeface="Arial" panose="020B0604020202020204" pitchFamily="34" charset="0"/>
                <a:cs typeface="Arial" panose="020B0604020202020204" pitchFamily="34" charset="0"/>
              </a:rPr>
              <a:t>Teena</a:t>
            </a:r>
            <a:r>
              <a:rPr lang="en-US" sz="1400" dirty="0">
                <a:solidFill>
                  <a:schemeClr val="tx1"/>
                </a:solidFill>
                <a:latin typeface="Arial" panose="020B0604020202020204" pitchFamily="34" charset="0"/>
                <a:cs typeface="Arial" panose="020B0604020202020204" pitchFamily="34" charset="0"/>
              </a:rPr>
              <a:t>, the older girl from the flat just opposite hers. They were often together, riding bikes, having sleepovers, laughing, and having a good time. The older </a:t>
            </a:r>
            <a:r>
              <a:rPr lang="en-US" sz="1400" dirty="0" err="1">
                <a:solidFill>
                  <a:schemeClr val="tx1"/>
                </a:solidFill>
                <a:latin typeface="Arial" panose="020B0604020202020204" pitchFamily="34" charset="0"/>
                <a:cs typeface="Arial" panose="020B0604020202020204" pitchFamily="34" charset="0"/>
              </a:rPr>
              <a:t>Teena</a:t>
            </a:r>
            <a:r>
              <a:rPr lang="en-US" sz="1400" dirty="0">
                <a:solidFill>
                  <a:schemeClr val="tx1"/>
                </a:solidFill>
                <a:latin typeface="Arial" panose="020B0604020202020204" pitchFamily="34" charset="0"/>
                <a:cs typeface="Arial" panose="020B0604020202020204" pitchFamily="34" charset="0"/>
              </a:rPr>
              <a:t> got, the more </a:t>
            </a:r>
            <a:r>
              <a:rPr lang="en-US" sz="1400" dirty="0" err="1">
                <a:solidFill>
                  <a:schemeClr val="tx1"/>
                </a:solidFill>
                <a:latin typeface="Arial" panose="020B0604020202020204" pitchFamily="34" charset="0"/>
                <a:cs typeface="Arial" panose="020B0604020202020204" pitchFamily="34" charset="0"/>
              </a:rPr>
              <a:t>Ananya</a:t>
            </a:r>
            <a:r>
              <a:rPr lang="en-US" sz="1400" dirty="0">
                <a:solidFill>
                  <a:schemeClr val="tx1"/>
                </a:solidFill>
                <a:latin typeface="Arial" panose="020B0604020202020204" pitchFamily="34" charset="0"/>
                <a:cs typeface="Arial" panose="020B0604020202020204" pitchFamily="34" charset="0"/>
              </a:rPr>
              <a:t> could see her personality changing. She often seemed stressed about becoming popular at school, something that had never bothered her when they were younger. </a:t>
            </a:r>
          </a:p>
          <a:p>
            <a:pPr marL="1706563"/>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They spoke less and less as time went by. </a:t>
            </a:r>
            <a:r>
              <a:rPr lang="en-US" sz="1400" dirty="0" err="1">
                <a:solidFill>
                  <a:schemeClr val="tx1"/>
                </a:solidFill>
                <a:latin typeface="Arial" panose="020B0604020202020204" pitchFamily="34" charset="0"/>
                <a:cs typeface="Arial" panose="020B0604020202020204" pitchFamily="34" charset="0"/>
              </a:rPr>
              <a:t>Ananya</a:t>
            </a:r>
            <a:r>
              <a:rPr lang="en-US" sz="1400" dirty="0">
                <a:solidFill>
                  <a:schemeClr val="tx1"/>
                </a:solidFill>
                <a:latin typeface="Arial" panose="020B0604020202020204" pitchFamily="34" charset="0"/>
                <a:cs typeface="Arial" panose="020B0604020202020204" pitchFamily="34" charset="0"/>
              </a:rPr>
              <a:t> would often see </a:t>
            </a:r>
            <a:r>
              <a:rPr lang="en-US" sz="1400" dirty="0" err="1">
                <a:solidFill>
                  <a:schemeClr val="tx1"/>
                </a:solidFill>
                <a:latin typeface="Arial" panose="020B0604020202020204" pitchFamily="34" charset="0"/>
                <a:cs typeface="Arial" panose="020B0604020202020204" pitchFamily="34" charset="0"/>
              </a:rPr>
              <a:t>Teena’s</a:t>
            </a:r>
            <a:r>
              <a:rPr lang="en-US" sz="1400" dirty="0">
                <a:solidFill>
                  <a:schemeClr val="tx1"/>
                </a:solidFill>
                <a:latin typeface="Arial" panose="020B0604020202020204" pitchFamily="34" charset="0"/>
                <a:cs typeface="Arial" panose="020B0604020202020204" pitchFamily="34" charset="0"/>
              </a:rPr>
              <a:t> social media where she was constantly posting pictures and selfies claiming to have been to fabulous parties or gone on shopping sprees, events that </a:t>
            </a:r>
            <a:r>
              <a:rPr lang="en-US" sz="1400" dirty="0" err="1">
                <a:solidFill>
                  <a:schemeClr val="tx1"/>
                </a:solidFill>
                <a:latin typeface="Arial" panose="020B0604020202020204" pitchFamily="34" charset="0"/>
                <a:cs typeface="Arial" panose="020B0604020202020204" pitchFamily="34" charset="0"/>
              </a:rPr>
              <a:t>Ananya</a:t>
            </a:r>
            <a:r>
              <a:rPr lang="en-US" sz="1400" dirty="0">
                <a:solidFill>
                  <a:schemeClr val="tx1"/>
                </a:solidFill>
                <a:latin typeface="Arial" panose="020B0604020202020204" pitchFamily="34" charset="0"/>
                <a:cs typeface="Arial" panose="020B0604020202020204" pitchFamily="34" charset="0"/>
              </a:rPr>
              <a:t> knew never happened.</a:t>
            </a:r>
          </a:p>
          <a:p>
            <a:pPr marL="1706563"/>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One day, </a:t>
            </a:r>
            <a:r>
              <a:rPr lang="en-US" sz="1400" dirty="0" err="1">
                <a:solidFill>
                  <a:schemeClr val="tx1"/>
                </a:solidFill>
                <a:latin typeface="Arial" panose="020B0604020202020204" pitchFamily="34" charset="0"/>
                <a:cs typeface="Arial" panose="020B0604020202020204" pitchFamily="34" charset="0"/>
              </a:rPr>
              <a:t>Ananya</a:t>
            </a:r>
            <a:r>
              <a:rPr lang="en-US" sz="1400" dirty="0">
                <a:solidFill>
                  <a:schemeClr val="tx1"/>
                </a:solidFill>
                <a:latin typeface="Arial" panose="020B0604020202020204" pitchFamily="34" charset="0"/>
                <a:cs typeface="Arial" panose="020B0604020202020204" pitchFamily="34" charset="0"/>
              </a:rPr>
              <a:t> decided to go see </a:t>
            </a:r>
            <a:r>
              <a:rPr lang="en-US" sz="1400" dirty="0" err="1">
                <a:solidFill>
                  <a:schemeClr val="tx1"/>
                </a:solidFill>
                <a:latin typeface="Arial" panose="020B0604020202020204" pitchFamily="34" charset="0"/>
                <a:cs typeface="Arial" panose="020B0604020202020204" pitchFamily="34" charset="0"/>
              </a:rPr>
              <a:t>Teena</a:t>
            </a:r>
            <a:r>
              <a:rPr lang="en-US" sz="1400" dirty="0">
                <a:solidFill>
                  <a:schemeClr val="tx1"/>
                </a:solidFill>
                <a:latin typeface="Arial" panose="020B0604020202020204" pitchFamily="34" charset="0"/>
                <a:cs typeface="Arial" panose="020B0604020202020204" pitchFamily="34" charset="0"/>
              </a:rPr>
              <a:t> as she was worried about her friend. </a:t>
            </a:r>
            <a:r>
              <a:rPr lang="en-US" sz="1400" dirty="0" err="1">
                <a:solidFill>
                  <a:schemeClr val="tx1"/>
                </a:solidFill>
                <a:latin typeface="Arial" panose="020B0604020202020204" pitchFamily="34" charset="0"/>
                <a:cs typeface="Arial" panose="020B0604020202020204" pitchFamily="34" charset="0"/>
              </a:rPr>
              <a:t>Teena</a:t>
            </a:r>
            <a:r>
              <a:rPr lang="en-US" sz="1400" dirty="0">
                <a:solidFill>
                  <a:schemeClr val="tx1"/>
                </a:solidFill>
                <a:latin typeface="Arial" panose="020B0604020202020204" pitchFamily="34" charset="0"/>
                <a:cs typeface="Arial" panose="020B0604020202020204" pitchFamily="34" charset="0"/>
              </a:rPr>
              <a:t> looked so tired and worn out, not at all how she looked even two years back. After a long conversation, </a:t>
            </a:r>
            <a:r>
              <a:rPr lang="en-US" sz="1400" dirty="0" err="1">
                <a:solidFill>
                  <a:schemeClr val="tx1"/>
                </a:solidFill>
                <a:latin typeface="Arial" panose="020B0604020202020204" pitchFamily="34" charset="0"/>
                <a:cs typeface="Arial" panose="020B0604020202020204" pitchFamily="34" charset="0"/>
              </a:rPr>
              <a:t>Teena</a:t>
            </a:r>
            <a:r>
              <a:rPr lang="en-US" sz="1400" dirty="0">
                <a:solidFill>
                  <a:schemeClr val="tx1"/>
                </a:solidFill>
                <a:latin typeface="Arial" panose="020B0604020202020204" pitchFamily="34" charset="0"/>
                <a:cs typeface="Arial" panose="020B0604020202020204" pitchFamily="34" charset="0"/>
              </a:rPr>
              <a:t> admitted that she was suffering. She wanted to be popular, to keep up with the others at school who do these fabulous things. She didn’t want to feel left behind but she was more miserable than ever. She could barely sleep at night and her grades had been suffering too.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291" r="19977"/>
          <a:stretch/>
        </p:blipFill>
        <p:spPr>
          <a:xfrm>
            <a:off x="839787" y="1580027"/>
            <a:ext cx="3635231" cy="4260983"/>
          </a:xfrm>
          <a:prstGeom prst="rect">
            <a:avLst/>
          </a:prstGeom>
        </p:spPr>
      </p:pic>
      <p:sp>
        <p:nvSpPr>
          <p:cNvPr id="11" name="Oval 10">
            <a:extLst>
              <a:ext uri="{FF2B5EF4-FFF2-40B4-BE49-F238E27FC236}">
                <a16:creationId xmlns:a16="http://schemas.microsoft.com/office/drawing/2014/main" id="{63779782-2B98-4149-95C6-6733669432CC}"/>
              </a:ext>
            </a:extLst>
          </p:cNvPr>
          <p:cNvSpPr/>
          <p:nvPr/>
        </p:nvSpPr>
        <p:spPr>
          <a:xfrm>
            <a:off x="991125" y="4441243"/>
            <a:ext cx="1193980" cy="11939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defRPr/>
            </a:pPr>
            <a:r>
              <a:rPr lang="en-US" dirty="0">
                <a:solidFill>
                  <a:prstClr val="white"/>
                </a:solidFill>
              </a:rPr>
              <a:t>Lesson 4: Fear of Missing Out (FOMO) and Your Mental Health</a:t>
            </a:r>
          </a:p>
        </p:txBody>
      </p:sp>
      <p:pic>
        <p:nvPicPr>
          <p:cNvPr id="13" name="Picture 12">
            <a:extLst>
              <a:ext uri="{FF2B5EF4-FFF2-40B4-BE49-F238E27FC236}">
                <a16:creationId xmlns:a16="http://schemas.microsoft.com/office/drawing/2014/main" id="{2ED94378-F865-44E3-B15F-AA3C5B11052F}"/>
              </a:ext>
            </a:extLst>
          </p:cNvPr>
          <p:cNvPicPr>
            <a:picLocks noChangeAspect="1"/>
          </p:cNvPicPr>
          <p:nvPr/>
        </p:nvPicPr>
        <p:blipFill>
          <a:blip r:embed="rId3"/>
          <a:stretch>
            <a:fillRect/>
          </a:stretch>
        </p:blipFill>
        <p:spPr>
          <a:xfrm rot="5400000">
            <a:off x="839787" y="5901236"/>
            <a:ext cx="526425" cy="526425"/>
          </a:xfrm>
          <a:prstGeom prst="rect">
            <a:avLst/>
          </a:prstGeom>
        </p:spPr>
      </p:pic>
      <p:sp>
        <p:nvSpPr>
          <p:cNvPr id="14" name="Rectangle 13">
            <a:extLst>
              <a:ext uri="{FF2B5EF4-FFF2-40B4-BE49-F238E27FC236}">
                <a16:creationId xmlns:a16="http://schemas.microsoft.com/office/drawing/2014/main" id="{DA4A5E56-5262-4BA3-97EB-B12398B89519}"/>
              </a:ext>
            </a:extLst>
          </p:cNvPr>
          <p:cNvSpPr/>
          <p:nvPr/>
        </p:nvSpPr>
        <p:spPr>
          <a:xfrm rot="10800000">
            <a:off x="1426372" y="5906797"/>
            <a:ext cx="218881" cy="218881"/>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8143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648850-6A7A-4FB8-A1ED-5CC22E4AD033}"/>
              </a:ext>
            </a:extLst>
          </p:cNvPr>
          <p:cNvSpPr/>
          <p:nvPr/>
        </p:nvSpPr>
        <p:spPr>
          <a:xfrm>
            <a:off x="3740727" y="1585053"/>
            <a:ext cx="7865119" cy="3626288"/>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285750" indent="-285750">
              <a:spcBef>
                <a:spcPts val="600"/>
              </a:spcBef>
              <a:spcAft>
                <a:spcPts val="600"/>
              </a:spcAft>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Discussion</a:t>
            </a:r>
            <a:endParaRPr lang="en-IN" sz="3600" b="1" dirty="0">
              <a:solidFill>
                <a:srgbClr val="0064E0"/>
              </a:solidFill>
              <a:ea typeface="Montserrat"/>
              <a:sym typeface="Montserrat"/>
            </a:endParaRP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67906-527A-43D3-AD8A-CD5247A71279}"/>
              </a:ext>
            </a:extLst>
          </p:cNvPr>
          <p:cNvSpPr/>
          <p:nvPr/>
        </p:nvSpPr>
        <p:spPr>
          <a:xfrm>
            <a:off x="828720" y="5347840"/>
            <a:ext cx="715921" cy="715921"/>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095679" y="2342583"/>
            <a:ext cx="5934114" cy="1785104"/>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Why would </a:t>
            </a:r>
            <a:r>
              <a:rPr lang="en-US" dirty="0" err="1">
                <a:latin typeface="Arial" panose="020B0604020202020204" pitchFamily="34" charset="0"/>
                <a:cs typeface="Arial" panose="020B0604020202020204" pitchFamily="34" charset="0"/>
              </a:rPr>
              <a:t>Teena</a:t>
            </a:r>
            <a:r>
              <a:rPr lang="en-US" dirty="0">
                <a:latin typeface="Arial" panose="020B0604020202020204" pitchFamily="34" charset="0"/>
                <a:cs typeface="Arial" panose="020B0604020202020204" pitchFamily="34" charset="0"/>
              </a:rPr>
              <a:t> make up stories to post on social media? </a:t>
            </a:r>
          </a:p>
          <a:p>
            <a:pPr marL="285750" indent="-285750">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Is she suffering from FOMO? </a:t>
            </a:r>
          </a:p>
          <a:p>
            <a:pPr marL="285750" indent="-285750">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Do you have a difference between your real life and what you post on social media? </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65" y="1559294"/>
            <a:ext cx="3704762" cy="3628571"/>
          </a:xfrm>
          <a:prstGeom prst="rect">
            <a:avLst/>
          </a:prstGeom>
        </p:spPr>
      </p:pic>
      <p:sp>
        <p:nvSpPr>
          <p:cNvPr id="21"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defRPr/>
            </a:pPr>
            <a:r>
              <a:rPr lang="en-US" dirty="0">
                <a:solidFill>
                  <a:prstClr val="white"/>
                </a:solidFill>
              </a:rPr>
              <a:t>Lesson 4: Fear of Missing Out (FOMO) and Your Mental Health</a:t>
            </a:r>
          </a:p>
        </p:txBody>
      </p:sp>
    </p:spTree>
    <p:extLst>
      <p:ext uri="{BB962C8B-B14F-4D97-AF65-F5344CB8AC3E}">
        <p14:creationId xmlns:p14="http://schemas.microsoft.com/office/powerpoint/2010/main" val="1725304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BF307D2-7723-407B-A6B8-AB8C727EF43E}"/>
              </a:ext>
            </a:extLst>
          </p:cNvPr>
          <p:cNvPicPr>
            <a:picLocks noChangeAspect="1" noChangeArrowheads="1"/>
          </p:cNvPicPr>
          <p:nvPr/>
        </p:nvPicPr>
        <p:blipFill>
          <a:blip r:embed="rId4"/>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Reflections</a:t>
            </a:r>
            <a:endParaRPr lang="en-IN" sz="3600" b="1" dirty="0">
              <a:solidFill>
                <a:srgbClr val="0064E0"/>
              </a:solidFill>
              <a:ea typeface="Montserrat"/>
              <a:sym typeface="Montserrat"/>
            </a:endParaRPr>
          </a:p>
        </p:txBody>
      </p:sp>
      <p:sp>
        <p:nvSpPr>
          <p:cNvPr id="13" name="Rectangle 12">
            <a:extLst>
              <a:ext uri="{FF2B5EF4-FFF2-40B4-BE49-F238E27FC236}">
                <a16:creationId xmlns:a16="http://schemas.microsoft.com/office/drawing/2014/main" id="{9D65F707-FCEC-42CC-AAC6-8C052A88887A}"/>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52A565-5B2F-49B8-8239-C8E30316CBC0}"/>
              </a:ext>
            </a:extLst>
          </p:cNvPr>
          <p:cNvSpPr/>
          <p:nvPr/>
        </p:nvSpPr>
        <p:spPr>
          <a:xfrm>
            <a:off x="640115" y="1170435"/>
            <a:ext cx="7751531"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social media and friendship.</a:t>
            </a:r>
          </a:p>
        </p:txBody>
      </p:sp>
      <p:sp>
        <p:nvSpPr>
          <p:cNvPr id="10" name="Rectangle 9">
            <a:extLst>
              <a:ext uri="{FF2B5EF4-FFF2-40B4-BE49-F238E27FC236}">
                <a16:creationId xmlns:a16="http://schemas.microsoft.com/office/drawing/2014/main" id="{D5F76C6D-EDBD-45F7-87FF-EFCDDCAD173D}"/>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pic>
        <p:nvPicPr>
          <p:cNvPr id="12" name="fBWQTb5WLg4"/>
          <p:cNvPicPr>
            <a:picLocks noRot="1" noChangeAspect="1"/>
          </p:cNvPicPr>
          <p:nvPr>
            <a:videoFile r:link="rId1"/>
          </p:nvPr>
        </p:nvPicPr>
        <p:blipFill>
          <a:blip r:embed="rId5"/>
          <a:stretch>
            <a:fillRect/>
          </a:stretch>
        </p:blipFill>
        <p:spPr>
          <a:xfrm>
            <a:off x="2520382" y="1892926"/>
            <a:ext cx="7132320" cy="4011930"/>
          </a:xfrm>
          <a:prstGeom prst="rect">
            <a:avLst/>
          </a:prstGeom>
        </p:spPr>
      </p:pic>
      <p:sp>
        <p:nvSpPr>
          <p:cNvPr id="14"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defRPr/>
            </a:pPr>
            <a:r>
              <a:rPr lang="en-US" dirty="0">
                <a:solidFill>
                  <a:prstClr val="white"/>
                </a:solidFill>
              </a:rPr>
              <a:t>Lesson 4: Fear of Missing Out (FOMO) and Your Mental Health</a:t>
            </a:r>
          </a:p>
        </p:txBody>
      </p:sp>
    </p:spTree>
    <p:extLst>
      <p:ext uri="{BB962C8B-B14F-4D97-AF65-F5344CB8AC3E}">
        <p14:creationId xmlns:p14="http://schemas.microsoft.com/office/powerpoint/2010/main" val="3115363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BB32338-2B98-4219-A2B6-49116A9F251E}"/>
              </a:ext>
            </a:extLst>
          </p:cNvPr>
          <p:cNvSpPr/>
          <p:nvPr/>
        </p:nvSpPr>
        <p:spPr>
          <a:xfrm>
            <a:off x="1767592" y="1910193"/>
            <a:ext cx="10424408" cy="43540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752000" rIns="576000" rtlCol="0" anchor="ctr"/>
          <a:lstStyle/>
          <a:p>
            <a:pPr marL="285750" indent="-285750">
              <a:spcBef>
                <a:spcPts val="1200"/>
              </a:spcBef>
              <a:spcAft>
                <a:spcPts val="12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Do you spend time online with friends even when you are sitting next to one another? Explain. </a:t>
            </a:r>
          </a:p>
          <a:p>
            <a:pPr marL="285750" indent="-285750">
              <a:spcBef>
                <a:spcPts val="1200"/>
              </a:spcBef>
              <a:spcAft>
                <a:spcPts val="12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What are the kinds of stories that you post on social media? Do you try to make everything seem “amazing”? </a:t>
            </a:r>
          </a:p>
          <a:p>
            <a:pPr marL="285750" indent="-285750">
              <a:spcBef>
                <a:spcPts val="1200"/>
              </a:spcBef>
              <a:spcAft>
                <a:spcPts val="12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With tagging, are you tagging all the friends who are in your photos or posts? </a:t>
            </a:r>
          </a:p>
          <a:p>
            <a:pPr marL="285750" indent="-285750">
              <a:spcBef>
                <a:spcPts val="1200"/>
              </a:spcBef>
              <a:spcAft>
                <a:spcPts val="12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Have you ever left someone out either by accident or on purpose? What did you do?</a:t>
            </a: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Reflections</a:t>
            </a:r>
            <a:endParaRPr lang="en-IN" sz="3600" b="1" dirty="0">
              <a:solidFill>
                <a:srgbClr val="0064E0"/>
              </a:solidFill>
              <a:ea typeface="Montserrat"/>
              <a:sym typeface="Montserrat"/>
            </a:endParaRP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779782-2B98-4149-95C6-6733669432CC}"/>
              </a:ext>
            </a:extLst>
          </p:cNvPr>
          <p:cNvSpPr/>
          <p:nvPr/>
        </p:nvSpPr>
        <p:spPr>
          <a:xfrm>
            <a:off x="455149" y="5046134"/>
            <a:ext cx="1218151" cy="1218151"/>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defRPr/>
            </a:pPr>
            <a:r>
              <a:rPr lang="en-US" dirty="0">
                <a:solidFill>
                  <a:prstClr val="white"/>
                </a:solidFill>
              </a:rPr>
              <a:t>Lesson 4: Fear of Missing Out (FOMO) and Your Mental Health</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843" y="1910193"/>
            <a:ext cx="4445515" cy="4354090"/>
          </a:xfrm>
          <a:prstGeom prst="rect">
            <a:avLst/>
          </a:prstGeom>
        </p:spPr>
      </p:pic>
    </p:spTree>
    <p:extLst>
      <p:ext uri="{BB962C8B-B14F-4D97-AF65-F5344CB8AC3E}">
        <p14:creationId xmlns:p14="http://schemas.microsoft.com/office/powerpoint/2010/main" val="2305463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BB32338-2B98-4219-A2B6-49116A9F251E}"/>
              </a:ext>
            </a:extLst>
          </p:cNvPr>
          <p:cNvSpPr/>
          <p:nvPr/>
        </p:nvSpPr>
        <p:spPr>
          <a:xfrm>
            <a:off x="1767592" y="1910193"/>
            <a:ext cx="10424408" cy="43540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752000" rIns="576000" rtlCol="0" anchor="ctr"/>
          <a:lstStyle/>
          <a:p>
            <a:pPr marL="285750" indent="-285750">
              <a:spcBef>
                <a:spcPts val="1200"/>
              </a:spcBef>
              <a:spcAft>
                <a:spcPts val="12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Have you ever told someone, “</a:t>
            </a:r>
            <a:r>
              <a:rPr lang="en-US" i="1" dirty="0">
                <a:solidFill>
                  <a:schemeClr val="tx1"/>
                </a:solidFill>
                <a:latin typeface="Arial" panose="020B0604020202020204" pitchFamily="34" charset="0"/>
                <a:cs typeface="Arial" panose="020B0604020202020204" pitchFamily="34" charset="0"/>
              </a:rPr>
              <a:t>you missed out!</a:t>
            </a:r>
            <a:r>
              <a:rPr lang="en-US" dirty="0">
                <a:solidFill>
                  <a:schemeClr val="tx1"/>
                </a:solidFill>
                <a:latin typeface="Arial" panose="020B0604020202020204" pitchFamily="34" charset="0"/>
                <a:cs typeface="Arial" panose="020B0604020202020204" pitchFamily="34" charset="0"/>
              </a:rPr>
              <a:t>”? What was your purpose of telling them that? </a:t>
            </a:r>
          </a:p>
          <a:p>
            <a:pPr marL="285750" indent="-285750">
              <a:spcBef>
                <a:spcPts val="1200"/>
              </a:spcBef>
              <a:spcAft>
                <a:spcPts val="12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Has anyone ever said that to you? How did you feel? </a:t>
            </a:r>
          </a:p>
          <a:p>
            <a:pPr marL="285750" indent="-285750">
              <a:spcBef>
                <a:spcPts val="1200"/>
              </a:spcBef>
              <a:spcAft>
                <a:spcPts val="12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What are some of the activities or events that you would not want to miss?</a:t>
            </a:r>
          </a:p>
          <a:p>
            <a:pPr marL="285750" indent="-285750">
              <a:spcBef>
                <a:spcPts val="1200"/>
              </a:spcBef>
              <a:spcAft>
                <a:spcPts val="12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Can FOMO be stressful? How does it affect your friendships?  How about your mental health?</a:t>
            </a: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Reflections</a:t>
            </a:r>
            <a:endParaRPr lang="en-IN" sz="3600" b="1" dirty="0">
              <a:solidFill>
                <a:srgbClr val="0064E0"/>
              </a:solidFill>
              <a:ea typeface="Montserrat"/>
              <a:sym typeface="Montserrat"/>
            </a:endParaRP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779782-2B98-4149-95C6-6733669432CC}"/>
              </a:ext>
            </a:extLst>
          </p:cNvPr>
          <p:cNvSpPr/>
          <p:nvPr/>
        </p:nvSpPr>
        <p:spPr>
          <a:xfrm>
            <a:off x="455149" y="5046134"/>
            <a:ext cx="1218151" cy="1218151"/>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defRPr/>
            </a:pPr>
            <a:r>
              <a:rPr lang="en-US" dirty="0">
                <a:solidFill>
                  <a:prstClr val="white"/>
                </a:solidFill>
              </a:rPr>
              <a:t>Lesson 4: Fear of Missing Out (FOMO) and Your Mental Health</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843" y="1910193"/>
            <a:ext cx="4445515" cy="4354090"/>
          </a:xfrm>
          <a:prstGeom prst="rect">
            <a:avLst/>
          </a:prstGeom>
        </p:spPr>
      </p:pic>
    </p:spTree>
    <p:extLst>
      <p:ext uri="{BB962C8B-B14F-4D97-AF65-F5344CB8AC3E}">
        <p14:creationId xmlns:p14="http://schemas.microsoft.com/office/powerpoint/2010/main" val="4070314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53C992-4F9B-4D16-B510-33D98AC3E279}"/>
              </a:ext>
            </a:extLst>
          </p:cNvPr>
          <p:cNvSpPr/>
          <p:nvPr/>
        </p:nvSpPr>
        <p:spPr>
          <a:xfrm>
            <a:off x="1" y="-4850"/>
            <a:ext cx="6477002" cy="6573961"/>
          </a:xfrm>
          <a:prstGeom prst="rect">
            <a:avLst/>
          </a:prstGeom>
          <a:solidFill>
            <a:srgbClr val="01B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E60BF8E1-D4A2-4077-BB09-9C554C225DC0}"/>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9</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89469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FOMO and Social Media</a:t>
            </a:r>
            <a:endParaRPr lang="en-IN" sz="3600" b="1" dirty="0">
              <a:solidFill>
                <a:schemeClr val="bg1"/>
              </a:solidFill>
              <a:ea typeface="Montserrat"/>
              <a:sym typeface="Montserrat"/>
            </a:endParaRPr>
          </a:p>
        </p:txBody>
      </p:sp>
      <p:sp>
        <p:nvSpPr>
          <p:cNvPr id="11" name="Rectangle 10">
            <a:extLst>
              <a:ext uri="{FF2B5EF4-FFF2-40B4-BE49-F238E27FC236}">
                <a16:creationId xmlns:a16="http://schemas.microsoft.com/office/drawing/2014/main" id="{E5306D9F-04F5-44D8-B51F-87FF387563B8}"/>
              </a:ext>
            </a:extLst>
          </p:cNvPr>
          <p:cNvSpPr/>
          <p:nvPr/>
        </p:nvSpPr>
        <p:spPr>
          <a:xfrm>
            <a:off x="599066" y="1301718"/>
            <a:ext cx="4538013"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Did You Know?</a:t>
            </a:r>
          </a:p>
        </p:txBody>
      </p:sp>
      <p:sp>
        <p:nvSpPr>
          <p:cNvPr id="17" name="Rectangle 16">
            <a:extLst>
              <a:ext uri="{FF2B5EF4-FFF2-40B4-BE49-F238E27FC236}">
                <a16:creationId xmlns:a16="http://schemas.microsoft.com/office/drawing/2014/main" id="{BE8A1443-CFE0-4AC0-931E-8104AAABB371}"/>
              </a:ext>
            </a:extLst>
          </p:cNvPr>
          <p:cNvSpPr/>
          <p:nvPr/>
        </p:nvSpPr>
        <p:spPr>
          <a:xfrm>
            <a:off x="6729747" y="1337002"/>
            <a:ext cx="4876099" cy="1569660"/>
          </a:xfrm>
          <a:prstGeom prst="rect">
            <a:avLst/>
          </a:prstGeom>
        </p:spPr>
        <p:txBody>
          <a:bodyPr wrap="square">
            <a:spAutoFit/>
          </a:bodyPr>
          <a:lstStyle/>
          <a:p>
            <a:pPr>
              <a:spcBef>
                <a:spcPts val="1800"/>
              </a:spcBef>
            </a:pPr>
            <a:r>
              <a:rPr lang="en-US" sz="1600" dirty="0">
                <a:latin typeface="Arial" panose="020B0604020202020204" pitchFamily="34" charset="0"/>
                <a:cs typeface="Arial" panose="020B0604020202020204" pitchFamily="34" charset="0"/>
              </a:rPr>
              <a:t>The National Stress and Well-being Survey in Australia found that teens who checked their social media more frequently (five or more times a day) are significantly more likely to experience aspects of FOMO. Worries range from missing get-togethers to being left out of inside jokes.</a:t>
            </a:r>
          </a:p>
        </p:txBody>
      </p:sp>
      <p:sp>
        <p:nvSpPr>
          <p:cNvPr id="18" name="Rectangle 17">
            <a:extLst>
              <a:ext uri="{FF2B5EF4-FFF2-40B4-BE49-F238E27FC236}">
                <a16:creationId xmlns:a16="http://schemas.microsoft.com/office/drawing/2014/main" id="{BE8A1443-CFE0-4AC0-931E-8104AAABB371}"/>
              </a:ext>
            </a:extLst>
          </p:cNvPr>
          <p:cNvSpPr/>
          <p:nvPr/>
        </p:nvSpPr>
        <p:spPr>
          <a:xfrm>
            <a:off x="800452" y="2029729"/>
            <a:ext cx="4876099" cy="3739485"/>
          </a:xfrm>
          <a:prstGeom prst="rect">
            <a:avLst/>
          </a:prstGeom>
        </p:spPr>
        <p:txBody>
          <a:bodyPr wrap="square">
            <a:spAutoFit/>
          </a:bodyPr>
          <a:lstStyle/>
          <a:p>
            <a:pPr>
              <a:spcBef>
                <a:spcPts val="1800"/>
              </a:spcBef>
            </a:pPr>
            <a:r>
              <a:rPr lang="en-US" sz="1600" dirty="0">
                <a:solidFill>
                  <a:schemeClr val="bg1"/>
                </a:solidFill>
                <a:latin typeface="Arial" panose="020B0604020202020204" pitchFamily="34" charset="0"/>
                <a:cs typeface="Arial" panose="020B0604020202020204" pitchFamily="34" charset="0"/>
              </a:rPr>
              <a:t>Several studies have confirmed that FOMO can be experienced by people of all ages.</a:t>
            </a:r>
          </a:p>
          <a:p>
            <a:pPr>
              <a:spcBef>
                <a:spcPts val="1800"/>
              </a:spcBef>
            </a:pPr>
            <a:r>
              <a:rPr lang="en-US" sz="1600" dirty="0">
                <a:solidFill>
                  <a:schemeClr val="bg1"/>
                </a:solidFill>
                <a:latin typeface="Arial" panose="020B0604020202020204" pitchFamily="34" charset="0"/>
                <a:cs typeface="Arial" panose="020B0604020202020204" pitchFamily="34" charset="0"/>
              </a:rPr>
              <a:t>One study found that FOMO was greater on social media platforms where there is a high degree of overlap with your offline friends. </a:t>
            </a:r>
          </a:p>
          <a:p>
            <a:pPr>
              <a:spcBef>
                <a:spcPts val="1800"/>
              </a:spcBef>
            </a:pPr>
            <a:r>
              <a:rPr lang="en-US" sz="1600" dirty="0">
                <a:solidFill>
                  <a:schemeClr val="bg1"/>
                </a:solidFill>
                <a:latin typeface="Arial" panose="020B0604020202020204" pitchFamily="34" charset="0"/>
                <a:cs typeface="Arial" panose="020B0604020202020204" pitchFamily="34" charset="0"/>
              </a:rPr>
              <a:t>In other words, if most of your friends are regularly posting on Instagram or Snapchat, you might have higher levels of FOMO and check those accounts often to see what you are missing. </a:t>
            </a:r>
          </a:p>
          <a:p>
            <a:pPr>
              <a:spcBef>
                <a:spcPts val="1800"/>
              </a:spcBef>
            </a:pPr>
            <a:r>
              <a:rPr lang="en-US" sz="1600" dirty="0">
                <a:solidFill>
                  <a:schemeClr val="bg1"/>
                </a:solidFill>
                <a:latin typeface="Arial" panose="020B0604020202020204" pitchFamily="34" charset="0"/>
                <a:cs typeface="Arial" panose="020B0604020202020204" pitchFamily="34" charset="0"/>
              </a:rPr>
              <a:t>But, if you mainly use Twitter or YouTube, where your offline friends are not your primary connections, then your FOMO may be lower.</a:t>
            </a:r>
          </a:p>
        </p:txBody>
      </p:sp>
      <p:sp>
        <p:nvSpPr>
          <p:cNvPr id="19"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defRPr/>
            </a:pPr>
            <a:r>
              <a:rPr lang="en-US" dirty="0">
                <a:solidFill>
                  <a:prstClr val="white"/>
                </a:solidFill>
              </a:rPr>
              <a:t>Lesson 4: Fear of Missing Out (FOMO) and Your Mental Health</a:t>
            </a:r>
          </a:p>
        </p:txBody>
      </p:sp>
      <p:pic>
        <p:nvPicPr>
          <p:cNvPr id="5" name="Picture 4"/>
          <p:cNvPicPr>
            <a:picLocks noChangeAspect="1"/>
          </p:cNvPicPr>
          <p:nvPr/>
        </p:nvPicPr>
        <p:blipFill>
          <a:blip r:embed="rId2"/>
          <a:stretch>
            <a:fillRect/>
          </a:stretch>
        </p:blipFill>
        <p:spPr>
          <a:xfrm>
            <a:off x="6729746" y="3227643"/>
            <a:ext cx="5083711" cy="3341468"/>
          </a:xfrm>
          <a:prstGeom prst="rect">
            <a:avLst/>
          </a:prstGeom>
        </p:spPr>
      </p:pic>
      <p:pic>
        <p:nvPicPr>
          <p:cNvPr id="7" name="Picture 6"/>
          <p:cNvPicPr>
            <a:picLocks noChangeAspect="1"/>
          </p:cNvPicPr>
          <p:nvPr/>
        </p:nvPicPr>
        <p:blipFill>
          <a:blip r:embed="rId3"/>
          <a:stretch>
            <a:fillRect/>
          </a:stretch>
        </p:blipFill>
        <p:spPr>
          <a:xfrm>
            <a:off x="7692703" y="3282130"/>
            <a:ext cx="3510822" cy="2907686"/>
          </a:xfrm>
          <a:prstGeom prst="rect">
            <a:avLst/>
          </a:prstGeom>
        </p:spPr>
      </p:pic>
    </p:spTree>
    <p:extLst>
      <p:ext uri="{BB962C8B-B14F-4D97-AF65-F5344CB8AC3E}">
        <p14:creationId xmlns:p14="http://schemas.microsoft.com/office/powerpoint/2010/main" val="2140674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3384</TotalTime>
  <Words>1240</Words>
  <Application>Microsoft Office PowerPoint</Application>
  <PresentationFormat>Widescreen</PresentationFormat>
  <Paragraphs>84</Paragraphs>
  <Slides>12</Slides>
  <Notes>2</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134</cp:revision>
  <dcterms:created xsi:type="dcterms:W3CDTF">2022-01-21T07:53:15Z</dcterms:created>
  <dcterms:modified xsi:type="dcterms:W3CDTF">2022-05-31T06:19:29Z</dcterms:modified>
</cp:coreProperties>
</file>