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05" r:id="rId2"/>
    <p:sldId id="324" r:id="rId3"/>
    <p:sldId id="294" r:id="rId4"/>
    <p:sldId id="323" r:id="rId5"/>
    <p:sldId id="314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26" r:id="rId15"/>
    <p:sldId id="2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FFFFFF"/>
    <a:srgbClr val="0064E0"/>
    <a:srgbClr val="ED7D30"/>
    <a:srgbClr val="0064DF"/>
    <a:srgbClr val="00B14F"/>
    <a:srgbClr val="6283BB"/>
    <a:srgbClr val="F8F8F8"/>
    <a:srgbClr val="E7E8EC"/>
    <a:srgbClr val="04B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4A08E-1EEE-4ABC-984F-2F181936D72E}" v="1" dt="2022-05-31T06:23:48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4291" autoAdjust="0"/>
  </p:normalViewPr>
  <p:slideViewPr>
    <p:cSldViewPr snapToGrid="0" snapToObjects="1" showGuides="1">
      <p:cViewPr varScale="1">
        <p:scale>
          <a:sx n="69" d="100"/>
          <a:sy n="69" d="100"/>
        </p:scale>
        <p:origin x="888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51B4A08E-1EEE-4ABC-984F-2F181936D72E}"/>
    <pc:docChg chg="custSel modSld">
      <pc:chgData name="2699" userId="d41f716e-f956-461f-8b98-7761afdba872" providerId="ADAL" clId="{51B4A08E-1EEE-4ABC-984F-2F181936D72E}" dt="2022-05-31T06:23:48.722" v="2" actId="1076"/>
      <pc:docMkLst>
        <pc:docMk/>
      </pc:docMkLst>
      <pc:sldChg chg="delSp modSp mod">
        <pc:chgData name="2699" userId="d41f716e-f956-461f-8b98-7761afdba872" providerId="ADAL" clId="{51B4A08E-1EEE-4ABC-984F-2F181936D72E}" dt="2022-05-31T06:23:48.722" v="2" actId="1076"/>
        <pc:sldMkLst>
          <pc:docMk/>
          <pc:sldMk cId="1352325610" sldId="298"/>
        </pc:sldMkLst>
        <pc:grpChg chg="del">
          <ac:chgData name="2699" userId="d41f716e-f956-461f-8b98-7761afdba872" providerId="ADAL" clId="{51B4A08E-1EEE-4ABC-984F-2F181936D72E}" dt="2022-05-31T06:23:44.280" v="0" actId="478"/>
          <ac:grpSpMkLst>
            <pc:docMk/>
            <pc:sldMk cId="1352325610" sldId="298"/>
            <ac:grpSpMk id="7" creationId="{04DCC066-D362-4588-B5B0-8AB8D6294002}"/>
          </ac:grpSpMkLst>
        </pc:grpChg>
        <pc:picChg chg="del topLvl">
          <ac:chgData name="2699" userId="d41f716e-f956-461f-8b98-7761afdba872" providerId="ADAL" clId="{51B4A08E-1EEE-4ABC-984F-2F181936D72E}" dt="2022-05-31T06:23:44.280" v="0" actId="478"/>
          <ac:picMkLst>
            <pc:docMk/>
            <pc:sldMk cId="1352325610" sldId="298"/>
            <ac:picMk id="11" creationId="{F200429E-7AED-374D-8DA9-80F70843F875}"/>
          </ac:picMkLst>
        </pc:picChg>
        <pc:picChg chg="mod topLvl">
          <ac:chgData name="2699" userId="d41f716e-f956-461f-8b98-7761afdba872" providerId="ADAL" clId="{51B4A08E-1EEE-4ABC-984F-2F181936D72E}" dt="2022-05-31T06:23:48.722" v="2" actId="1076"/>
          <ac:picMkLst>
            <pc:docMk/>
            <pc:sldMk cId="1352325610" sldId="298"/>
            <ac:picMk id="12" creationId="{73A3A52A-857E-4314-8E4B-FF1DEC3C6C5F}"/>
          </ac:picMkLst>
        </pc:picChg>
        <pc:cxnChg chg="del">
          <ac:chgData name="2699" userId="d41f716e-f956-461f-8b98-7761afdba872" providerId="ADAL" clId="{51B4A08E-1EEE-4ABC-984F-2F181936D72E}" dt="2022-05-31T06:23:45.268" v="1" actId="478"/>
          <ac:cxnSpMkLst>
            <pc:docMk/>
            <pc:sldMk cId="1352325610" sldId="298"/>
            <ac:cxnSpMk id="8" creationId="{88CCBBDA-9B89-4633-BD6C-0B01745BD740}"/>
          </ac:cxnSpMkLst>
        </pc:cxnChg>
      </pc:sldChg>
    </pc:docChg>
  </pc:docChgLst>
  <pc:docChgLst>
    <pc:chgData name="2699" userId="d41f716e-f956-461f-8b98-7761afdba872" providerId="ADAL" clId="{1DF0120D-B78B-4FEF-95C8-BF350F2CA609}"/>
    <pc:docChg chg="modSld">
      <pc:chgData name="2699" userId="d41f716e-f956-461f-8b98-7761afdba872" providerId="ADAL" clId="{1DF0120D-B78B-4FEF-95C8-BF350F2CA609}" dt="2022-04-13T06:45:45.543" v="2" actId="207"/>
      <pc:docMkLst>
        <pc:docMk/>
      </pc:docMkLst>
      <pc:sldChg chg="modSp mod">
        <pc:chgData name="2699" userId="d41f716e-f956-461f-8b98-7761afdba872" providerId="ADAL" clId="{1DF0120D-B78B-4FEF-95C8-BF350F2CA609}" dt="2022-04-13T06:45:45.543" v="2" actId="207"/>
        <pc:sldMkLst>
          <pc:docMk/>
          <pc:sldMk cId="3716139430" sldId="331"/>
        </pc:sldMkLst>
        <pc:spChg chg="mod">
          <ac:chgData name="2699" userId="d41f716e-f956-461f-8b98-7761afdba872" providerId="ADAL" clId="{1DF0120D-B78B-4FEF-95C8-BF350F2CA609}" dt="2022-04-13T06:45:45.543" v="2" actId="207"/>
          <ac:spMkLst>
            <pc:docMk/>
            <pc:sldMk cId="3716139430" sldId="331"/>
            <ac:spMk id="3" creationId="{2CD85F0E-D86A-3849-BDC6-1F5F3911F935}"/>
          </ac:spMkLst>
        </pc:spChg>
        <pc:spChg chg="mod">
          <ac:chgData name="2699" userId="d41f716e-f956-461f-8b98-7761afdba872" providerId="ADAL" clId="{1DF0120D-B78B-4FEF-95C8-BF350F2CA609}" dt="2022-04-13T06:43:00.240" v="0" actId="207"/>
          <ac:spMkLst>
            <pc:docMk/>
            <pc:sldMk cId="3716139430" sldId="331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Lesson 1: Digital Citizenship Level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6F81115-C783-427A-9254-54B6021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B28AD-5160-4875-932A-D4B2AB9FB1C1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3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4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-AkuKKJ8dN0?feature=oembed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-7Azih0D98?feature=oembed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youtube.com/watch?v=a-7Azih0D9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qlcSRjLODM?feature=oembed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s://www.youtube.com/watch?v=nqlcSRjLOD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7sFRpbPKTG4?feature=oembed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www.youtube.com/watch?v=7sFRpbPKTG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C60E09-D857-4CF7-8B40-63181B843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08" y="713371"/>
            <a:ext cx="4837324" cy="54610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200" b="1" i="0" u="none" strike="noStrike" kern="1200" cap="none" spc="300" normalizeH="0" baseline="0" noProof="0" dirty="0">
                <a:ln>
                  <a:noFill/>
                </a:ln>
                <a:solidFill>
                  <a:srgbClr val="0064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Citizenship</a:t>
            </a:r>
            <a:endParaRPr kumimoji="0" lang="en-US" sz="3200" b="1" i="0" u="none" strike="noStrike" kern="1200" cap="none" spc="300" normalizeH="0" baseline="0" noProof="0" dirty="0">
              <a:ln>
                <a:noFill/>
              </a:ln>
              <a:solidFill>
                <a:srgbClr val="0064D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162;p1"/>
          <p:cNvSpPr/>
          <p:nvPr/>
        </p:nvSpPr>
        <p:spPr>
          <a:xfrm>
            <a:off x="7177872" y="3536950"/>
            <a:ext cx="5014127" cy="12890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3;p1"/>
          <p:cNvSpPr/>
          <p:nvPr/>
        </p:nvSpPr>
        <p:spPr>
          <a:xfrm>
            <a:off x="7386063" y="3541531"/>
            <a:ext cx="4288702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</a:pPr>
            <a:endParaRPr sz="5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EXPLORING DIGITAL CAREERS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597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Cybersecurity Roles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289514" y="2601590"/>
            <a:ext cx="6787789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Another area which we have learned quite a bit about over time is Cybersecurity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 you remember what you learned about ethical hacking or white hat hacking?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kind of roles might there be in cybersecurity?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72895" y="1145596"/>
            <a:ext cx="1237804" cy="794412"/>
            <a:chOff x="3397339" y="1318060"/>
            <a:chExt cx="969080" cy="6219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FD6FBA-11D6-40D7-B6A8-B29F3914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744472" y="1318060"/>
              <a:ext cx="621947" cy="62194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C218F2-5613-4A86-941D-5CE40E9115E8}"/>
                </a:ext>
              </a:extLst>
            </p:cNvPr>
            <p:cNvSpPr/>
            <p:nvPr/>
          </p:nvSpPr>
          <p:spPr>
            <a:xfrm>
              <a:off x="3397339" y="1681409"/>
              <a:ext cx="258598" cy="258598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5BE39C7-C40C-4181-B829-BDF76C625827}"/>
              </a:ext>
            </a:extLst>
          </p:cNvPr>
          <p:cNvSpPr/>
          <p:nvPr/>
        </p:nvSpPr>
        <p:spPr>
          <a:xfrm>
            <a:off x="853711" y="5400095"/>
            <a:ext cx="792362" cy="7923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3261-D721-40AD-8672-32962FFAB4A9}"/>
              </a:ext>
            </a:extLst>
          </p:cNvPr>
          <p:cNvSpPr/>
          <p:nvPr/>
        </p:nvSpPr>
        <p:spPr>
          <a:xfrm>
            <a:off x="1724886" y="5400094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2045687"/>
            <a:ext cx="3370913" cy="32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8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92C74E-F98D-4E78-9671-32F1BF015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3" t="5356" r="15753" b="29384"/>
          <a:stretch/>
        </p:blipFill>
        <p:spPr>
          <a:xfrm>
            <a:off x="0" y="0"/>
            <a:ext cx="12192000" cy="653567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Video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1341" y="1093501"/>
            <a:ext cx="3233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</a:rPr>
              <a:t>Roles there are in cybersecurity.</a:t>
            </a:r>
          </a:p>
        </p:txBody>
      </p:sp>
      <p:pic>
        <p:nvPicPr>
          <p:cNvPr id="5" name="Online Media 4" title="An Introduction to Cybersecurity Careers">
            <a:hlinkClick r:id="" action="ppaction://media"/>
            <a:extLst>
              <a:ext uri="{FF2B5EF4-FFF2-40B4-BE49-F238E27FC236}">
                <a16:creationId xmlns:a16="http://schemas.microsoft.com/office/drawing/2014/main" id="{17CA1FD4-6047-4D7F-A839-973EB40426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6793" y="2175434"/>
            <a:ext cx="5541264" cy="31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Cybersecurity Roles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289514" y="2601590"/>
            <a:ext cx="6787789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There are many different kinds of jobs in cybersecurity.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Were you surprised to see the different roles? Do you remember what they are?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kind of organizations do you think would require workers in cybersecurity?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72895" y="1145596"/>
            <a:ext cx="1237804" cy="794412"/>
            <a:chOff x="3397339" y="1318060"/>
            <a:chExt cx="969080" cy="6219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FD6FBA-11D6-40D7-B6A8-B29F3914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744472" y="1318060"/>
              <a:ext cx="621947" cy="62194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C218F2-5613-4A86-941D-5CE40E9115E8}"/>
                </a:ext>
              </a:extLst>
            </p:cNvPr>
            <p:cNvSpPr/>
            <p:nvPr/>
          </p:nvSpPr>
          <p:spPr>
            <a:xfrm>
              <a:off x="3397339" y="1681409"/>
              <a:ext cx="258598" cy="258598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5BE39C7-C40C-4181-B829-BDF76C625827}"/>
              </a:ext>
            </a:extLst>
          </p:cNvPr>
          <p:cNvSpPr/>
          <p:nvPr/>
        </p:nvSpPr>
        <p:spPr>
          <a:xfrm>
            <a:off x="853711" y="5400095"/>
            <a:ext cx="792362" cy="7923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3261-D721-40AD-8672-32962FFAB4A9}"/>
              </a:ext>
            </a:extLst>
          </p:cNvPr>
          <p:cNvSpPr/>
          <p:nvPr/>
        </p:nvSpPr>
        <p:spPr>
          <a:xfrm>
            <a:off x="1724886" y="5400094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2045687"/>
            <a:ext cx="3370912" cy="325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You!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289514" y="2289565"/>
            <a:ext cx="7136132" cy="3014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There are many different job choices in the digital world, a few of which we have spoken about and many more which we did not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Consider other areas like the growth of XR, the </a:t>
            </a:r>
            <a:r>
              <a:rPr lang="en-US" kern="0" dirty="0" err="1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Metaverse</a:t>
            </a: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, </a:t>
            </a:r>
            <a:b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</a:b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TV and movies, healthcare, and many more.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would interest you?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Take a few minutes to think about 1-2 potential jobs which sound interesting to you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72895" y="1145596"/>
            <a:ext cx="1237804" cy="794412"/>
            <a:chOff x="3397339" y="1318060"/>
            <a:chExt cx="969080" cy="6219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FD6FBA-11D6-40D7-B6A8-B29F3914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744472" y="1318060"/>
              <a:ext cx="621947" cy="62194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C218F2-5613-4A86-941D-5CE40E9115E8}"/>
                </a:ext>
              </a:extLst>
            </p:cNvPr>
            <p:cNvSpPr/>
            <p:nvPr/>
          </p:nvSpPr>
          <p:spPr>
            <a:xfrm>
              <a:off x="3397339" y="1681409"/>
              <a:ext cx="258598" cy="258598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5BE39C7-C40C-4181-B829-BDF76C625827}"/>
              </a:ext>
            </a:extLst>
          </p:cNvPr>
          <p:cNvSpPr/>
          <p:nvPr/>
        </p:nvSpPr>
        <p:spPr>
          <a:xfrm>
            <a:off x="853711" y="5400095"/>
            <a:ext cx="792362" cy="7923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3261-D721-40AD-8672-32962FFAB4A9}"/>
              </a:ext>
            </a:extLst>
          </p:cNvPr>
          <p:cNvSpPr/>
          <p:nvPr/>
        </p:nvSpPr>
        <p:spPr>
          <a:xfrm>
            <a:off x="1724886" y="5400094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2045687"/>
            <a:ext cx="3370912" cy="32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0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Exploring Your Purpose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12: Social Media for Good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B8DE393-3313-4D0B-84DD-2071F0830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649721"/>
              </p:ext>
            </p:extLst>
          </p:nvPr>
        </p:nvGraphicFramePr>
        <p:xfrm>
          <a:off x="838200" y="2113417"/>
          <a:ext cx="10581639" cy="31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213">
                  <a:extLst>
                    <a:ext uri="{9D8B030D-6E8A-4147-A177-3AD203B41FA5}">
                      <a16:colId xmlns:a16="http://schemas.microsoft.com/office/drawing/2014/main" val="1182981318"/>
                    </a:ext>
                  </a:extLst>
                </a:gridCol>
                <a:gridCol w="3527213">
                  <a:extLst>
                    <a:ext uri="{9D8B030D-6E8A-4147-A177-3AD203B41FA5}">
                      <a16:colId xmlns:a16="http://schemas.microsoft.com/office/drawing/2014/main" val="3336761496"/>
                    </a:ext>
                  </a:extLst>
                </a:gridCol>
                <a:gridCol w="3527213">
                  <a:extLst>
                    <a:ext uri="{9D8B030D-6E8A-4147-A177-3AD203B41FA5}">
                      <a16:colId xmlns:a16="http://schemas.microsoft.com/office/drawing/2014/main" val="4176521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 know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 would like to know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 learned</a:t>
                      </a:r>
                      <a:endParaRPr lang="en-IN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solidFill>
                      <a:srgbClr val="006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1045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6619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8987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7821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15088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6763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87972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179896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363171" y="2472052"/>
            <a:ext cx="3529874" cy="2784205"/>
            <a:chOff x="4363171" y="3142612"/>
            <a:chExt cx="3529874" cy="149556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363171" y="3142612"/>
              <a:ext cx="0" cy="1495565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893045" y="3142612"/>
              <a:ext cx="0" cy="1495565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 flipV="1">
            <a:off x="852416" y="5263016"/>
            <a:ext cx="10561821" cy="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636299" y="1302794"/>
            <a:ext cx="11452995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Fill out the KWL template in your handbook to identify what you would like to learn about the career opportunities which sound interesting to you</a:t>
            </a:r>
          </a:p>
        </p:txBody>
      </p:sp>
    </p:spTree>
    <p:extLst>
      <p:ext uri="{BB962C8B-B14F-4D97-AF65-F5344CB8AC3E}">
        <p14:creationId xmlns:p14="http://schemas.microsoft.com/office/powerpoint/2010/main" val="121279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237808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Jobs of the Future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622800" y="1854035"/>
            <a:ext cx="6776720" cy="292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Have you thought about the kind of job or career you would like to pursue after school?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sound interesting?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skills do you think you would need for these jobs?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do you think work will look like in the next 10-20 years?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789" y="1985554"/>
            <a:ext cx="2899092" cy="3301017"/>
          </a:xfrm>
          <a:prstGeom prst="rect">
            <a:avLst/>
          </a:prstGeom>
          <a:solidFill>
            <a:srgbClr val="ED7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A0AF5F-4419-45B0-9E2F-23A4C5AD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41" y="2420897"/>
            <a:ext cx="772159" cy="7721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7BB835-60CD-44FB-9E11-C934DD9EAD11}"/>
              </a:ext>
            </a:extLst>
          </p:cNvPr>
          <p:cNvSpPr/>
          <p:nvPr/>
        </p:nvSpPr>
        <p:spPr>
          <a:xfrm rot="5400000">
            <a:off x="3850640" y="1989927"/>
            <a:ext cx="321054" cy="321054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 rot="10800000">
            <a:off x="839788" y="5375090"/>
            <a:ext cx="1203130" cy="772159"/>
            <a:chOff x="2233237" y="1848727"/>
            <a:chExt cx="969079" cy="6219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AA0AF5F-4419-45B0-9E2F-23A4C5AD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580369" y="1848727"/>
              <a:ext cx="621947" cy="6219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7BB835-60CD-44FB-9E11-C934DD9EAD11}"/>
                </a:ext>
              </a:extLst>
            </p:cNvPr>
            <p:cNvSpPr/>
            <p:nvPr/>
          </p:nvSpPr>
          <p:spPr>
            <a:xfrm>
              <a:off x="2233237" y="2212076"/>
              <a:ext cx="258598" cy="258598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r="24854"/>
          <a:stretch/>
        </p:blipFill>
        <p:spPr>
          <a:xfrm>
            <a:off x="842682" y="1976846"/>
            <a:ext cx="2896199" cy="33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4C10BD6-E126-4C02-80BD-31CF109C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23" b="23"/>
          <a:stretch/>
        </p:blipFill>
        <p:spPr bwMode="auto">
          <a:xfrm>
            <a:off x="0" y="-1"/>
            <a:ext cx="12192000" cy="65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Video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4787" y="1122060"/>
            <a:ext cx="277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1155CC"/>
                </a:solidFill>
                <a:latin typeface="Calibri" panose="020F0502020204030204" pitchFamily="34" charset="0"/>
              </a:rPr>
              <a:t>Will Robots </a:t>
            </a:r>
            <a:r>
              <a:rPr lang="en-US" b="1" u="sng" dirty="0">
                <a:solidFill>
                  <a:srgbClr val="1155CC"/>
                </a:solidFill>
                <a:latin typeface="Calibri" panose="020F0502020204030204" pitchFamily="34" charset="0"/>
                <a:hlinkClick r:id="rId4"/>
              </a:rPr>
              <a:t>Take</a:t>
            </a:r>
            <a:r>
              <a:rPr lang="en-US" b="1" u="sng" dirty="0">
                <a:solidFill>
                  <a:srgbClr val="1155CC"/>
                </a:solidFill>
                <a:latin typeface="Calibri" panose="020F0502020204030204" pitchFamily="34" charset="0"/>
              </a:rPr>
              <a:t> our Jobs? </a:t>
            </a:r>
          </a:p>
        </p:txBody>
      </p:sp>
      <p:pic>
        <p:nvPicPr>
          <p:cNvPr id="5" name="Online Media 4" title="Will robots take our jobs? | CNBC Explains">
            <a:hlinkClick r:id="" action="ppaction://media"/>
            <a:extLst>
              <a:ext uri="{FF2B5EF4-FFF2-40B4-BE49-F238E27FC236}">
                <a16:creationId xmlns:a16="http://schemas.microsoft.com/office/drawing/2014/main" id="{2C8B85C8-176C-4EF1-A461-FE7D61797E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20380" y="1892926"/>
            <a:ext cx="7132320" cy="402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Key Questions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3291840" y="2678828"/>
            <a:ext cx="7759338" cy="292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Elon Musk thinks that robots will be able to do everything better than humans. What do you think?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Are there jobs which are easier or safer for robots to do?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are the advantages of using robots in these jobs?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kind of jobs will be needed that robots cannot do?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skills do you think these jobs will require?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9788" y="1669902"/>
            <a:ext cx="3349034" cy="4477348"/>
            <a:chOff x="839788" y="1089714"/>
            <a:chExt cx="3783011" cy="5057535"/>
          </a:xfrm>
        </p:grpSpPr>
        <p:sp>
          <p:nvSpPr>
            <p:cNvPr id="8" name="Rectangle 7"/>
            <p:cNvSpPr/>
            <p:nvPr/>
          </p:nvSpPr>
          <p:spPr>
            <a:xfrm>
              <a:off x="839789" y="1089714"/>
              <a:ext cx="2899092" cy="4196857"/>
            </a:xfrm>
            <a:prstGeom prst="rect">
              <a:avLst/>
            </a:prstGeom>
            <a:solidFill>
              <a:srgbClr val="0064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1278571" y="1410768"/>
              <a:ext cx="2012308" cy="369406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 rot="5400000">
              <a:off x="3635155" y="1305200"/>
              <a:ext cx="1203130" cy="772159"/>
              <a:chOff x="2233237" y="1848727"/>
              <a:chExt cx="969079" cy="62194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A0AF5F-4419-45B0-9E2F-23A4C5ADB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580369" y="1848727"/>
                <a:ext cx="621947" cy="621947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F7BB835-60CD-44FB-9E11-C934DD9EAD11}"/>
                  </a:ext>
                </a:extLst>
              </p:cNvPr>
              <p:cNvSpPr/>
              <p:nvPr/>
            </p:nvSpPr>
            <p:spPr>
              <a:xfrm>
                <a:off x="2233237" y="2212076"/>
                <a:ext cx="258598" cy="258598"/>
              </a:xfrm>
              <a:prstGeom prst="rect">
                <a:avLst/>
              </a:prstGeom>
              <a:solidFill>
                <a:srgbClr val="21B5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10800000">
              <a:off x="839788" y="5375090"/>
              <a:ext cx="1203130" cy="772159"/>
              <a:chOff x="2233237" y="1848727"/>
              <a:chExt cx="969079" cy="62194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AA0AF5F-4419-45B0-9E2F-23A4C5ADB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580369" y="1848727"/>
                <a:ext cx="621947" cy="621947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F7BB835-60CD-44FB-9E11-C934DD9EAD11}"/>
                  </a:ext>
                </a:extLst>
              </p:cNvPr>
              <p:cNvSpPr/>
              <p:nvPr/>
            </p:nvSpPr>
            <p:spPr>
              <a:xfrm>
                <a:off x="2233237" y="2212076"/>
                <a:ext cx="258598" cy="258598"/>
              </a:xfrm>
              <a:prstGeom prst="rect">
                <a:avLst/>
              </a:prstGeom>
              <a:solidFill>
                <a:srgbClr val="21B5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27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>
          <a:xfrm>
            <a:off x="0" y="-1"/>
            <a:ext cx="12192002" cy="65396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CFC9861-4B31-4799-AE8E-D415E91B61CE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3 | Digital Citizenship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77198" y="4148878"/>
            <a:ext cx="62376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let’s explore </a:t>
            </a:r>
          </a:p>
          <a:p>
            <a:pPr algn="ctr"/>
            <a:r>
              <a:rPr lang="en-I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different career paths</a:t>
            </a:r>
          </a:p>
        </p:txBody>
      </p:sp>
    </p:spTree>
    <p:extLst>
      <p:ext uri="{BB962C8B-B14F-4D97-AF65-F5344CB8AC3E}">
        <p14:creationId xmlns:p14="http://schemas.microsoft.com/office/powerpoint/2010/main" val="407613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6D67AB-C513-4AC5-A869-B47C5BF20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3" t="5356" r="15753" b="29384"/>
          <a:stretch/>
        </p:blipFill>
        <p:spPr>
          <a:xfrm>
            <a:off x="0" y="0"/>
            <a:ext cx="12192000" cy="653567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Video on AI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9822" y="1043736"/>
            <a:ext cx="3061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AI will change the future.</a:t>
            </a:r>
            <a:endParaRPr lang="en-US" b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nline Media 4" title="How AI will change the future - Mike Walsh  Futurist Keynote">
            <a:hlinkClick r:id="" action="ppaction://media"/>
            <a:extLst>
              <a:ext uri="{FF2B5EF4-FFF2-40B4-BE49-F238E27FC236}">
                <a16:creationId xmlns:a16="http://schemas.microsoft.com/office/drawing/2014/main" id="{2CDF097B-EEFE-46B7-AD77-2085B0E418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16793" y="2175434"/>
            <a:ext cx="5541264" cy="31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AI and Big Data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4289514" y="1960441"/>
            <a:ext cx="7192572" cy="434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was the main example of the use of big data in the video?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did you think about the way that Amazon is using this concept of anticipatory ordering?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Do you think it will be beneficial?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Which other companies might find this useful?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How do you feel about an online shopping company anticipating your needs?  Is that good or bad?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Any privacy concerns? </a:t>
            </a:r>
          </a:p>
          <a:p>
            <a:pPr marL="412747" indent="-285750" defTabSz="1219170">
              <a:lnSpc>
                <a:spcPct val="115000"/>
              </a:lnSpc>
              <a:spcAft>
                <a:spcPts val="1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kern="0" dirty="0"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972895" y="1145596"/>
            <a:ext cx="1237804" cy="794412"/>
            <a:chOff x="3397339" y="1318060"/>
            <a:chExt cx="969080" cy="6219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FD6FBA-11D6-40D7-B6A8-B29F3914D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3744472" y="1318060"/>
              <a:ext cx="621947" cy="62194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C218F2-5613-4A86-941D-5CE40E9115E8}"/>
                </a:ext>
              </a:extLst>
            </p:cNvPr>
            <p:cNvSpPr/>
            <p:nvPr/>
          </p:nvSpPr>
          <p:spPr>
            <a:xfrm>
              <a:off x="3397339" y="1681409"/>
              <a:ext cx="258598" cy="258598"/>
            </a:xfrm>
            <a:prstGeom prst="rect">
              <a:avLst/>
            </a:prstGeom>
            <a:solidFill>
              <a:srgbClr val="21B5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5BE39C7-C40C-4181-B829-BDF76C625827}"/>
              </a:ext>
            </a:extLst>
          </p:cNvPr>
          <p:cNvSpPr/>
          <p:nvPr/>
        </p:nvSpPr>
        <p:spPr>
          <a:xfrm>
            <a:off x="853711" y="5400095"/>
            <a:ext cx="792362" cy="7923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43261-D721-40AD-8672-32962FFAB4A9}"/>
              </a:ext>
            </a:extLst>
          </p:cNvPr>
          <p:cNvSpPr/>
          <p:nvPr/>
        </p:nvSpPr>
        <p:spPr>
          <a:xfrm>
            <a:off x="1724886" y="5400094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2037144"/>
            <a:ext cx="3370913" cy="327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8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1A96E-38E1-41BD-B602-50E1A0EAB9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5" b="13336"/>
          <a:stretch/>
        </p:blipFill>
        <p:spPr>
          <a:xfrm>
            <a:off x="0" y="0"/>
            <a:ext cx="12192000" cy="653567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8628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Types of jobs in big data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894041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705749" y="1110993"/>
            <a:ext cx="2248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alibri" panose="020F0502020204030204" pitchFamily="34" charset="0"/>
                <a:sym typeface="Calibri"/>
              </a:rPr>
              <a:t>Business analyst and a data analyst</a:t>
            </a:r>
            <a:endParaRPr lang="en-US" b="1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77F09E-E3A2-43C4-8B65-23FBBC31C254}"/>
              </a:ext>
            </a:extLst>
          </p:cNvPr>
          <p:cNvSpPr/>
          <p:nvPr/>
        </p:nvSpPr>
        <p:spPr>
          <a:xfrm>
            <a:off x="8902121" y="911600"/>
            <a:ext cx="303886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If you wanted to work in a role that deals with big data but is not a programming role, what kind of skills would you need?  </a:t>
            </a:r>
          </a:p>
          <a:p>
            <a:pPr marL="412747" indent="-285750" defTabSz="121917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What is the job that you might do? </a:t>
            </a:r>
          </a:p>
          <a:p>
            <a:pPr marL="412747" indent="-285750" defTabSz="1219170"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Let’s take a look</a:t>
            </a:r>
          </a:p>
        </p:txBody>
      </p:sp>
      <p:pic>
        <p:nvPicPr>
          <p:cNvPr id="5" name="Online Media 4" title="Business Analyst VS Data Analyst">
            <a:hlinkClick r:id="" action="ppaction://media"/>
            <a:extLst>
              <a:ext uri="{FF2B5EF4-FFF2-40B4-BE49-F238E27FC236}">
                <a16:creationId xmlns:a16="http://schemas.microsoft.com/office/drawing/2014/main" id="{DF752298-0C6F-482C-84DC-B3D9714100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13048" y="1569601"/>
            <a:ext cx="5596128" cy="31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839787" y="4807912"/>
            <a:ext cx="10583558" cy="8874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/>
          <p:cNvSpPr/>
          <p:nvPr/>
        </p:nvSpPr>
        <p:spPr>
          <a:xfrm>
            <a:off x="6444343" y="2145878"/>
            <a:ext cx="4979002" cy="411956"/>
          </a:xfrm>
          <a:prstGeom prst="rect">
            <a:avLst/>
          </a:prstGeom>
          <a:solidFill>
            <a:srgbClr val="0064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839788" y="2145878"/>
            <a:ext cx="4968829" cy="4119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6"/>
            <a:ext cx="9051709" cy="230812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What did you learn about </a:t>
            </a:r>
          </a:p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each of these roles?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buClr>
                <a:srgbClr val="FFFFFF"/>
              </a:buClr>
              <a:buSzPts val="900"/>
            </a:pPr>
            <a:r>
              <a:rPr lang="en-US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Lesson 15: Exploring Digital Careers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A618A6-1C85-443E-9D24-2D993286D75D}"/>
              </a:ext>
            </a:extLst>
          </p:cNvPr>
          <p:cNvSpPr/>
          <p:nvPr/>
        </p:nvSpPr>
        <p:spPr>
          <a:xfrm>
            <a:off x="839788" y="1333880"/>
            <a:ext cx="1345316" cy="116262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23;p9"/>
          <p:cNvSpPr txBox="1">
            <a:spLocks/>
          </p:cNvSpPr>
          <p:nvPr/>
        </p:nvSpPr>
        <p:spPr>
          <a:xfrm>
            <a:off x="2115435" y="2145878"/>
            <a:ext cx="2966008" cy="41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Business Analyst</a:t>
            </a:r>
          </a:p>
        </p:txBody>
      </p:sp>
      <p:sp>
        <p:nvSpPr>
          <p:cNvPr id="14" name="Google Shape;224;p9"/>
          <p:cNvSpPr txBox="1">
            <a:spLocks/>
          </p:cNvSpPr>
          <p:nvPr/>
        </p:nvSpPr>
        <p:spPr>
          <a:xfrm>
            <a:off x="751901" y="2557834"/>
            <a:ext cx="5157787" cy="219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dirty="0"/>
              <a:t>_____________________________________________________________________________________________________________________________</a:t>
            </a:r>
          </a:p>
        </p:txBody>
      </p:sp>
      <p:sp>
        <p:nvSpPr>
          <p:cNvPr id="16" name="Google Shape;229;p9"/>
          <p:cNvSpPr txBox="1"/>
          <p:nvPr/>
        </p:nvSpPr>
        <p:spPr>
          <a:xfrm>
            <a:off x="1109173" y="4910278"/>
            <a:ext cx="100447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Calibri"/>
              </a:rPr>
              <a:t>Of all the different kinds of careers that we have mentioned in data analytics, are there any which sound interesting to you? </a:t>
            </a:r>
            <a:endParaRPr kern="0" dirty="0"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25" name="Google Shape;223;p9"/>
          <p:cNvSpPr txBox="1">
            <a:spLocks/>
          </p:cNvSpPr>
          <p:nvPr/>
        </p:nvSpPr>
        <p:spPr>
          <a:xfrm>
            <a:off x="7724833" y="2145878"/>
            <a:ext cx="2257441" cy="41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sz="2000" b="1" dirty="0">
                <a:solidFill>
                  <a:schemeClr val="bg1"/>
                </a:solidFill>
              </a:rPr>
              <a:t>Data Analyst</a:t>
            </a:r>
          </a:p>
        </p:txBody>
      </p:sp>
      <p:sp>
        <p:nvSpPr>
          <p:cNvPr id="26" name="Google Shape;224;p9"/>
          <p:cNvSpPr txBox="1">
            <a:spLocks/>
          </p:cNvSpPr>
          <p:nvPr/>
        </p:nvSpPr>
        <p:spPr>
          <a:xfrm>
            <a:off x="6360044" y="2557834"/>
            <a:ext cx="5291826" cy="219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dirty="0"/>
              <a:t>_____________________________________________________________________________________________________________________________</a:t>
            </a:r>
          </a:p>
        </p:txBody>
      </p:sp>
      <p:sp>
        <p:nvSpPr>
          <p:cNvPr id="7" name="Oval 6"/>
          <p:cNvSpPr/>
          <p:nvPr/>
        </p:nvSpPr>
        <p:spPr>
          <a:xfrm>
            <a:off x="1131554" y="1905240"/>
            <a:ext cx="862841" cy="8628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ED7D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/>
          <p:cNvSpPr/>
          <p:nvPr/>
        </p:nvSpPr>
        <p:spPr>
          <a:xfrm>
            <a:off x="6733603" y="1905240"/>
            <a:ext cx="862841" cy="86284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552" y="2092607"/>
            <a:ext cx="489444" cy="544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539" y="2043483"/>
            <a:ext cx="615159" cy="6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60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617</Words>
  <Application>Microsoft Office PowerPoint</Application>
  <PresentationFormat>Widescreen</PresentationFormat>
  <Paragraphs>88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122</cp:revision>
  <dcterms:created xsi:type="dcterms:W3CDTF">2022-01-21T07:53:15Z</dcterms:created>
  <dcterms:modified xsi:type="dcterms:W3CDTF">2022-05-31T06:23:53Z</dcterms:modified>
</cp:coreProperties>
</file>