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05" r:id="rId2"/>
    <p:sldId id="355" r:id="rId3"/>
    <p:sldId id="357" r:id="rId4"/>
    <p:sldId id="356" r:id="rId5"/>
    <p:sldId id="348" r:id="rId6"/>
    <p:sldId id="349" r:id="rId7"/>
    <p:sldId id="350" r:id="rId8"/>
    <p:sldId id="351" r:id="rId9"/>
    <p:sldId id="353" r:id="rId10"/>
    <p:sldId id="358" r:id="rId11"/>
    <p:sldId id="354" r:id="rId12"/>
    <p:sldId id="35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94C"/>
    <a:srgbClr val="FEC900"/>
    <a:srgbClr val="3A6ECD"/>
    <a:srgbClr val="FA7923"/>
    <a:srgbClr val="00B7FE"/>
    <a:srgbClr val="000C1C"/>
    <a:srgbClr val="396DCA"/>
    <a:srgbClr val="0064E0"/>
    <a:srgbClr val="E9EB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63C6C-AADA-435F-958E-10EAFC7C1D36}" v="1" dt="2022-05-31T06:23:20.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94291" autoAdjust="0"/>
  </p:normalViewPr>
  <p:slideViewPr>
    <p:cSldViewPr snapToGrid="0" snapToObjects="1" showGuides="1">
      <p:cViewPr varScale="1">
        <p:scale>
          <a:sx n="61" d="100"/>
          <a:sy n="61" d="100"/>
        </p:scale>
        <p:origin x="1206" y="60"/>
      </p:cViewPr>
      <p:guideLst>
        <p:guide orient="horz" pos="187"/>
        <p:guide pos="529"/>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21451018-4C9B-443A-B1D3-6320B7494CB9}"/>
    <pc:docChg chg="">
      <pc:chgData name="2699" userId="d41f716e-f956-461f-8b98-7761afdba872" providerId="ADAL" clId="{21451018-4C9B-443A-B1D3-6320B7494CB9}" dt="2022-04-13T06:39:05.498" v="3"/>
      <pc:docMkLst>
        <pc:docMk/>
      </pc:docMkLst>
      <pc:sldChg chg="delCm">
        <pc:chgData name="2699" userId="d41f716e-f956-461f-8b98-7761afdba872" providerId="ADAL" clId="{21451018-4C9B-443A-B1D3-6320B7494CB9}" dt="2022-04-13T06:38:53.970" v="0"/>
        <pc:sldMkLst>
          <pc:docMk/>
          <pc:sldMk cId="2593508886" sldId="348"/>
        </pc:sldMkLst>
      </pc:sldChg>
      <pc:sldChg chg="delCm">
        <pc:chgData name="2699" userId="d41f716e-f956-461f-8b98-7761afdba872" providerId="ADAL" clId="{21451018-4C9B-443A-B1D3-6320B7494CB9}" dt="2022-04-13T06:38:58.327" v="1"/>
        <pc:sldMkLst>
          <pc:docMk/>
          <pc:sldMk cId="1202607652" sldId="349"/>
        </pc:sldMkLst>
      </pc:sldChg>
      <pc:sldChg chg="delCm">
        <pc:chgData name="2699" userId="d41f716e-f956-461f-8b98-7761afdba872" providerId="ADAL" clId="{21451018-4C9B-443A-B1D3-6320B7494CB9}" dt="2022-04-13T06:39:01.639" v="2"/>
        <pc:sldMkLst>
          <pc:docMk/>
          <pc:sldMk cId="3914537796" sldId="350"/>
        </pc:sldMkLst>
      </pc:sldChg>
      <pc:sldChg chg="delCm">
        <pc:chgData name="2699" userId="d41f716e-f956-461f-8b98-7761afdba872" providerId="ADAL" clId="{21451018-4C9B-443A-B1D3-6320B7494CB9}" dt="2022-04-13T06:39:05.498" v="3"/>
        <pc:sldMkLst>
          <pc:docMk/>
          <pc:sldMk cId="2206295734" sldId="351"/>
        </pc:sldMkLst>
      </pc:sldChg>
    </pc:docChg>
  </pc:docChgLst>
  <pc:docChgLst>
    <pc:chgData name="IT Department" userId="067eaf3b-e7f9-421d-a234-a31d0df16d4a" providerId="ADAL" clId="{0ECC4E71-CA99-4B07-A08E-20F40C46B817}"/>
    <pc:docChg chg="modSld">
      <pc:chgData name="IT Department" userId="067eaf3b-e7f9-421d-a234-a31d0df16d4a" providerId="ADAL" clId="{0ECC4E71-CA99-4B07-A08E-20F40C46B817}" dt="2022-04-11T05:43:08.021" v="6"/>
      <pc:docMkLst>
        <pc:docMk/>
      </pc:docMkLst>
      <pc:sldChg chg="addCm">
        <pc:chgData name="IT Department" userId="067eaf3b-e7f9-421d-a234-a31d0df16d4a" providerId="ADAL" clId="{0ECC4E71-CA99-4B07-A08E-20F40C46B817}" dt="2022-04-11T05:42:35.068" v="0"/>
        <pc:sldMkLst>
          <pc:docMk/>
          <pc:sldMk cId="2593508886" sldId="348"/>
        </pc:sldMkLst>
      </pc:sldChg>
      <pc:sldChg chg="addCm">
        <pc:chgData name="IT Department" userId="067eaf3b-e7f9-421d-a234-a31d0df16d4a" providerId="ADAL" clId="{0ECC4E71-CA99-4B07-A08E-20F40C46B817}" dt="2022-04-11T05:42:41.905" v="1"/>
        <pc:sldMkLst>
          <pc:docMk/>
          <pc:sldMk cId="1202607652" sldId="349"/>
        </pc:sldMkLst>
      </pc:sldChg>
      <pc:sldChg chg="modSp mod addCm">
        <pc:chgData name="IT Department" userId="067eaf3b-e7f9-421d-a234-a31d0df16d4a" providerId="ADAL" clId="{0ECC4E71-CA99-4B07-A08E-20F40C46B817}" dt="2022-04-11T05:42:57.051" v="5" actId="1037"/>
        <pc:sldMkLst>
          <pc:docMk/>
          <pc:sldMk cId="3914537796" sldId="350"/>
        </pc:sldMkLst>
        <pc:picChg chg="mod">
          <ac:chgData name="IT Department" userId="067eaf3b-e7f9-421d-a234-a31d0df16d4a" providerId="ADAL" clId="{0ECC4E71-CA99-4B07-A08E-20F40C46B817}" dt="2022-04-11T05:42:57.051" v="5" actId="1037"/>
          <ac:picMkLst>
            <pc:docMk/>
            <pc:sldMk cId="3914537796" sldId="350"/>
            <ac:picMk id="11" creationId="{00000000-0000-0000-0000-000000000000}"/>
          </ac:picMkLst>
        </pc:picChg>
      </pc:sldChg>
      <pc:sldChg chg="addCm">
        <pc:chgData name="IT Department" userId="067eaf3b-e7f9-421d-a234-a31d0df16d4a" providerId="ADAL" clId="{0ECC4E71-CA99-4B07-A08E-20F40C46B817}" dt="2022-04-11T05:43:08.021" v="6"/>
        <pc:sldMkLst>
          <pc:docMk/>
          <pc:sldMk cId="2206295734" sldId="351"/>
        </pc:sldMkLst>
      </pc:sldChg>
    </pc:docChg>
  </pc:docChgLst>
  <pc:docChgLst>
    <pc:chgData name="2699" userId="d41f716e-f956-461f-8b98-7761afdba872" providerId="ADAL" clId="{68963C6C-AADA-435F-958E-10EAFC7C1D36}"/>
    <pc:docChg chg="custSel modSld">
      <pc:chgData name="2699" userId="d41f716e-f956-461f-8b98-7761afdba872" providerId="ADAL" clId="{68963C6C-AADA-435F-958E-10EAFC7C1D36}" dt="2022-05-31T06:23:20.407" v="2" actId="1076"/>
      <pc:docMkLst>
        <pc:docMk/>
      </pc:docMkLst>
      <pc:sldChg chg="delSp modSp mod">
        <pc:chgData name="2699" userId="d41f716e-f956-461f-8b98-7761afdba872" providerId="ADAL" clId="{68963C6C-AADA-435F-958E-10EAFC7C1D36}" dt="2022-05-31T06:23:20.407" v="2" actId="1076"/>
        <pc:sldMkLst>
          <pc:docMk/>
          <pc:sldMk cId="1423157001" sldId="352"/>
        </pc:sldMkLst>
        <pc:grpChg chg="del">
          <ac:chgData name="2699" userId="d41f716e-f956-461f-8b98-7761afdba872" providerId="ADAL" clId="{68963C6C-AADA-435F-958E-10EAFC7C1D36}" dt="2022-05-31T06:23:10.538" v="0" actId="478"/>
          <ac:grpSpMkLst>
            <pc:docMk/>
            <pc:sldMk cId="1423157001" sldId="352"/>
            <ac:grpSpMk id="7" creationId="{04DCC066-D362-4588-B5B0-8AB8D6294002}"/>
          </ac:grpSpMkLst>
        </pc:grpChg>
        <pc:picChg chg="del topLvl">
          <ac:chgData name="2699" userId="d41f716e-f956-461f-8b98-7761afdba872" providerId="ADAL" clId="{68963C6C-AADA-435F-958E-10EAFC7C1D36}" dt="2022-05-31T06:23:10.538" v="0" actId="478"/>
          <ac:picMkLst>
            <pc:docMk/>
            <pc:sldMk cId="1423157001" sldId="352"/>
            <ac:picMk id="11" creationId="{F200429E-7AED-374D-8DA9-80F70843F875}"/>
          </ac:picMkLst>
        </pc:picChg>
        <pc:picChg chg="mod topLvl">
          <ac:chgData name="2699" userId="d41f716e-f956-461f-8b98-7761afdba872" providerId="ADAL" clId="{68963C6C-AADA-435F-958E-10EAFC7C1D36}" dt="2022-05-31T06:23:20.407" v="2" actId="1076"/>
          <ac:picMkLst>
            <pc:docMk/>
            <pc:sldMk cId="1423157001" sldId="352"/>
            <ac:picMk id="12" creationId="{73A3A52A-857E-4314-8E4B-FF1DEC3C6C5F}"/>
          </ac:picMkLst>
        </pc:picChg>
        <pc:cxnChg chg="del">
          <ac:chgData name="2699" userId="d41f716e-f956-461f-8b98-7761afdba872" providerId="ADAL" clId="{68963C6C-AADA-435F-958E-10EAFC7C1D36}" dt="2022-05-31T06:23:15.939" v="1" actId="478"/>
          <ac:cxnSpMkLst>
            <pc:docMk/>
            <pc:sldMk cId="1423157001" sldId="352"/>
            <ac:cxnSpMk id="8"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a:defRPr/>
            </a:pPr>
            <a:r>
              <a:rPr lang="en-US" dirty="0">
                <a:solidFill>
                  <a:prstClr val="white"/>
                </a:solidFill>
              </a:rPr>
              <a:t>Lesson 1: Digital Citizenship Level 3</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video" Target="https://www.youtube.com/embed/TlkZyY5TqkY" TargetMode="Externa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4.xml"/><Relationship Id="rId1" Type="http://schemas.openxmlformats.org/officeDocument/2006/relationships/video" Target="https://www.youtube.com/embed/TlkZyY5TqkY" TargetMode="Externa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video" Target="https://www.youtube.com/embed/NOKJDCqvvMk"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4.xml"/><Relationship Id="rId1" Type="http://schemas.openxmlformats.org/officeDocument/2006/relationships/video" Target="https://www.youtube.com/embed/99BnZ8js1_k"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08" y="713371"/>
            <a:ext cx="4837324" cy="5461004"/>
          </a:xfrm>
          <a:prstGeom prst="rect">
            <a:avLst/>
          </a:prstGeom>
        </p:spPr>
      </p:pic>
      <p:sp>
        <p:nvSpPr>
          <p:cNvPr id="12" name="Rectangle 11">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300" normalizeH="0" baseline="0" noProof="0" dirty="0">
                <a:ln>
                  <a:noFill/>
                </a:ln>
                <a:solidFill>
                  <a:srgbClr val="0064DF"/>
                </a:solidFill>
                <a:effectLst/>
                <a:uLnTx/>
                <a:uFillTx/>
                <a:latin typeface="Arial" panose="020B0604020202020204" pitchFamily="34" charset="0"/>
                <a:ea typeface="+mn-ea"/>
                <a:cs typeface="Arial" panose="020B0604020202020204" pitchFamily="34" charset="0"/>
              </a:rPr>
              <a:t>Digital Citizenship</a:t>
            </a:r>
            <a:endParaRPr kumimoji="0" lang="en-US" sz="3200" b="1" i="0" u="none" strike="noStrike" kern="1200" cap="none" spc="300" normalizeH="0" baseline="0" noProof="0" dirty="0">
              <a:ln>
                <a:noFill/>
              </a:ln>
              <a:solidFill>
                <a:srgbClr val="0064D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62;p1"/>
          <p:cNvSpPr/>
          <p:nvPr/>
        </p:nvSpPr>
        <p:spPr>
          <a:xfrm>
            <a:off x="7177872" y="3536950"/>
            <a:ext cx="5014127" cy="128905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 name="Google Shape;163;p1"/>
          <p:cNvSpPr/>
          <p:nvPr/>
        </p:nvSpPr>
        <p:spPr>
          <a:xfrm>
            <a:off x="7386063" y="3541531"/>
            <a:ext cx="4288702" cy="1277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0" i="0" u="none" strike="noStrike" cap="none" dirty="0">
                <a:solidFill>
                  <a:srgbClr val="FFFFFF"/>
                </a:solidFill>
                <a:latin typeface="Arial"/>
                <a:ea typeface="Arial"/>
                <a:cs typeface="Arial"/>
                <a:sym typeface="Arial"/>
              </a:rPr>
              <a:t>Lesson 14</a:t>
            </a:r>
            <a:endParaRPr dirty="0"/>
          </a:p>
          <a:p>
            <a:pPr marL="0" marR="0" lvl="0" indent="0" algn="l" rtl="0">
              <a:lnSpc>
                <a:spcPct val="100000"/>
              </a:lnSpc>
              <a:spcBef>
                <a:spcPts val="0"/>
              </a:spcBef>
              <a:spcAft>
                <a:spcPts val="0"/>
              </a:spcAft>
              <a:buClr>
                <a:schemeClr val="dk1"/>
              </a:buClr>
              <a:buSzPts val="500"/>
              <a:buFont typeface="Calibri"/>
              <a:buNone/>
            </a:pPr>
            <a:endParaRPr sz="500" b="0" i="0" u="none" strike="noStrike" cap="none" dirty="0">
              <a:solidFill>
                <a:srgbClr val="FFFFFF"/>
              </a:solidFill>
              <a:latin typeface="Arial"/>
              <a:ea typeface="Arial"/>
              <a:cs typeface="Arial"/>
              <a:sym typeface="Arial"/>
            </a:endParaRPr>
          </a:p>
          <a:p>
            <a:pPr lvl="0">
              <a:buClr>
                <a:srgbClr val="FFFF00"/>
              </a:buClr>
              <a:buSzPts val="2400"/>
            </a:pPr>
            <a:r>
              <a:rPr lang="en-US" sz="2400" b="1" dirty="0">
                <a:solidFill>
                  <a:srgbClr val="FFFF00"/>
                </a:solidFill>
                <a:latin typeface="Arial"/>
                <a:ea typeface="Arial"/>
                <a:cs typeface="Arial"/>
                <a:sym typeface="Arial"/>
              </a:rPr>
              <a:t>EXPLORING THE FUTURE OF OUR DIGITAL WORLD</a:t>
            </a:r>
          </a:p>
        </p:txBody>
      </p:sp>
    </p:spTree>
    <p:extLst>
      <p:ext uri="{BB962C8B-B14F-4D97-AF65-F5344CB8AC3E}">
        <p14:creationId xmlns:p14="http://schemas.microsoft.com/office/powerpoint/2010/main" val="3215974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Think - Pair - Share</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4289514" y="2601590"/>
            <a:ext cx="5956455" cy="2146742"/>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In your small groups, let’s brainstorm ideas for the use of XR or the Metaverse.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were some of the use cases that you saw in the videos?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Where do you envision this tech going in the future? </a:t>
            </a:r>
          </a:p>
        </p:txBody>
      </p:sp>
      <p:grpSp>
        <p:nvGrpSpPr>
          <p:cNvPr id="18" name="Group 17"/>
          <p:cNvGrpSpPr/>
          <p:nvPr/>
        </p:nvGrpSpPr>
        <p:grpSpPr>
          <a:xfrm>
            <a:off x="2972895" y="1145596"/>
            <a:ext cx="1237804" cy="794412"/>
            <a:chOff x="3397339" y="1318060"/>
            <a:chExt cx="969080" cy="621947"/>
          </a:xfrm>
        </p:grpSpPr>
        <p:pic>
          <p:nvPicPr>
            <p:cNvPr id="19" name="Picture 18">
              <a:extLst>
                <a:ext uri="{FF2B5EF4-FFF2-40B4-BE49-F238E27FC236}">
                  <a16:creationId xmlns:a16="http://schemas.microsoft.com/office/drawing/2014/main" id="{E2FD6FBA-11D6-40D7-B6A8-B29F3914D9B5}"/>
                </a:ext>
              </a:extLst>
            </p:cNvPr>
            <p:cNvPicPr>
              <a:picLocks noChangeAspect="1"/>
            </p:cNvPicPr>
            <p:nvPr/>
          </p:nvPicPr>
          <p:blipFill>
            <a:blip r:embed="rId2"/>
            <a:stretch>
              <a:fillRect/>
            </a:stretch>
          </p:blipFill>
          <p:spPr>
            <a:xfrm rot="16200000">
              <a:off x="3744472" y="1318060"/>
              <a:ext cx="621947" cy="621947"/>
            </a:xfrm>
            <a:prstGeom prst="rect">
              <a:avLst/>
            </a:prstGeom>
          </p:spPr>
        </p:pic>
        <p:sp>
          <p:nvSpPr>
            <p:cNvPr id="20" name="Rectangle 19">
              <a:extLst>
                <a:ext uri="{FF2B5EF4-FFF2-40B4-BE49-F238E27FC236}">
                  <a16:creationId xmlns:a16="http://schemas.microsoft.com/office/drawing/2014/main" id="{10C218F2-5613-4A86-941D-5CE40E9115E8}"/>
                </a:ext>
              </a:extLst>
            </p:cNvPr>
            <p:cNvSpPr/>
            <p:nvPr/>
          </p:nvSpPr>
          <p:spPr>
            <a:xfrm>
              <a:off x="3397339"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D5BE39C7-C40C-4181-B829-BDF76C625827}"/>
              </a:ext>
            </a:extLst>
          </p:cNvPr>
          <p:cNvSpPr/>
          <p:nvPr/>
        </p:nvSpPr>
        <p:spPr>
          <a:xfrm>
            <a:off x="853711" y="5400095"/>
            <a:ext cx="792362" cy="7923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9643261-D721-40AD-8672-32962FFAB4A9}"/>
              </a:ext>
            </a:extLst>
          </p:cNvPr>
          <p:cNvSpPr/>
          <p:nvPr/>
        </p:nvSpPr>
        <p:spPr>
          <a:xfrm>
            <a:off x="1724886" y="5400094"/>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l="18507" t="169" r="18324" b="8122"/>
          <a:stretch/>
        </p:blipFill>
        <p:spPr>
          <a:xfrm>
            <a:off x="830179" y="2033337"/>
            <a:ext cx="3368842" cy="3260558"/>
          </a:xfrm>
          <a:prstGeom prst="rect">
            <a:avLst/>
          </a:prstGeom>
        </p:spPr>
      </p:pic>
    </p:spTree>
    <p:extLst>
      <p:ext uri="{BB962C8B-B14F-4D97-AF65-F5344CB8AC3E}">
        <p14:creationId xmlns:p14="http://schemas.microsoft.com/office/powerpoint/2010/main" val="1355789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11</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Take-home Activity</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3630946" y="2745731"/>
            <a:ext cx="7250556" cy="1685077"/>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Using your list of ideas from the Think-Pair-Share activity, do some research on your own to see whether something similar already exists. You can check to see what is already available or you can see what research or ideas are being explored along similar lines to what you were thinking. </a:t>
            </a:r>
          </a:p>
        </p:txBody>
      </p:sp>
      <p:grpSp>
        <p:nvGrpSpPr>
          <p:cNvPr id="11" name="Group 10"/>
          <p:cNvGrpSpPr/>
          <p:nvPr/>
        </p:nvGrpSpPr>
        <p:grpSpPr>
          <a:xfrm rot="5400000">
            <a:off x="3635155" y="1767195"/>
            <a:ext cx="1203130" cy="772159"/>
            <a:chOff x="2233237" y="1848727"/>
            <a:chExt cx="969079" cy="621947"/>
          </a:xfrm>
        </p:grpSpPr>
        <p:pic>
          <p:nvPicPr>
            <p:cNvPr id="12" name="Picture 11">
              <a:extLst>
                <a:ext uri="{FF2B5EF4-FFF2-40B4-BE49-F238E27FC236}">
                  <a16:creationId xmlns:a16="http://schemas.microsoft.com/office/drawing/2014/main" id="{0AA0AF5F-4419-45B0-9E2F-23A4C5ADBFC9}"/>
                </a:ext>
              </a:extLst>
            </p:cNvPr>
            <p:cNvPicPr>
              <a:picLocks noChangeAspect="1"/>
            </p:cNvPicPr>
            <p:nvPr/>
          </p:nvPicPr>
          <p:blipFill>
            <a:blip r:embed="rId2"/>
            <a:stretch>
              <a:fillRect/>
            </a:stretch>
          </p:blipFill>
          <p:spPr>
            <a:xfrm rot="16200000">
              <a:off x="2580369" y="1848727"/>
              <a:ext cx="621947" cy="621947"/>
            </a:xfrm>
            <a:prstGeom prst="rect">
              <a:avLst/>
            </a:prstGeom>
          </p:spPr>
        </p:pic>
        <p:sp>
          <p:nvSpPr>
            <p:cNvPr id="13" name="Rectangle 12">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rot="10800000">
            <a:off x="839788" y="5375090"/>
            <a:ext cx="1203130" cy="772159"/>
            <a:chOff x="2233237" y="1848727"/>
            <a:chExt cx="969079" cy="621947"/>
          </a:xfrm>
        </p:grpSpPr>
        <p:pic>
          <p:nvPicPr>
            <p:cNvPr id="15" name="Picture 14">
              <a:extLst>
                <a:ext uri="{FF2B5EF4-FFF2-40B4-BE49-F238E27FC236}">
                  <a16:creationId xmlns:a16="http://schemas.microsoft.com/office/drawing/2014/main" id="{0AA0AF5F-4419-45B0-9E2F-23A4C5ADBFC9}"/>
                </a:ext>
              </a:extLst>
            </p:cNvPr>
            <p:cNvPicPr>
              <a:picLocks noChangeAspect="1"/>
            </p:cNvPicPr>
            <p:nvPr/>
          </p:nvPicPr>
          <p:blipFill>
            <a:blip r:embed="rId2"/>
            <a:stretch>
              <a:fillRect/>
            </a:stretch>
          </p:blipFill>
          <p:spPr>
            <a:xfrm rot="16200000">
              <a:off x="2580369" y="1848727"/>
              <a:ext cx="621947" cy="621947"/>
            </a:xfrm>
            <a:prstGeom prst="rect">
              <a:avLst/>
            </a:prstGeom>
          </p:spPr>
        </p:pic>
        <p:sp>
          <p:nvSpPr>
            <p:cNvPr id="16" name="Rectangle 15">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l="30977" t="11042" r="31134" b="98"/>
          <a:stretch/>
        </p:blipFill>
        <p:spPr>
          <a:xfrm>
            <a:off x="844884" y="1551709"/>
            <a:ext cx="2884905" cy="3718082"/>
          </a:xfrm>
          <a:prstGeom prst="rect">
            <a:avLst/>
          </a:prstGeom>
          <a:solidFill>
            <a:srgbClr val="000C1C"/>
          </a:solidFill>
        </p:spPr>
      </p:pic>
    </p:spTree>
    <p:extLst>
      <p:ext uri="{BB962C8B-B14F-4D97-AF65-F5344CB8AC3E}">
        <p14:creationId xmlns:p14="http://schemas.microsoft.com/office/powerpoint/2010/main" val="2860921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1C2F4B2-3D1F-441A-BB7C-F8F96A86201A}"/>
              </a:ext>
            </a:extLst>
          </p:cNvPr>
          <p:cNvSpPr/>
          <p:nvPr/>
        </p:nvSpPr>
        <p:spPr>
          <a:xfrm>
            <a:off x="4361683" y="2237808"/>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142315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Back to the Future!</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4289514" y="1960441"/>
            <a:ext cx="7192572" cy="4201150"/>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Try to recall all the things that you did yesterday after school.  What did you do?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Think about what your parents or grandparents might have done after they reached home after school. How different are your lives?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much has the world and technology changed in the last 40-50 years?</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about the last 5 years?  What changes in technology have you seen? </a:t>
            </a:r>
          </a:p>
          <a:p>
            <a:pPr marL="412747" indent="-285750" defTabSz="1219170">
              <a:lnSpc>
                <a:spcPct val="115000"/>
              </a:lnSpc>
              <a:spcAft>
                <a:spcPts val="1800"/>
              </a:spcAft>
              <a:buClr>
                <a:schemeClr val="tx1"/>
              </a:buClr>
              <a:buSzPct val="100000"/>
              <a:buFont typeface="Arial" panose="020B0604020202020204" pitchFamily="34" charset="0"/>
              <a:buChar char="•"/>
            </a:pPr>
            <a:endParaRPr lang="en-US" kern="0" dirty="0">
              <a:latin typeface="Arial" panose="020B0604020202020204" pitchFamily="34" charset="0"/>
              <a:ea typeface="Montserrat"/>
              <a:cs typeface="Arial" panose="020B0604020202020204" pitchFamily="34" charset="0"/>
              <a:sym typeface="Montserrat"/>
            </a:endParaRPr>
          </a:p>
        </p:txBody>
      </p:sp>
      <p:grpSp>
        <p:nvGrpSpPr>
          <p:cNvPr id="18" name="Group 17"/>
          <p:cNvGrpSpPr/>
          <p:nvPr/>
        </p:nvGrpSpPr>
        <p:grpSpPr>
          <a:xfrm>
            <a:off x="2972895" y="1145596"/>
            <a:ext cx="1237804" cy="794412"/>
            <a:chOff x="3397339" y="1318060"/>
            <a:chExt cx="969080" cy="621947"/>
          </a:xfrm>
        </p:grpSpPr>
        <p:pic>
          <p:nvPicPr>
            <p:cNvPr id="19" name="Picture 18">
              <a:extLst>
                <a:ext uri="{FF2B5EF4-FFF2-40B4-BE49-F238E27FC236}">
                  <a16:creationId xmlns:a16="http://schemas.microsoft.com/office/drawing/2014/main" id="{E2FD6FBA-11D6-40D7-B6A8-B29F3914D9B5}"/>
                </a:ext>
              </a:extLst>
            </p:cNvPr>
            <p:cNvPicPr>
              <a:picLocks noChangeAspect="1"/>
            </p:cNvPicPr>
            <p:nvPr/>
          </p:nvPicPr>
          <p:blipFill>
            <a:blip r:embed="rId2"/>
            <a:stretch>
              <a:fillRect/>
            </a:stretch>
          </p:blipFill>
          <p:spPr>
            <a:xfrm rot="16200000">
              <a:off x="3744472" y="1318060"/>
              <a:ext cx="621947" cy="621947"/>
            </a:xfrm>
            <a:prstGeom prst="rect">
              <a:avLst/>
            </a:prstGeom>
          </p:spPr>
        </p:pic>
        <p:sp>
          <p:nvSpPr>
            <p:cNvPr id="20" name="Rectangle 19">
              <a:extLst>
                <a:ext uri="{FF2B5EF4-FFF2-40B4-BE49-F238E27FC236}">
                  <a16:creationId xmlns:a16="http://schemas.microsoft.com/office/drawing/2014/main" id="{10C218F2-5613-4A86-941D-5CE40E9115E8}"/>
                </a:ext>
              </a:extLst>
            </p:cNvPr>
            <p:cNvSpPr/>
            <p:nvPr/>
          </p:nvSpPr>
          <p:spPr>
            <a:xfrm>
              <a:off x="3397339"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D5BE39C7-C40C-4181-B829-BDF76C625827}"/>
              </a:ext>
            </a:extLst>
          </p:cNvPr>
          <p:cNvSpPr/>
          <p:nvPr/>
        </p:nvSpPr>
        <p:spPr>
          <a:xfrm>
            <a:off x="853711" y="5400095"/>
            <a:ext cx="792362" cy="7923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9643261-D721-40AD-8672-32962FFAB4A9}"/>
              </a:ext>
            </a:extLst>
          </p:cNvPr>
          <p:cNvSpPr/>
          <p:nvPr/>
        </p:nvSpPr>
        <p:spPr>
          <a:xfrm>
            <a:off x="1724886" y="5400094"/>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l="3722" r="28013"/>
          <a:stretch/>
        </p:blipFill>
        <p:spPr>
          <a:xfrm>
            <a:off x="832338" y="2027323"/>
            <a:ext cx="3364523" cy="3285456"/>
          </a:xfrm>
          <a:prstGeom prst="rect">
            <a:avLst/>
          </a:prstGeom>
        </p:spPr>
      </p:pic>
    </p:spTree>
    <p:extLst>
      <p:ext uri="{BB962C8B-B14F-4D97-AF65-F5344CB8AC3E}">
        <p14:creationId xmlns:p14="http://schemas.microsoft.com/office/powerpoint/2010/main" val="173459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24" y="1195754"/>
            <a:ext cx="11271453" cy="5373357"/>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Technological advances</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oogle Shape;179;p3"/>
          <p:cNvPicPr preferRelativeResize="0"/>
          <p:nvPr/>
        </p:nvPicPr>
        <p:blipFill rotWithShape="1">
          <a:blip r:embed="rId3">
            <a:alphaModFix/>
          </a:blip>
          <a:srcRect r="13333" b="16019"/>
          <a:stretch/>
        </p:blipFill>
        <p:spPr>
          <a:xfrm>
            <a:off x="967777" y="1816025"/>
            <a:ext cx="632423" cy="419782"/>
          </a:xfrm>
          <a:prstGeom prst="rect">
            <a:avLst/>
          </a:prstGeom>
          <a:noFill/>
          <a:ln>
            <a:noFill/>
          </a:ln>
        </p:spPr>
      </p:pic>
      <p:pic>
        <p:nvPicPr>
          <p:cNvPr id="24" name="Google Shape;181;p3"/>
          <p:cNvPicPr preferRelativeResize="0"/>
          <p:nvPr/>
        </p:nvPicPr>
        <p:blipFill rotWithShape="1">
          <a:blip r:embed="rId4">
            <a:alphaModFix/>
          </a:blip>
          <a:srcRect l="13621" t="5578" r="25461" b="9143"/>
          <a:stretch/>
        </p:blipFill>
        <p:spPr>
          <a:xfrm>
            <a:off x="1931055" y="1967547"/>
            <a:ext cx="729106" cy="535849"/>
          </a:xfrm>
          <a:prstGeom prst="rect">
            <a:avLst/>
          </a:prstGeom>
          <a:noFill/>
          <a:ln>
            <a:noFill/>
          </a:ln>
        </p:spPr>
      </p:pic>
      <p:pic>
        <p:nvPicPr>
          <p:cNvPr id="25" name="Google Shape;183;p3"/>
          <p:cNvPicPr preferRelativeResize="0"/>
          <p:nvPr/>
        </p:nvPicPr>
        <p:blipFill rotWithShape="1">
          <a:blip r:embed="rId5">
            <a:alphaModFix/>
          </a:blip>
          <a:srcRect l="19847" t="2080" r="16482" b="1773"/>
          <a:stretch/>
        </p:blipFill>
        <p:spPr>
          <a:xfrm>
            <a:off x="4595925" y="1799374"/>
            <a:ext cx="1119075" cy="1267425"/>
          </a:xfrm>
          <a:prstGeom prst="rect">
            <a:avLst/>
          </a:prstGeom>
          <a:noFill/>
          <a:ln>
            <a:noFill/>
          </a:ln>
        </p:spPr>
      </p:pic>
      <p:pic>
        <p:nvPicPr>
          <p:cNvPr id="26" name="Google Shape;185;p3"/>
          <p:cNvPicPr preferRelativeResize="0"/>
          <p:nvPr/>
        </p:nvPicPr>
        <p:blipFill rotWithShape="1">
          <a:blip r:embed="rId6">
            <a:alphaModFix/>
          </a:blip>
          <a:srcRect/>
          <a:stretch/>
        </p:blipFill>
        <p:spPr>
          <a:xfrm>
            <a:off x="3099740" y="2086086"/>
            <a:ext cx="980074" cy="1372652"/>
          </a:xfrm>
          <a:prstGeom prst="rect">
            <a:avLst/>
          </a:prstGeom>
          <a:noFill/>
          <a:ln>
            <a:noFill/>
          </a:ln>
        </p:spPr>
      </p:pic>
      <p:pic>
        <p:nvPicPr>
          <p:cNvPr id="27" name="Google Shape;187;p3"/>
          <p:cNvPicPr preferRelativeResize="0"/>
          <p:nvPr/>
        </p:nvPicPr>
        <p:blipFill rotWithShape="1">
          <a:blip r:embed="rId7">
            <a:alphaModFix/>
          </a:blip>
          <a:srcRect t="32728" r="29071"/>
          <a:stretch/>
        </p:blipFill>
        <p:spPr>
          <a:xfrm>
            <a:off x="6643454" y="1795709"/>
            <a:ext cx="1569851" cy="1116698"/>
          </a:xfrm>
          <a:prstGeom prst="rect">
            <a:avLst/>
          </a:prstGeom>
          <a:noFill/>
          <a:ln>
            <a:noFill/>
          </a:ln>
        </p:spPr>
      </p:pic>
      <p:pic>
        <p:nvPicPr>
          <p:cNvPr id="28" name="Google Shape;189;p3"/>
          <p:cNvPicPr preferRelativeResize="0"/>
          <p:nvPr/>
        </p:nvPicPr>
        <p:blipFill rotWithShape="1">
          <a:blip r:embed="rId8">
            <a:alphaModFix/>
          </a:blip>
          <a:srcRect l="26939" t="4106" r="24045" b="4105"/>
          <a:stretch/>
        </p:blipFill>
        <p:spPr>
          <a:xfrm>
            <a:off x="8943534" y="2357209"/>
            <a:ext cx="979743" cy="1040117"/>
          </a:xfrm>
          <a:prstGeom prst="rect">
            <a:avLst/>
          </a:prstGeom>
          <a:noFill/>
          <a:ln>
            <a:noFill/>
          </a:ln>
        </p:spPr>
      </p:pic>
      <p:pic>
        <p:nvPicPr>
          <p:cNvPr id="29" name="Google Shape;190;p3"/>
          <p:cNvPicPr preferRelativeResize="0"/>
          <p:nvPr/>
        </p:nvPicPr>
        <p:blipFill rotWithShape="1">
          <a:blip r:embed="rId9">
            <a:alphaModFix/>
          </a:blip>
          <a:srcRect/>
          <a:stretch/>
        </p:blipFill>
        <p:spPr>
          <a:xfrm>
            <a:off x="10074560" y="3024903"/>
            <a:ext cx="714500" cy="977737"/>
          </a:xfrm>
          <a:prstGeom prst="rect">
            <a:avLst/>
          </a:prstGeom>
          <a:noFill/>
          <a:ln>
            <a:noFill/>
          </a:ln>
        </p:spPr>
      </p:pic>
      <p:pic>
        <p:nvPicPr>
          <p:cNvPr id="30" name="Google Shape;191;p3"/>
          <p:cNvPicPr preferRelativeResize="0"/>
          <p:nvPr/>
        </p:nvPicPr>
        <p:blipFill rotWithShape="1">
          <a:blip r:embed="rId10">
            <a:alphaModFix/>
          </a:blip>
          <a:srcRect/>
          <a:stretch/>
        </p:blipFill>
        <p:spPr>
          <a:xfrm>
            <a:off x="8943093" y="3460197"/>
            <a:ext cx="1007574" cy="485650"/>
          </a:xfrm>
          <a:prstGeom prst="rect">
            <a:avLst/>
          </a:prstGeom>
          <a:noFill/>
          <a:ln>
            <a:noFill/>
          </a:ln>
        </p:spPr>
      </p:pic>
      <p:pic>
        <p:nvPicPr>
          <p:cNvPr id="31" name="Google Shape;192;p3"/>
          <p:cNvPicPr preferRelativeResize="0"/>
          <p:nvPr/>
        </p:nvPicPr>
        <p:blipFill rotWithShape="1">
          <a:blip r:embed="rId11">
            <a:alphaModFix/>
          </a:blip>
          <a:srcRect/>
          <a:stretch/>
        </p:blipFill>
        <p:spPr>
          <a:xfrm>
            <a:off x="9950667" y="2342335"/>
            <a:ext cx="838393" cy="649917"/>
          </a:xfrm>
          <a:prstGeom prst="rect">
            <a:avLst/>
          </a:prstGeom>
          <a:noFill/>
          <a:ln>
            <a:noFill/>
          </a:ln>
        </p:spPr>
      </p:pic>
      <p:pic>
        <p:nvPicPr>
          <p:cNvPr id="32" name="Google Shape;193;p3"/>
          <p:cNvPicPr preferRelativeResize="0"/>
          <p:nvPr/>
        </p:nvPicPr>
        <p:blipFill rotWithShape="1">
          <a:blip r:embed="rId12">
            <a:alphaModFix/>
          </a:blip>
          <a:srcRect/>
          <a:stretch/>
        </p:blipFill>
        <p:spPr>
          <a:xfrm>
            <a:off x="9950668" y="4065511"/>
            <a:ext cx="928348" cy="617774"/>
          </a:xfrm>
          <a:prstGeom prst="rect">
            <a:avLst/>
          </a:prstGeom>
          <a:noFill/>
          <a:ln>
            <a:noFill/>
          </a:ln>
        </p:spPr>
      </p:pic>
      <p:pic>
        <p:nvPicPr>
          <p:cNvPr id="33" name="Google Shape;194;p3"/>
          <p:cNvPicPr preferRelativeResize="0"/>
          <p:nvPr/>
        </p:nvPicPr>
        <p:blipFill rotWithShape="1">
          <a:blip r:embed="rId13">
            <a:alphaModFix/>
          </a:blip>
          <a:srcRect l="11944" t="-1468" r="3653" b="23545"/>
          <a:stretch/>
        </p:blipFill>
        <p:spPr>
          <a:xfrm>
            <a:off x="8943092" y="4047979"/>
            <a:ext cx="980186" cy="603264"/>
          </a:xfrm>
          <a:prstGeom prst="rect">
            <a:avLst/>
          </a:prstGeom>
          <a:noFill/>
          <a:ln>
            <a:noFill/>
          </a:ln>
        </p:spPr>
      </p:pic>
      <p:sp>
        <p:nvSpPr>
          <p:cNvPr id="34" name="Google Shape;180;p3"/>
          <p:cNvSpPr txBox="1"/>
          <p:nvPr/>
        </p:nvSpPr>
        <p:spPr>
          <a:xfrm>
            <a:off x="894645" y="1524343"/>
            <a:ext cx="2190750" cy="29234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300" b="1" dirty="0">
                <a:solidFill>
                  <a:schemeClr val="dk1"/>
                </a:solidFill>
                <a:latin typeface="Arial" panose="020B0604020202020204" pitchFamily="34" charset="0"/>
                <a:ea typeface="Calibri"/>
                <a:cs typeface="Arial" panose="020B0604020202020204" pitchFamily="34" charset="0"/>
                <a:sym typeface="Calibri"/>
              </a:rPr>
              <a:t>1940s</a:t>
            </a:r>
            <a:endParaRPr sz="13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35" name="Google Shape;182;p3"/>
          <p:cNvSpPr txBox="1"/>
          <p:nvPr/>
        </p:nvSpPr>
        <p:spPr>
          <a:xfrm>
            <a:off x="1908586" y="1646221"/>
            <a:ext cx="2190750" cy="30773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400" b="1" dirty="0">
                <a:solidFill>
                  <a:schemeClr val="dk1"/>
                </a:solidFill>
                <a:latin typeface="Arial" panose="020B0604020202020204" pitchFamily="34" charset="0"/>
                <a:ea typeface="Calibri"/>
                <a:cs typeface="Arial" panose="020B0604020202020204" pitchFamily="34" charset="0"/>
                <a:sym typeface="Calibri"/>
              </a:rPr>
              <a:t>1952</a:t>
            </a:r>
            <a:endParaRPr sz="14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36" name="Google Shape;184;p3"/>
          <p:cNvSpPr txBox="1"/>
          <p:nvPr/>
        </p:nvSpPr>
        <p:spPr>
          <a:xfrm>
            <a:off x="4560563" y="1465430"/>
            <a:ext cx="1112879" cy="32312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500" b="1" dirty="0">
                <a:solidFill>
                  <a:schemeClr val="dk1"/>
                </a:solidFill>
                <a:latin typeface="Arial" panose="020B0604020202020204" pitchFamily="34" charset="0"/>
                <a:ea typeface="Calibri"/>
                <a:cs typeface="Arial" panose="020B0604020202020204" pitchFamily="34" charset="0"/>
                <a:sym typeface="Calibri"/>
              </a:rPr>
              <a:t>1981</a:t>
            </a:r>
            <a:endParaRPr sz="15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37" name="Google Shape;186;p3"/>
          <p:cNvSpPr txBox="1"/>
          <p:nvPr/>
        </p:nvSpPr>
        <p:spPr>
          <a:xfrm>
            <a:off x="3002612" y="1782782"/>
            <a:ext cx="1105207" cy="33851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600" b="1" dirty="0">
                <a:solidFill>
                  <a:schemeClr val="dk1"/>
                </a:solidFill>
                <a:latin typeface="Arial" panose="020B0604020202020204" pitchFamily="34" charset="0"/>
                <a:ea typeface="Calibri"/>
                <a:cs typeface="Arial" panose="020B0604020202020204" pitchFamily="34" charset="0"/>
                <a:sym typeface="Calibri"/>
              </a:rPr>
              <a:t>1983</a:t>
            </a:r>
            <a:endParaRPr sz="16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38" name="Google Shape;188;p3"/>
          <p:cNvSpPr txBox="1"/>
          <p:nvPr/>
        </p:nvSpPr>
        <p:spPr>
          <a:xfrm>
            <a:off x="6643454" y="1457194"/>
            <a:ext cx="2190750" cy="35390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700" b="1" dirty="0">
                <a:solidFill>
                  <a:schemeClr val="dk1"/>
                </a:solidFill>
                <a:latin typeface="Arial" panose="020B0604020202020204" pitchFamily="34" charset="0"/>
                <a:ea typeface="Calibri"/>
                <a:cs typeface="Arial" panose="020B0604020202020204" pitchFamily="34" charset="0"/>
                <a:sym typeface="Calibri"/>
              </a:rPr>
              <a:t>2007</a:t>
            </a:r>
            <a:endParaRPr sz="1700" b="1" dirty="0">
              <a:solidFill>
                <a:schemeClr val="dk1"/>
              </a:solidFill>
              <a:latin typeface="Arial" panose="020B0604020202020204" pitchFamily="34" charset="0"/>
              <a:ea typeface="Calibri"/>
              <a:cs typeface="Arial" panose="020B0604020202020204" pitchFamily="34" charset="0"/>
              <a:sym typeface="Calibri"/>
            </a:endParaRPr>
          </a:p>
        </p:txBody>
      </p:sp>
      <p:sp>
        <p:nvSpPr>
          <p:cNvPr id="39" name="Google Shape;195;p3"/>
          <p:cNvSpPr txBox="1"/>
          <p:nvPr/>
        </p:nvSpPr>
        <p:spPr>
          <a:xfrm>
            <a:off x="8957925" y="1955824"/>
            <a:ext cx="219075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b="1" dirty="0">
                <a:solidFill>
                  <a:schemeClr val="dk1"/>
                </a:solidFill>
                <a:latin typeface="Arial" panose="020B0604020202020204" pitchFamily="34" charset="0"/>
                <a:ea typeface="Calibri"/>
                <a:cs typeface="Arial" panose="020B0604020202020204" pitchFamily="34" charset="0"/>
                <a:sym typeface="Calibri"/>
              </a:rPr>
              <a:t>Now</a:t>
            </a:r>
            <a:endParaRPr b="1" dirty="0">
              <a:solidFill>
                <a:schemeClr val="dk1"/>
              </a:solidFill>
              <a:latin typeface="Arial" panose="020B0604020202020204" pitchFamily="34" charset="0"/>
              <a:ea typeface="Calibri"/>
              <a:cs typeface="Arial" panose="020B0604020202020204" pitchFamily="34" charset="0"/>
              <a:sym typeface="Calibri"/>
            </a:endParaRPr>
          </a:p>
        </p:txBody>
      </p:sp>
      <p:sp>
        <p:nvSpPr>
          <p:cNvPr id="41"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spTree>
    <p:extLst>
      <p:ext uri="{BB962C8B-B14F-4D97-AF65-F5344CB8AC3E}">
        <p14:creationId xmlns:p14="http://schemas.microsoft.com/office/powerpoint/2010/main" val="8974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204;p4"/>
          <p:cNvPicPr preferRelativeResize="0"/>
          <p:nvPr/>
        </p:nvPicPr>
        <p:blipFill>
          <a:blip r:embed="rId2">
            <a:extLst>
              <a:ext uri="{28A0092B-C50C-407E-A947-70E740481C1C}">
                <a14:useLocalDpi xmlns:a14="http://schemas.microsoft.com/office/drawing/2010/main" val="0"/>
              </a:ext>
            </a:extLst>
          </a:blip>
          <a:stretch>
            <a:fillRect/>
          </a:stretch>
        </p:blipFill>
        <p:spPr>
          <a:xfrm>
            <a:off x="841446" y="1487663"/>
            <a:ext cx="4201609" cy="4093438"/>
          </a:xfrm>
          <a:prstGeom prst="rect">
            <a:avLst/>
          </a:prstGeom>
          <a:noFill/>
          <a:ln>
            <a:noFill/>
          </a:ln>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The Future is now</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4924430" y="2725467"/>
            <a:ext cx="6214625" cy="2059025"/>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Do you understand all the words in this graphic?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Do you know where they are from?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is a simple way to find out?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might you use this technology? </a:t>
            </a:r>
          </a:p>
        </p:txBody>
      </p:sp>
      <p:grpSp>
        <p:nvGrpSpPr>
          <p:cNvPr id="18" name="Group 17"/>
          <p:cNvGrpSpPr/>
          <p:nvPr/>
        </p:nvGrpSpPr>
        <p:grpSpPr>
          <a:xfrm rot="5400000">
            <a:off x="4912531" y="1709359"/>
            <a:ext cx="1237804" cy="794412"/>
            <a:chOff x="3397339" y="1318060"/>
            <a:chExt cx="969080" cy="621947"/>
          </a:xfrm>
        </p:grpSpPr>
        <p:pic>
          <p:nvPicPr>
            <p:cNvPr id="19" name="Picture 18">
              <a:extLst>
                <a:ext uri="{FF2B5EF4-FFF2-40B4-BE49-F238E27FC236}">
                  <a16:creationId xmlns:a16="http://schemas.microsoft.com/office/drawing/2014/main" id="{E2FD6FBA-11D6-40D7-B6A8-B29F3914D9B5}"/>
                </a:ext>
              </a:extLst>
            </p:cNvPr>
            <p:cNvPicPr>
              <a:picLocks noChangeAspect="1"/>
            </p:cNvPicPr>
            <p:nvPr/>
          </p:nvPicPr>
          <p:blipFill>
            <a:blip r:embed="rId3"/>
            <a:stretch>
              <a:fillRect/>
            </a:stretch>
          </p:blipFill>
          <p:spPr>
            <a:xfrm rot="16200000">
              <a:off x="3744472" y="1318060"/>
              <a:ext cx="621947" cy="621947"/>
            </a:xfrm>
            <a:prstGeom prst="rect">
              <a:avLst/>
            </a:prstGeom>
          </p:spPr>
        </p:pic>
        <p:sp>
          <p:nvSpPr>
            <p:cNvPr id="20" name="Rectangle 19">
              <a:extLst>
                <a:ext uri="{FF2B5EF4-FFF2-40B4-BE49-F238E27FC236}">
                  <a16:creationId xmlns:a16="http://schemas.microsoft.com/office/drawing/2014/main" id="{10C218F2-5613-4A86-941D-5CE40E9115E8}"/>
                </a:ext>
              </a:extLst>
            </p:cNvPr>
            <p:cNvSpPr/>
            <p:nvPr/>
          </p:nvSpPr>
          <p:spPr>
            <a:xfrm>
              <a:off x="3397339"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D5BE39C7-C40C-4181-B829-BDF76C625827}"/>
              </a:ext>
            </a:extLst>
          </p:cNvPr>
          <p:cNvSpPr/>
          <p:nvPr/>
        </p:nvSpPr>
        <p:spPr>
          <a:xfrm>
            <a:off x="853711" y="5660487"/>
            <a:ext cx="792362" cy="7923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9643261-D721-40AD-8672-32962FFAB4A9}"/>
              </a:ext>
            </a:extLst>
          </p:cNvPr>
          <p:cNvSpPr/>
          <p:nvPr/>
        </p:nvSpPr>
        <p:spPr>
          <a:xfrm>
            <a:off x="1724886" y="5660486"/>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spTree>
    <p:extLst>
      <p:ext uri="{BB962C8B-B14F-4D97-AF65-F5344CB8AC3E}">
        <p14:creationId xmlns:p14="http://schemas.microsoft.com/office/powerpoint/2010/main" val="111794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95568AE4-C275-4314-9644-E6C72E155DFE}"/>
              </a:ext>
            </a:extLst>
          </p:cNvPr>
          <p:cNvPicPr>
            <a:picLocks noChangeAspect="1" noChangeArrowheads="1"/>
          </p:cNvPicPr>
          <p:nvPr/>
        </p:nvPicPr>
        <p:blipFill>
          <a:blip r:embed="rId3"/>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The Future is now</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12344" y="6065452"/>
            <a:ext cx="3767313" cy="369332"/>
          </a:xfrm>
          <a:prstGeom prst="rect">
            <a:avLst/>
          </a:prstGeom>
        </p:spPr>
        <p:txBody>
          <a:bodyPr wrap="none">
            <a:spAutoFit/>
          </a:bodyPr>
          <a:lstStyle/>
          <a:p>
            <a:r>
              <a:rPr lang="en-US" b="1" u="sng" dirty="0">
                <a:solidFill>
                  <a:schemeClr val="bg1"/>
                </a:solidFill>
                <a:latin typeface="Calibri" panose="020F0502020204030204" pitchFamily="34" charset="0"/>
                <a:sym typeface="Calibri"/>
              </a:rPr>
              <a:t>Advancements in medical technology </a:t>
            </a:r>
          </a:p>
        </p:txBody>
      </p:sp>
      <p:sp>
        <p:nvSpPr>
          <p:cNvPr id="8" name="Rectangle 7">
            <a:extLst>
              <a:ext uri="{FF2B5EF4-FFF2-40B4-BE49-F238E27FC236}">
                <a16:creationId xmlns:a16="http://schemas.microsoft.com/office/drawing/2014/main" id="{1277F09E-E3A2-43C4-8B65-23FBBC31C254}"/>
              </a:ext>
            </a:extLst>
          </p:cNvPr>
          <p:cNvSpPr/>
          <p:nvPr/>
        </p:nvSpPr>
        <p:spPr>
          <a:xfrm>
            <a:off x="613458" y="1032455"/>
            <a:ext cx="11178492" cy="779316"/>
          </a:xfrm>
          <a:prstGeom prst="rect">
            <a:avLst/>
          </a:prstGeom>
        </p:spPr>
        <p:txBody>
          <a:bodyPr wrap="square">
            <a:spAutoFit/>
          </a:bodyPr>
          <a:lstStyle/>
          <a:p>
            <a:pPr marL="412747"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do you feel after having seen this video?  </a:t>
            </a:r>
          </a:p>
          <a:p>
            <a:pPr marL="412747"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In what other ways can healthcare be improved with technology?</a:t>
            </a:r>
          </a:p>
        </p:txBody>
      </p:sp>
      <p:pic>
        <p:nvPicPr>
          <p:cNvPr id="12" name="TlkZyY5TqkY"/>
          <p:cNvPicPr>
            <a:picLocks noRot="1" noChangeAspect="1"/>
          </p:cNvPicPr>
          <p:nvPr>
            <a:videoFile r:link="rId1"/>
          </p:nvPr>
        </p:nvPicPr>
        <p:blipFill>
          <a:blip r:embed="rId4"/>
          <a:stretch>
            <a:fillRect/>
          </a:stretch>
        </p:blipFill>
        <p:spPr>
          <a:xfrm>
            <a:off x="2520381" y="1892926"/>
            <a:ext cx="7132320" cy="4011930"/>
          </a:xfrm>
          <a:prstGeom prst="rect">
            <a:avLst/>
          </a:prstGeom>
        </p:spPr>
      </p:pic>
      <p:sp>
        <p:nvSpPr>
          <p:cNvPr id="9"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spTree>
    <p:extLst>
      <p:ext uri="{BB962C8B-B14F-4D97-AF65-F5344CB8AC3E}">
        <p14:creationId xmlns:p14="http://schemas.microsoft.com/office/powerpoint/2010/main" val="259350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E70990-955C-4DD8-8EB2-B598272393D1}"/>
              </a:ext>
            </a:extLst>
          </p:cNvPr>
          <p:cNvPicPr>
            <a:picLocks noChangeAspect="1"/>
          </p:cNvPicPr>
          <p:nvPr/>
        </p:nvPicPr>
        <p:blipFill rotWithShape="1">
          <a:blip r:embed="rId3"/>
          <a:srcRect t="6295" b="13336"/>
          <a:stretch/>
        </p:blipFill>
        <p:spPr>
          <a:xfrm>
            <a:off x="0" y="0"/>
            <a:ext cx="12192000" cy="653567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The Future is now</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9919" y="5922780"/>
            <a:ext cx="6092162" cy="646331"/>
          </a:xfrm>
          <a:prstGeom prst="rect">
            <a:avLst/>
          </a:prstGeom>
        </p:spPr>
        <p:txBody>
          <a:bodyPr wrap="square">
            <a:spAutoFit/>
          </a:bodyPr>
          <a:lstStyle/>
          <a:p>
            <a:pPr algn="ctr"/>
            <a:r>
              <a:rPr lang="en-US" b="1" u="sng" dirty="0">
                <a:solidFill>
                  <a:srgbClr val="1155CC"/>
                </a:solidFill>
                <a:latin typeface="Calibri" panose="020F0502020204030204" pitchFamily="34" charset="0"/>
                <a:sym typeface="Calibri"/>
              </a:rPr>
              <a:t>Shopping for clothing online because you don’t know how those pants will look on you?</a:t>
            </a:r>
          </a:p>
        </p:txBody>
      </p:sp>
      <p:pic>
        <p:nvPicPr>
          <p:cNvPr id="12" name="TlkZyY5TqkY"/>
          <p:cNvPicPr>
            <a:picLocks noRot="1" noChangeAspect="1"/>
          </p:cNvPicPr>
          <p:nvPr>
            <a:videoFile r:link="rId1"/>
          </p:nvPr>
        </p:nvPicPr>
        <p:blipFill>
          <a:blip r:embed="rId4"/>
          <a:stretch>
            <a:fillRect/>
          </a:stretch>
        </p:blipFill>
        <p:spPr>
          <a:xfrm>
            <a:off x="3213049" y="1569601"/>
            <a:ext cx="5596128" cy="3147822"/>
          </a:xfrm>
          <a:prstGeom prst="rect">
            <a:avLst/>
          </a:prstGeom>
        </p:spPr>
      </p:pic>
      <p:sp>
        <p:nvSpPr>
          <p:cNvPr id="9"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sp>
        <p:nvSpPr>
          <p:cNvPr id="13" name="Rectangle 12">
            <a:extLst>
              <a:ext uri="{FF2B5EF4-FFF2-40B4-BE49-F238E27FC236}">
                <a16:creationId xmlns:a16="http://schemas.microsoft.com/office/drawing/2014/main" id="{3FDCBABC-BBBE-40D2-825B-2CEDB1C1C46E}"/>
              </a:ext>
            </a:extLst>
          </p:cNvPr>
          <p:cNvSpPr/>
          <p:nvPr/>
        </p:nvSpPr>
        <p:spPr>
          <a:xfrm>
            <a:off x="9014508" y="913326"/>
            <a:ext cx="2877455" cy="2525948"/>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do you feel about this technology? What are the pros and cons of shopping this way?</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other use cases can you think of for this technology?</a:t>
            </a:r>
          </a:p>
        </p:txBody>
      </p:sp>
    </p:spTree>
    <p:extLst>
      <p:ext uri="{BB962C8B-B14F-4D97-AF65-F5344CB8AC3E}">
        <p14:creationId xmlns:p14="http://schemas.microsoft.com/office/powerpoint/2010/main" val="120260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1FA26AA2-8D10-4260-88C1-4692840E4733}"/>
              </a:ext>
            </a:extLst>
          </p:cNvPr>
          <p:cNvPicPr>
            <a:picLocks noChangeAspect="1" noChangeArrowheads="1"/>
          </p:cNvPicPr>
          <p:nvPr/>
        </p:nvPicPr>
        <p:blipFill>
          <a:blip r:embed="rId3"/>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Extended Reality</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77F09E-E3A2-43C4-8B65-23FBBC31C254}"/>
              </a:ext>
            </a:extLst>
          </p:cNvPr>
          <p:cNvSpPr/>
          <p:nvPr/>
        </p:nvSpPr>
        <p:spPr>
          <a:xfrm>
            <a:off x="613458" y="1048971"/>
            <a:ext cx="10478405" cy="723275"/>
          </a:xfrm>
          <a:prstGeom prst="rect">
            <a:avLst/>
          </a:prstGeom>
        </p:spPr>
        <p:txBody>
          <a:bodyPr wrap="square">
            <a:spAutoFit/>
          </a:bodyPr>
          <a:lstStyle/>
          <a:p>
            <a:pPr marL="412747" indent="-285750" defTabSz="1219170">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Have you heard any of the terms AR, VR, MR, XR before?</a:t>
            </a:r>
          </a:p>
          <a:p>
            <a:pPr marL="412747" indent="-285750" defTabSz="1219170">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do you know about these technologies? </a:t>
            </a:r>
          </a:p>
        </p:txBody>
      </p:sp>
      <p:pic>
        <p:nvPicPr>
          <p:cNvPr id="11" name="NOKJDCqvvMk"/>
          <p:cNvPicPr>
            <a:picLocks noRot="1" noChangeAspect="1"/>
          </p:cNvPicPr>
          <p:nvPr>
            <a:videoFile r:link="rId1"/>
          </p:nvPr>
        </p:nvPicPr>
        <p:blipFill>
          <a:blip r:embed="rId4"/>
          <a:stretch>
            <a:fillRect/>
          </a:stretch>
        </p:blipFill>
        <p:spPr>
          <a:xfrm>
            <a:off x="2529840" y="1892926"/>
            <a:ext cx="7132320" cy="4011929"/>
          </a:xfrm>
          <a:prstGeom prst="rect">
            <a:avLst/>
          </a:prstGeom>
        </p:spPr>
      </p:pic>
      <p:sp>
        <p:nvSpPr>
          <p:cNvPr id="13" name="Rectangle 12"/>
          <p:cNvSpPr/>
          <p:nvPr/>
        </p:nvSpPr>
        <p:spPr>
          <a:xfrm>
            <a:off x="3049919" y="6134096"/>
            <a:ext cx="6092162" cy="369332"/>
          </a:xfrm>
          <a:prstGeom prst="rect">
            <a:avLst/>
          </a:prstGeom>
        </p:spPr>
        <p:txBody>
          <a:bodyPr wrap="square">
            <a:spAutoFit/>
          </a:bodyPr>
          <a:lstStyle/>
          <a:p>
            <a:pPr algn="ctr"/>
            <a:r>
              <a:rPr lang="en-US" b="1" u="sng" dirty="0">
                <a:solidFill>
                  <a:schemeClr val="bg1"/>
                </a:solidFill>
                <a:latin typeface="Calibri" panose="020F0502020204030204" pitchFamily="34" charset="0"/>
                <a:sym typeface="Calibri"/>
              </a:rPr>
              <a:t>Let’s learn these technologies work. </a:t>
            </a:r>
          </a:p>
        </p:txBody>
      </p:sp>
      <p:sp>
        <p:nvSpPr>
          <p:cNvPr id="9"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spTree>
    <p:extLst>
      <p:ext uri="{BB962C8B-B14F-4D97-AF65-F5344CB8AC3E}">
        <p14:creationId xmlns:p14="http://schemas.microsoft.com/office/powerpoint/2010/main" val="3914537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C325FE-A026-4EC8-B430-A3CC6ADBEFE9}"/>
              </a:ext>
            </a:extLst>
          </p:cNvPr>
          <p:cNvPicPr>
            <a:picLocks noChangeAspect="1"/>
          </p:cNvPicPr>
          <p:nvPr/>
        </p:nvPicPr>
        <p:blipFill rotWithShape="1">
          <a:blip r:embed="rId3"/>
          <a:srcRect l="15753" t="5356" r="15753" b="29384"/>
          <a:stretch/>
        </p:blipFill>
        <p:spPr>
          <a:xfrm>
            <a:off x="0" y="0"/>
            <a:ext cx="12192000" cy="653567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The Metaverse</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850001" y="1607944"/>
            <a:ext cx="4491999" cy="369332"/>
          </a:xfrm>
          <a:prstGeom prst="rect">
            <a:avLst/>
          </a:prstGeom>
        </p:spPr>
        <p:txBody>
          <a:bodyPr wrap="none">
            <a:spAutoFit/>
          </a:bodyPr>
          <a:lstStyle/>
          <a:p>
            <a:r>
              <a:rPr lang="en-US" b="1" u="sng" dirty="0">
                <a:solidFill>
                  <a:srgbClr val="1155CC"/>
                </a:solidFill>
                <a:latin typeface="Calibri" panose="020F0502020204030204" pitchFamily="34" charset="0"/>
              </a:rPr>
              <a:t>Have you heard of the term the “metaverse ”</a:t>
            </a:r>
          </a:p>
        </p:txBody>
      </p:sp>
      <p:pic>
        <p:nvPicPr>
          <p:cNvPr id="15" name="99BnZ8js1_k"/>
          <p:cNvPicPr>
            <a:picLocks noRot="1" noChangeAspect="1"/>
          </p:cNvPicPr>
          <p:nvPr>
            <a:videoFile r:link="rId1"/>
          </p:nvPr>
        </p:nvPicPr>
        <p:blipFill>
          <a:blip r:embed="rId4"/>
          <a:stretch>
            <a:fillRect/>
          </a:stretch>
        </p:blipFill>
        <p:spPr>
          <a:xfrm>
            <a:off x="3316794" y="2175435"/>
            <a:ext cx="5541264" cy="3116961"/>
          </a:xfrm>
          <a:prstGeom prst="rect">
            <a:avLst/>
          </a:prstGeom>
        </p:spPr>
      </p:pic>
      <p:sp>
        <p:nvSpPr>
          <p:cNvPr id="8"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spTree>
    <p:extLst>
      <p:ext uri="{BB962C8B-B14F-4D97-AF65-F5344CB8AC3E}">
        <p14:creationId xmlns:p14="http://schemas.microsoft.com/office/powerpoint/2010/main" val="2206295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r="32363"/>
          <a:stretch/>
        </p:blipFill>
        <p:spPr>
          <a:xfrm>
            <a:off x="853712" y="2027323"/>
            <a:ext cx="3333278" cy="3285456"/>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Definitions You Should Know</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277F09E-E3A2-43C4-8B65-23FBBC31C254}"/>
              </a:ext>
            </a:extLst>
          </p:cNvPr>
          <p:cNvSpPr/>
          <p:nvPr/>
        </p:nvSpPr>
        <p:spPr>
          <a:xfrm>
            <a:off x="4289514" y="1940008"/>
            <a:ext cx="7148962" cy="4293483"/>
          </a:xfrm>
          <a:prstGeom prst="rect">
            <a:avLst/>
          </a:prstGeom>
        </p:spPr>
        <p:txBody>
          <a:bodyPr wrap="square">
            <a:spAutoFit/>
          </a:bodyPr>
          <a:lstStyle/>
          <a:p>
            <a:pPr marL="411480" lvl="0"/>
            <a:r>
              <a:rPr lang="en-US" sz="1600" b="1" dirty="0">
                <a:solidFill>
                  <a:srgbClr val="3A6ECD"/>
                </a:solidFill>
                <a:latin typeface="Arial" panose="020B0604020202020204" pitchFamily="34" charset="0"/>
                <a:ea typeface="Calibri"/>
                <a:cs typeface="Arial" panose="020B0604020202020204" pitchFamily="34" charset="0"/>
                <a:sym typeface="Calibri"/>
              </a:rPr>
              <a:t>Augmented Reality (AR)</a:t>
            </a:r>
          </a:p>
          <a:p>
            <a:pPr marL="411480" lvl="0">
              <a:spcBef>
                <a:spcPts val="600"/>
              </a:spcBef>
              <a:spcAft>
                <a:spcPts val="600"/>
              </a:spcAft>
            </a:pPr>
            <a:r>
              <a:rPr lang="en-US" sz="1400" dirty="0">
                <a:latin typeface="Arial" panose="020B0604020202020204" pitchFamily="34" charset="0"/>
                <a:ea typeface="Calibri"/>
                <a:cs typeface="Arial" panose="020B0604020202020204" pitchFamily="34" charset="0"/>
                <a:sym typeface="Calibri"/>
              </a:rPr>
              <a:t>An enhanced version of the real physical world that is achieved through the use of digital visual elements, sound, or other sensory stimuli delivered via technology.</a:t>
            </a:r>
          </a:p>
          <a:p>
            <a:pPr marL="411480" lvl="0">
              <a:spcBef>
                <a:spcPts val="600"/>
              </a:spcBef>
            </a:pPr>
            <a:r>
              <a:rPr lang="en-US" sz="1600" b="1" dirty="0">
                <a:solidFill>
                  <a:srgbClr val="3A6ECD"/>
                </a:solidFill>
                <a:latin typeface="Arial" panose="020B0604020202020204" pitchFamily="34" charset="0"/>
                <a:ea typeface="Calibri"/>
                <a:cs typeface="Arial" panose="020B0604020202020204" pitchFamily="34" charset="0"/>
                <a:sym typeface="Calibri"/>
              </a:rPr>
              <a:t>Virtual Reality (VR)</a:t>
            </a:r>
          </a:p>
          <a:p>
            <a:pPr marL="411480" lvl="0">
              <a:spcBef>
                <a:spcPts val="600"/>
              </a:spcBef>
              <a:spcAft>
                <a:spcPts val="600"/>
              </a:spcAft>
            </a:pPr>
            <a:r>
              <a:rPr lang="en-US" sz="1400" dirty="0">
                <a:latin typeface="Arial" panose="020B0604020202020204" pitchFamily="34" charset="0"/>
                <a:ea typeface="Calibri"/>
                <a:cs typeface="Arial" panose="020B0604020202020204" pitchFamily="34" charset="0"/>
                <a:sym typeface="Calibri"/>
              </a:rPr>
              <a:t>The use of computer technology to create a simulated environment, usually via head mounted display (HMD).</a:t>
            </a:r>
          </a:p>
          <a:p>
            <a:pPr marL="411480" lvl="0">
              <a:spcBef>
                <a:spcPts val="600"/>
              </a:spcBef>
            </a:pPr>
            <a:r>
              <a:rPr lang="en-US" sz="1600" b="1" dirty="0">
                <a:solidFill>
                  <a:srgbClr val="3A6ECD"/>
                </a:solidFill>
                <a:latin typeface="Arial" panose="020B0604020202020204" pitchFamily="34" charset="0"/>
                <a:ea typeface="Calibri"/>
                <a:cs typeface="Arial" panose="020B0604020202020204" pitchFamily="34" charset="0"/>
                <a:sym typeface="Calibri"/>
              </a:rPr>
              <a:t>Mixed Reality (MR)</a:t>
            </a:r>
          </a:p>
          <a:p>
            <a:pPr marL="411480" lvl="0">
              <a:spcBef>
                <a:spcPts val="600"/>
              </a:spcBef>
              <a:spcAft>
                <a:spcPts val="600"/>
              </a:spcAft>
            </a:pPr>
            <a:r>
              <a:rPr lang="en-US" sz="1400" dirty="0">
                <a:latin typeface="Arial" panose="020B0604020202020204" pitchFamily="34" charset="0"/>
                <a:ea typeface="Calibri"/>
                <a:cs typeface="Arial" panose="020B0604020202020204" pitchFamily="34" charset="0"/>
                <a:sym typeface="Calibri"/>
              </a:rPr>
              <a:t>The use of advanced computer technology, graphics, and input systems to blend physical and digital worlds.</a:t>
            </a:r>
          </a:p>
          <a:p>
            <a:pPr marL="411480" lvl="0">
              <a:spcBef>
                <a:spcPts val="600"/>
              </a:spcBef>
            </a:pPr>
            <a:r>
              <a:rPr lang="en-US" sz="1600" b="1" dirty="0">
                <a:solidFill>
                  <a:srgbClr val="3A6ECD"/>
                </a:solidFill>
                <a:latin typeface="Arial" panose="020B0604020202020204" pitchFamily="34" charset="0"/>
                <a:ea typeface="Calibri"/>
                <a:cs typeface="Arial" panose="020B0604020202020204" pitchFamily="34" charset="0"/>
                <a:sym typeface="Calibri"/>
              </a:rPr>
              <a:t>Extended Reality (XR)</a:t>
            </a:r>
          </a:p>
          <a:p>
            <a:pPr marL="411480" lvl="0">
              <a:spcBef>
                <a:spcPts val="600"/>
              </a:spcBef>
              <a:spcAft>
                <a:spcPts val="600"/>
              </a:spcAft>
            </a:pPr>
            <a:r>
              <a:rPr lang="en-US" sz="1400" dirty="0">
                <a:latin typeface="Arial" panose="020B0604020202020204" pitchFamily="34" charset="0"/>
                <a:ea typeface="Calibri"/>
                <a:cs typeface="Arial" panose="020B0604020202020204" pitchFamily="34" charset="0"/>
                <a:sym typeface="Calibri"/>
              </a:rPr>
              <a:t>A universal term inclusive of immersive learning technologies like virtual reality (VR), augmented reality (AR) and mixed reality (MR).</a:t>
            </a:r>
          </a:p>
          <a:p>
            <a:pPr marL="411480" lvl="0">
              <a:spcBef>
                <a:spcPts val="600"/>
              </a:spcBef>
            </a:pPr>
            <a:r>
              <a:rPr lang="en-US" sz="1600" b="1" dirty="0">
                <a:solidFill>
                  <a:srgbClr val="3A6ECD"/>
                </a:solidFill>
                <a:latin typeface="Arial" panose="020B0604020202020204" pitchFamily="34" charset="0"/>
                <a:ea typeface="Calibri"/>
                <a:cs typeface="Arial" panose="020B0604020202020204" pitchFamily="34" charset="0"/>
                <a:sym typeface="Calibri"/>
              </a:rPr>
              <a:t>Metaverse</a:t>
            </a:r>
          </a:p>
          <a:p>
            <a:pPr marL="411480" lvl="0">
              <a:spcBef>
                <a:spcPts val="600"/>
              </a:spcBef>
              <a:spcAft>
                <a:spcPts val="600"/>
              </a:spcAft>
            </a:pPr>
            <a:r>
              <a:rPr lang="en-US" sz="1400" dirty="0">
                <a:latin typeface="Arial" panose="020B0604020202020204" pitchFamily="34" charset="0"/>
                <a:ea typeface="Calibri"/>
                <a:cs typeface="Arial" panose="020B0604020202020204" pitchFamily="34" charset="0"/>
                <a:sym typeface="Calibri"/>
              </a:rPr>
              <a:t>An online space where people can interact in a more immersive way.</a:t>
            </a:r>
          </a:p>
        </p:txBody>
      </p:sp>
      <p:grpSp>
        <p:nvGrpSpPr>
          <p:cNvPr id="18" name="Group 17"/>
          <p:cNvGrpSpPr/>
          <p:nvPr/>
        </p:nvGrpSpPr>
        <p:grpSpPr>
          <a:xfrm>
            <a:off x="2972895" y="1145596"/>
            <a:ext cx="1237804" cy="794412"/>
            <a:chOff x="3397339" y="1318060"/>
            <a:chExt cx="969080" cy="621947"/>
          </a:xfrm>
        </p:grpSpPr>
        <p:pic>
          <p:nvPicPr>
            <p:cNvPr id="19" name="Picture 18">
              <a:extLst>
                <a:ext uri="{FF2B5EF4-FFF2-40B4-BE49-F238E27FC236}">
                  <a16:creationId xmlns:a16="http://schemas.microsoft.com/office/drawing/2014/main" id="{E2FD6FBA-11D6-40D7-B6A8-B29F3914D9B5}"/>
                </a:ext>
              </a:extLst>
            </p:cNvPr>
            <p:cNvPicPr>
              <a:picLocks noChangeAspect="1"/>
            </p:cNvPicPr>
            <p:nvPr/>
          </p:nvPicPr>
          <p:blipFill>
            <a:blip r:embed="rId3"/>
            <a:stretch>
              <a:fillRect/>
            </a:stretch>
          </p:blipFill>
          <p:spPr>
            <a:xfrm rot="16200000">
              <a:off x="3744472" y="1318060"/>
              <a:ext cx="621947" cy="621947"/>
            </a:xfrm>
            <a:prstGeom prst="rect">
              <a:avLst/>
            </a:prstGeom>
          </p:spPr>
        </p:pic>
        <p:sp>
          <p:nvSpPr>
            <p:cNvPr id="20" name="Rectangle 19">
              <a:extLst>
                <a:ext uri="{FF2B5EF4-FFF2-40B4-BE49-F238E27FC236}">
                  <a16:creationId xmlns:a16="http://schemas.microsoft.com/office/drawing/2014/main" id="{10C218F2-5613-4A86-941D-5CE40E9115E8}"/>
                </a:ext>
              </a:extLst>
            </p:cNvPr>
            <p:cNvSpPr/>
            <p:nvPr/>
          </p:nvSpPr>
          <p:spPr>
            <a:xfrm>
              <a:off x="3397339"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D5BE39C7-C40C-4181-B829-BDF76C625827}"/>
              </a:ext>
            </a:extLst>
          </p:cNvPr>
          <p:cNvSpPr/>
          <p:nvPr/>
        </p:nvSpPr>
        <p:spPr>
          <a:xfrm>
            <a:off x="853711" y="5400095"/>
            <a:ext cx="792362" cy="7923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9643261-D721-40AD-8672-32962FFAB4A9}"/>
              </a:ext>
            </a:extLst>
          </p:cNvPr>
          <p:cNvSpPr/>
          <p:nvPr/>
        </p:nvSpPr>
        <p:spPr>
          <a:xfrm>
            <a:off x="1724886" y="5400094"/>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a:xfrm>
            <a:off x="1600200" y="6569111"/>
            <a:ext cx="4114800" cy="274324"/>
          </a:xfrm>
        </p:spPr>
        <p:txBody>
          <a:bodyPr/>
          <a:lstStyle/>
          <a:p>
            <a:pPr lvl="0">
              <a:buClr>
                <a:srgbClr val="FFFFFF"/>
              </a:buClr>
              <a:buSzPts val="900"/>
            </a:pPr>
            <a:r>
              <a:rPr lang="en-US" dirty="0">
                <a:solidFill>
                  <a:srgbClr val="FFFFFF"/>
                </a:solidFill>
                <a:latin typeface="Arial"/>
                <a:ea typeface="Arial"/>
                <a:cs typeface="Arial"/>
                <a:sym typeface="Arial"/>
              </a:rPr>
              <a:t>Lesson 14: Exploring the Future of our Digital World</a:t>
            </a:r>
          </a:p>
        </p:txBody>
      </p:sp>
      <p:cxnSp>
        <p:nvCxnSpPr>
          <p:cNvPr id="6" name="Straight Connector 5"/>
          <p:cNvCxnSpPr/>
          <p:nvPr/>
        </p:nvCxnSpPr>
        <p:spPr>
          <a:xfrm>
            <a:off x="4820194" y="2821577"/>
            <a:ext cx="65183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20194" y="3722913"/>
            <a:ext cx="65183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20194" y="4611188"/>
            <a:ext cx="65183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820194" y="5530673"/>
            <a:ext cx="651836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746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4725</TotalTime>
  <Words>600</Words>
  <Application>Microsoft Office PowerPoint</Application>
  <PresentationFormat>Widescreen</PresentationFormat>
  <Paragraphs>73</Paragraphs>
  <Slides>12</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139</cp:revision>
  <dcterms:created xsi:type="dcterms:W3CDTF">2022-01-21T07:53:15Z</dcterms:created>
  <dcterms:modified xsi:type="dcterms:W3CDTF">2022-05-31T06:23:20Z</dcterms:modified>
</cp:coreProperties>
</file>