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5" r:id="rId2"/>
    <p:sldId id="329" r:id="rId3"/>
    <p:sldId id="294" r:id="rId4"/>
    <p:sldId id="342" r:id="rId5"/>
    <p:sldId id="343" r:id="rId6"/>
    <p:sldId id="344" r:id="rId7"/>
    <p:sldId id="346" r:id="rId8"/>
    <p:sldId id="347" r:id="rId9"/>
    <p:sldId id="348" r:id="rId10"/>
    <p:sldId id="334" r:id="rId11"/>
    <p:sldId id="349" r:id="rId12"/>
    <p:sldId id="350" r:id="rId13"/>
    <p:sldId id="351" r:id="rId14"/>
    <p:sldId id="352"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D7D30"/>
    <a:srgbClr val="00B14F"/>
    <a:srgbClr val="0064DF"/>
    <a:srgbClr val="F2F2F2"/>
    <a:srgbClr val="F6F6F6"/>
    <a:srgbClr val="E9EBF5"/>
    <a:srgbClr val="FFFFFF"/>
    <a:srgbClr val="6283BB"/>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E3F6F-5C67-43D5-B4AF-E9B7FE48C4A8}" v="1" dt="2022-05-31T06:22:14.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291" autoAdjust="0"/>
  </p:normalViewPr>
  <p:slideViewPr>
    <p:cSldViewPr snapToGrid="0" snapToObjects="1" showGuides="1">
      <p:cViewPr varScale="1">
        <p:scale>
          <a:sx n="65" d="100"/>
          <a:sy n="65" d="100"/>
        </p:scale>
        <p:origin x="642" y="60"/>
      </p:cViewPr>
      <p:guideLst>
        <p:guide orient="horz" pos="18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A398652D-8EBD-4056-B98F-F170D259A726}"/>
    <pc:docChg chg="">
      <pc:chgData name="2699" userId="d41f716e-f956-461f-8b98-7761afdba872" providerId="ADAL" clId="{A398652D-8EBD-4056-B98F-F170D259A726}" dt="2022-04-12T13:01:51.416" v="2"/>
      <pc:docMkLst>
        <pc:docMk/>
      </pc:docMkLst>
      <pc:sldChg chg="delCm">
        <pc:chgData name="2699" userId="d41f716e-f956-461f-8b98-7761afdba872" providerId="ADAL" clId="{A398652D-8EBD-4056-B98F-F170D259A726}" dt="2022-04-12T13:01:38.225" v="0"/>
        <pc:sldMkLst>
          <pc:docMk/>
          <pc:sldMk cId="1960820503" sldId="294"/>
        </pc:sldMkLst>
      </pc:sldChg>
      <pc:sldChg chg="delCm">
        <pc:chgData name="2699" userId="d41f716e-f956-461f-8b98-7761afdba872" providerId="ADAL" clId="{A398652D-8EBD-4056-B98F-F170D259A726}" dt="2022-04-12T13:01:47.099" v="1"/>
        <pc:sldMkLst>
          <pc:docMk/>
          <pc:sldMk cId="1921005051" sldId="334"/>
        </pc:sldMkLst>
      </pc:sldChg>
      <pc:sldChg chg="delCm">
        <pc:chgData name="2699" userId="d41f716e-f956-461f-8b98-7761afdba872" providerId="ADAL" clId="{A398652D-8EBD-4056-B98F-F170D259A726}" dt="2022-04-12T13:01:51.416" v="2"/>
        <pc:sldMkLst>
          <pc:docMk/>
          <pc:sldMk cId="1749640607" sldId="350"/>
        </pc:sldMkLst>
      </pc:sldChg>
    </pc:docChg>
  </pc:docChgLst>
  <pc:docChgLst>
    <pc:chgData name="IT Department" userId="067eaf3b-e7f9-421d-a234-a31d0df16d4a" providerId="ADAL" clId="{9CEA59E7-9CC1-4F78-8337-108B9FB969D9}"/>
    <pc:docChg chg="">
      <pc:chgData name="IT Department" userId="067eaf3b-e7f9-421d-a234-a31d0df16d4a" providerId="ADAL" clId="{9CEA59E7-9CC1-4F78-8337-108B9FB969D9}" dt="2022-04-11T05:40:09.940" v="2"/>
      <pc:docMkLst>
        <pc:docMk/>
      </pc:docMkLst>
      <pc:sldChg chg="addCm">
        <pc:chgData name="IT Department" userId="067eaf3b-e7f9-421d-a234-a31d0df16d4a" providerId="ADAL" clId="{9CEA59E7-9CC1-4F78-8337-108B9FB969D9}" dt="2022-04-11T05:39:40.963" v="0"/>
        <pc:sldMkLst>
          <pc:docMk/>
          <pc:sldMk cId="1960820503" sldId="294"/>
        </pc:sldMkLst>
      </pc:sldChg>
      <pc:sldChg chg="addCm">
        <pc:chgData name="IT Department" userId="067eaf3b-e7f9-421d-a234-a31d0df16d4a" providerId="ADAL" clId="{9CEA59E7-9CC1-4F78-8337-108B9FB969D9}" dt="2022-04-11T05:40:01.734" v="1"/>
        <pc:sldMkLst>
          <pc:docMk/>
          <pc:sldMk cId="1921005051" sldId="334"/>
        </pc:sldMkLst>
      </pc:sldChg>
      <pc:sldChg chg="addCm">
        <pc:chgData name="IT Department" userId="067eaf3b-e7f9-421d-a234-a31d0df16d4a" providerId="ADAL" clId="{9CEA59E7-9CC1-4F78-8337-108B9FB969D9}" dt="2022-04-11T05:40:09.940" v="2"/>
        <pc:sldMkLst>
          <pc:docMk/>
          <pc:sldMk cId="1749640607" sldId="350"/>
        </pc:sldMkLst>
      </pc:sldChg>
    </pc:docChg>
  </pc:docChgLst>
  <pc:docChgLst>
    <pc:chgData name="2699" userId="d41f716e-f956-461f-8b98-7761afdba872" providerId="ADAL" clId="{3D9E3F6F-5C67-43D5-B4AF-E9B7FE48C4A8}"/>
    <pc:docChg chg="custSel modSld">
      <pc:chgData name="2699" userId="d41f716e-f956-461f-8b98-7761afdba872" providerId="ADAL" clId="{3D9E3F6F-5C67-43D5-B4AF-E9B7FE48C4A8}" dt="2022-05-31T06:22:14.267" v="2" actId="1076"/>
      <pc:docMkLst>
        <pc:docMk/>
      </pc:docMkLst>
      <pc:sldChg chg="delSp modSp mod">
        <pc:chgData name="2699" userId="d41f716e-f956-461f-8b98-7761afdba872" providerId="ADAL" clId="{3D9E3F6F-5C67-43D5-B4AF-E9B7FE48C4A8}" dt="2022-05-31T06:22:14.267" v="2" actId="1076"/>
        <pc:sldMkLst>
          <pc:docMk/>
          <pc:sldMk cId="1352325610" sldId="298"/>
        </pc:sldMkLst>
        <pc:grpChg chg="del">
          <ac:chgData name="2699" userId="d41f716e-f956-461f-8b98-7761afdba872" providerId="ADAL" clId="{3D9E3F6F-5C67-43D5-B4AF-E9B7FE48C4A8}" dt="2022-05-31T06:22:08.004" v="0" actId="478"/>
          <ac:grpSpMkLst>
            <pc:docMk/>
            <pc:sldMk cId="1352325610" sldId="298"/>
            <ac:grpSpMk id="7" creationId="{04DCC066-D362-4588-B5B0-8AB8D6294002}"/>
          </ac:grpSpMkLst>
        </pc:grpChg>
        <pc:picChg chg="del topLvl">
          <ac:chgData name="2699" userId="d41f716e-f956-461f-8b98-7761afdba872" providerId="ADAL" clId="{3D9E3F6F-5C67-43D5-B4AF-E9B7FE48C4A8}" dt="2022-05-31T06:22:08.004" v="0" actId="478"/>
          <ac:picMkLst>
            <pc:docMk/>
            <pc:sldMk cId="1352325610" sldId="298"/>
            <ac:picMk id="11" creationId="{F200429E-7AED-374D-8DA9-80F70843F875}"/>
          </ac:picMkLst>
        </pc:picChg>
        <pc:picChg chg="mod topLvl">
          <ac:chgData name="2699" userId="d41f716e-f956-461f-8b98-7761afdba872" providerId="ADAL" clId="{3D9E3F6F-5C67-43D5-B4AF-E9B7FE48C4A8}" dt="2022-05-31T06:22:14.267" v="2" actId="1076"/>
          <ac:picMkLst>
            <pc:docMk/>
            <pc:sldMk cId="1352325610" sldId="298"/>
            <ac:picMk id="12" creationId="{73A3A52A-857E-4314-8E4B-FF1DEC3C6C5F}"/>
          </ac:picMkLst>
        </pc:picChg>
        <pc:cxnChg chg="del">
          <ac:chgData name="2699" userId="d41f716e-f956-461f-8b98-7761afdba872" providerId="ADAL" clId="{3D9E3F6F-5C67-43D5-B4AF-E9B7FE48C4A8}" dt="2022-05-31T06:22:08.967" v="1" actId="478"/>
          <ac:cxnSpMkLst>
            <pc:docMk/>
            <pc:sldMk cId="1352325610" sldId="298"/>
            <ac:cxnSpMk id="8"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a:defRPr/>
            </a:pPr>
            <a:r>
              <a:rPr lang="en-US" dirty="0">
                <a:solidFill>
                  <a:prstClr val="white"/>
                </a:solidFill>
              </a:rPr>
              <a:t>Lesson 1: Digital Citizenship Level 3</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video" Target="https://www.youtube.com/embed/orU-biJUMxo?feature=oembed"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video" Target="https://www.youtube.com/embed/vKA4w2O61Xo?feature=oembed"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08" y="713371"/>
            <a:ext cx="4837324" cy="5461004"/>
          </a:xfrm>
          <a:prstGeom prst="rect">
            <a:avLst/>
          </a:prstGeom>
        </p:spPr>
      </p:pic>
      <p:sp>
        <p:nvSpPr>
          <p:cNvPr id="12" name="Rectangle 11">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rPr>
              <a:t>Digital Citizenship</a:t>
            </a:r>
            <a:endParaRPr kumimoji="0" lang="en-US"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4B9F112-7C1C-4B1C-A56F-DB7EA8C104F3}"/>
              </a:ext>
            </a:extLst>
          </p:cNvPr>
          <p:cNvSpPr/>
          <p:nvPr/>
        </p:nvSpPr>
        <p:spPr>
          <a:xfrm>
            <a:off x="7177872" y="3536950"/>
            <a:ext cx="5014127" cy="12890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1A14874-FE0D-4EAA-9A60-7BA5897EA19D}"/>
              </a:ext>
            </a:extLst>
          </p:cNvPr>
          <p:cNvSpPr/>
          <p:nvPr/>
        </p:nvSpPr>
        <p:spPr>
          <a:xfrm>
            <a:off x="7273778" y="3796754"/>
            <a:ext cx="460445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CONFIRMATION BIAS</a:t>
            </a:r>
          </a:p>
        </p:txBody>
      </p:sp>
    </p:spTree>
    <p:extLst>
      <p:ext uri="{BB962C8B-B14F-4D97-AF65-F5344CB8AC3E}">
        <p14:creationId xmlns:p14="http://schemas.microsoft.com/office/powerpoint/2010/main" val="3215974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B8C838-B15A-45BB-8D31-A40900EE6781}"/>
              </a:ext>
            </a:extLst>
          </p:cNvPr>
          <p:cNvPicPr>
            <a:picLocks noChangeAspect="1"/>
          </p:cNvPicPr>
          <p:nvPr/>
        </p:nvPicPr>
        <p:blipFill rotWithShape="1">
          <a:blip r:embed="rId4"/>
          <a:srcRect t="6295" b="13336"/>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9291376" cy="204936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Confirmation Bias and Your News Feed</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4" name="Rectangle 3"/>
          <p:cNvSpPr/>
          <p:nvPr/>
        </p:nvSpPr>
        <p:spPr>
          <a:xfrm>
            <a:off x="3824929" y="6053666"/>
            <a:ext cx="4542141" cy="369332"/>
          </a:xfrm>
          <a:prstGeom prst="rect">
            <a:avLst/>
          </a:prstGeom>
        </p:spPr>
        <p:txBody>
          <a:bodyPr wrap="none">
            <a:spAutoFit/>
          </a:bodyPr>
          <a:lstStyle/>
          <a:p>
            <a:r>
              <a:rPr lang="en-US" b="1" u="sng" dirty="0">
                <a:solidFill>
                  <a:srgbClr val="1155CC"/>
                </a:solidFill>
                <a:latin typeface="Calibri" panose="020F0502020204030204" pitchFamily="34" charset="0"/>
              </a:rPr>
              <a:t>How journalists think about confirmation bias</a:t>
            </a:r>
            <a:endParaRPr lang="en-US" sz="2000" dirty="0"/>
          </a:p>
        </p:txBody>
      </p:sp>
      <p:sp>
        <p:nvSpPr>
          <p:cNvPr id="8" name="Rectangle 7">
            <a:extLst>
              <a:ext uri="{FF2B5EF4-FFF2-40B4-BE49-F238E27FC236}">
                <a16:creationId xmlns:a16="http://schemas.microsoft.com/office/drawing/2014/main" id="{CFA618A6-1C85-443E-9D24-2D993286D75D}"/>
              </a:ext>
            </a:extLst>
          </p:cNvPr>
          <p:cNvSpPr/>
          <p:nvPr/>
        </p:nvSpPr>
        <p:spPr>
          <a:xfrm>
            <a:off x="839788" y="946622"/>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Defining Confirmation Bias _ Facing History and Ourselves_HD">
            <a:hlinkClick r:id="" action="ppaction://media"/>
            <a:extLst>
              <a:ext uri="{FF2B5EF4-FFF2-40B4-BE49-F238E27FC236}">
                <a16:creationId xmlns:a16="http://schemas.microsoft.com/office/drawing/2014/main" id="{3F95A0DB-6B0C-43C0-BF0E-073B5F8771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13048" y="1547082"/>
            <a:ext cx="5601073" cy="3150603"/>
          </a:xfrm>
          <a:prstGeom prst="rect">
            <a:avLst/>
          </a:prstGeom>
        </p:spPr>
      </p:pic>
    </p:spTree>
    <p:extLst>
      <p:ext uri="{BB962C8B-B14F-4D97-AF65-F5344CB8AC3E}">
        <p14:creationId xmlns:p14="http://schemas.microsoft.com/office/powerpoint/2010/main" val="192100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11</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7493370" cy="204936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Reading the Same News Again and Again</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8" name="Rectangle 7">
            <a:extLst>
              <a:ext uri="{FF2B5EF4-FFF2-40B4-BE49-F238E27FC236}">
                <a16:creationId xmlns:a16="http://schemas.microsoft.com/office/drawing/2014/main" id="{CFA618A6-1C85-443E-9D24-2D993286D75D}"/>
              </a:ext>
            </a:extLst>
          </p:cNvPr>
          <p:cNvSpPr/>
          <p:nvPr/>
        </p:nvSpPr>
        <p:spPr>
          <a:xfrm>
            <a:off x="839788" y="136140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13962" t="14495" r="13083" b="18949"/>
          <a:stretch/>
        </p:blipFill>
        <p:spPr>
          <a:xfrm>
            <a:off x="8358256" y="4259953"/>
            <a:ext cx="3051423" cy="20019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2051171"/>
            <a:ext cx="2490329" cy="2001941"/>
          </a:xfrm>
          <a:prstGeom prst="rect">
            <a:avLst/>
          </a:prstGeom>
        </p:spPr>
      </p:pic>
      <p:sp>
        <p:nvSpPr>
          <p:cNvPr id="12" name="Rectangle 11"/>
          <p:cNvSpPr/>
          <p:nvPr/>
        </p:nvSpPr>
        <p:spPr>
          <a:xfrm>
            <a:off x="839788" y="4263481"/>
            <a:ext cx="7660640" cy="1998413"/>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3330116" y="2051171"/>
            <a:ext cx="8079564" cy="1998413"/>
          </a:xfrm>
          <a:prstGeom prst="rect">
            <a:avLst/>
          </a:prstGeom>
          <a:solidFill>
            <a:srgbClr val="00B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3636301" y="2198997"/>
            <a:ext cx="7467194" cy="1682512"/>
          </a:xfrm>
          <a:prstGeom prst="rect">
            <a:avLst/>
          </a:prstGeom>
        </p:spPr>
        <p:txBody>
          <a:bodyPr wrap="square">
            <a:spAutoFit/>
          </a:bodyPr>
          <a:lstStyle/>
          <a:p>
            <a:pPr fontAlgn="t">
              <a:lnSpc>
                <a:spcPts val="2500"/>
              </a:lnSpc>
              <a:spcAft>
                <a:spcPts val="1200"/>
              </a:spcAft>
            </a:pPr>
            <a:r>
              <a:rPr lang="en-US" kern="0" dirty="0">
                <a:solidFill>
                  <a:schemeClr val="bg1"/>
                </a:solidFill>
                <a:latin typeface="Arial" panose="020B0604020202020204" pitchFamily="34" charset="0"/>
                <a:ea typeface="Montserrat"/>
                <a:cs typeface="Arial" panose="020B0604020202020204" pitchFamily="34" charset="0"/>
              </a:rPr>
              <a:t>Can you understand how your news feeds can be individualized based on the algorithms trying to find items that you might like to see?</a:t>
            </a:r>
          </a:p>
          <a:p>
            <a:pPr fontAlgn="t">
              <a:lnSpc>
                <a:spcPts val="2500"/>
              </a:lnSpc>
              <a:spcAft>
                <a:spcPts val="1200"/>
              </a:spcAft>
            </a:pPr>
            <a:r>
              <a:rPr lang="en-US" kern="0" dirty="0">
                <a:solidFill>
                  <a:schemeClr val="bg1"/>
                </a:solidFill>
                <a:latin typeface="Arial" panose="020B0604020202020204" pitchFamily="34" charset="0"/>
                <a:ea typeface="Montserrat"/>
                <a:cs typeface="Arial" panose="020B0604020202020204" pitchFamily="34" charset="0"/>
              </a:rPr>
              <a:t>If this is the case, what are you not seeing?</a:t>
            </a:r>
          </a:p>
          <a:p>
            <a:pPr fontAlgn="t">
              <a:lnSpc>
                <a:spcPts val="2500"/>
              </a:lnSpc>
              <a:spcAft>
                <a:spcPts val="1200"/>
              </a:spcAft>
            </a:pPr>
            <a:r>
              <a:rPr lang="en-US" kern="0" dirty="0">
                <a:solidFill>
                  <a:schemeClr val="bg1"/>
                </a:solidFill>
                <a:latin typeface="Arial" panose="020B0604020202020204" pitchFamily="34" charset="0"/>
                <a:ea typeface="Montserrat"/>
                <a:cs typeface="Arial" panose="020B0604020202020204" pitchFamily="34" charset="0"/>
              </a:rPr>
              <a:t>Are you missing out on other perspectives?</a:t>
            </a:r>
          </a:p>
        </p:txBody>
      </p:sp>
      <p:sp>
        <p:nvSpPr>
          <p:cNvPr id="15" name="Rectangle 14"/>
          <p:cNvSpPr/>
          <p:nvPr/>
        </p:nvSpPr>
        <p:spPr>
          <a:xfrm>
            <a:off x="1167869" y="4645312"/>
            <a:ext cx="6332526" cy="1374735"/>
          </a:xfrm>
          <a:prstGeom prst="rect">
            <a:avLst/>
          </a:prstGeom>
        </p:spPr>
        <p:txBody>
          <a:bodyPr wrap="square">
            <a:spAutoFit/>
          </a:bodyPr>
          <a:lstStyle/>
          <a:p>
            <a:pPr fontAlgn="t">
              <a:lnSpc>
                <a:spcPts val="2500"/>
              </a:lnSpc>
              <a:spcAft>
                <a:spcPts val="1200"/>
              </a:spcAft>
            </a:pPr>
            <a:r>
              <a:rPr lang="en-US" kern="0" dirty="0">
                <a:solidFill>
                  <a:schemeClr val="bg1"/>
                </a:solidFill>
                <a:latin typeface="Arial" panose="020B0604020202020204" pitchFamily="34" charset="0"/>
                <a:ea typeface="Montserrat"/>
                <a:cs typeface="Arial" panose="020B0604020202020204" pitchFamily="34" charset="0"/>
              </a:rPr>
              <a:t>A situation in which an internet user encounters only information and opinions that conform to and reinforce their own beliefs, caused by algorithms that personalize an individual’s online experience.</a:t>
            </a:r>
          </a:p>
        </p:txBody>
      </p:sp>
      <p:sp>
        <p:nvSpPr>
          <p:cNvPr id="17" name="Rectangle 16"/>
          <p:cNvSpPr/>
          <p:nvPr/>
        </p:nvSpPr>
        <p:spPr>
          <a:xfrm>
            <a:off x="1535596" y="2370273"/>
            <a:ext cx="1003801" cy="461665"/>
          </a:xfrm>
          <a:prstGeom prst="rect">
            <a:avLst/>
          </a:prstGeom>
        </p:spPr>
        <p:txBody>
          <a:bodyPr wrap="none">
            <a:spAutoFit/>
          </a:bodyPr>
          <a:lstStyle/>
          <a:p>
            <a:pPr fontAlgn="t"/>
            <a:r>
              <a:rPr lang="en-GB" sz="2400" b="1" dirty="0">
                <a:solidFill>
                  <a:schemeClr val="bg1"/>
                </a:solidFill>
                <a:latin typeface="Arial" panose="020B0604020202020204" pitchFamily="34" charset="0"/>
                <a:cs typeface="Arial" panose="020B0604020202020204" pitchFamily="34" charset="0"/>
              </a:rPr>
              <a:t>Think</a:t>
            </a:r>
            <a:endParaRPr lang="en-GB" sz="3600" dirty="0">
              <a:solidFill>
                <a:schemeClr val="bg1"/>
              </a:solidFill>
              <a:latin typeface="Arial" panose="020B0604020202020204" pitchFamily="34" charset="0"/>
              <a:cs typeface="Arial" panose="020B0604020202020204" pitchFamily="34" charset="0"/>
            </a:endParaRPr>
          </a:p>
        </p:txBody>
      </p:sp>
      <p:sp>
        <p:nvSpPr>
          <p:cNvPr id="19" name="Oval 18"/>
          <p:cNvSpPr/>
          <p:nvPr/>
        </p:nvSpPr>
        <p:spPr>
          <a:xfrm>
            <a:off x="7772931" y="4629218"/>
            <a:ext cx="1454748" cy="1454748"/>
          </a:xfrm>
          <a:prstGeom prst="ellipse">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7917381" y="4994955"/>
            <a:ext cx="1226618" cy="723275"/>
          </a:xfrm>
          <a:prstGeom prst="rect">
            <a:avLst/>
          </a:prstGeom>
        </p:spPr>
        <p:txBody>
          <a:bodyPr wrap="none">
            <a:spAutoFit/>
          </a:bodyPr>
          <a:lstStyle/>
          <a:p>
            <a:pPr algn="ctr" fontAlgn="t">
              <a:lnSpc>
                <a:spcPts val="2400"/>
              </a:lnSpc>
            </a:pPr>
            <a:r>
              <a:rPr lang="en-GB" sz="2400" b="1" dirty="0">
                <a:solidFill>
                  <a:schemeClr val="bg1"/>
                </a:solidFill>
                <a:latin typeface="Arial" panose="020B0604020202020204" pitchFamily="34" charset="0"/>
                <a:cs typeface="Arial" panose="020B0604020202020204" pitchFamily="34" charset="0"/>
              </a:rPr>
              <a:t>Filter</a:t>
            </a:r>
            <a:br>
              <a:rPr lang="en-GB" sz="2400" b="1" dirty="0">
                <a:solidFill>
                  <a:schemeClr val="bg1"/>
                </a:solidFill>
                <a:latin typeface="Arial" panose="020B0604020202020204" pitchFamily="34" charset="0"/>
                <a:cs typeface="Arial" panose="020B0604020202020204" pitchFamily="34" charset="0"/>
              </a:rPr>
            </a:br>
            <a:r>
              <a:rPr lang="en-GB" sz="2400" b="1" dirty="0">
                <a:solidFill>
                  <a:schemeClr val="bg1"/>
                </a:solidFill>
                <a:latin typeface="Arial" panose="020B0604020202020204" pitchFamily="34" charset="0"/>
                <a:cs typeface="Arial" panose="020B0604020202020204" pitchFamily="34" charset="0"/>
              </a:rPr>
              <a:t>Bubble</a:t>
            </a:r>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570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755ED9E-C2B3-42B0-A31C-0A04F7DF1729}"/>
              </a:ext>
            </a:extLst>
          </p:cNvPr>
          <p:cNvPicPr>
            <a:picLocks noChangeAspect="1" noChangeArrowheads="1"/>
          </p:cNvPicPr>
          <p:nvPr/>
        </p:nvPicPr>
        <p:blipFill>
          <a:blip r:embed="rId3"/>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7493370" cy="204936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What Can We Do to Break the Filter Bubble?</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4" name="Rectangle 3"/>
          <p:cNvSpPr/>
          <p:nvPr/>
        </p:nvSpPr>
        <p:spPr>
          <a:xfrm>
            <a:off x="7278122" y="1361401"/>
            <a:ext cx="2539028" cy="369332"/>
          </a:xfrm>
          <a:prstGeom prst="rect">
            <a:avLst/>
          </a:prstGeom>
        </p:spPr>
        <p:txBody>
          <a:bodyPr wrap="none">
            <a:spAutoFit/>
          </a:bodyPr>
          <a:lstStyle/>
          <a:p>
            <a:r>
              <a:rPr lang="en-US" b="1" u="sng" dirty="0">
                <a:solidFill>
                  <a:srgbClr val="1155CC"/>
                </a:solidFill>
                <a:latin typeface="Calibri" panose="020F0502020204030204" pitchFamily="34" charset="0"/>
              </a:rPr>
              <a:t>What can we do about it</a:t>
            </a:r>
            <a:endParaRPr lang="en-US" sz="2000" dirty="0"/>
          </a:p>
        </p:txBody>
      </p:sp>
      <p:sp>
        <p:nvSpPr>
          <p:cNvPr id="8" name="Rectangle 7">
            <a:extLst>
              <a:ext uri="{FF2B5EF4-FFF2-40B4-BE49-F238E27FC236}">
                <a16:creationId xmlns:a16="http://schemas.microsoft.com/office/drawing/2014/main" id="{CFA618A6-1C85-443E-9D24-2D993286D75D}"/>
              </a:ext>
            </a:extLst>
          </p:cNvPr>
          <p:cNvSpPr/>
          <p:nvPr/>
        </p:nvSpPr>
        <p:spPr>
          <a:xfrm>
            <a:off x="839788" y="136140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News Literacy Week: How confirmation bias impacts the news we seek">
            <a:hlinkClick r:id="" action="ppaction://media"/>
            <a:extLst>
              <a:ext uri="{FF2B5EF4-FFF2-40B4-BE49-F238E27FC236}">
                <a16:creationId xmlns:a16="http://schemas.microsoft.com/office/drawing/2014/main" id="{C3252AF7-3676-49C0-9DB5-DB89362CD048}"/>
              </a:ext>
            </a:extLst>
          </p:cNvPr>
          <p:cNvPicPr>
            <a:picLocks noRot="1" noChangeAspect="1"/>
          </p:cNvPicPr>
          <p:nvPr>
            <a:videoFile r:link="rId1"/>
          </p:nvPr>
        </p:nvPicPr>
        <p:blipFill>
          <a:blip r:embed="rId4"/>
          <a:stretch>
            <a:fillRect/>
          </a:stretch>
        </p:blipFill>
        <p:spPr>
          <a:xfrm>
            <a:off x="2520381" y="1892926"/>
            <a:ext cx="7132320" cy="4029761"/>
          </a:xfrm>
          <a:prstGeom prst="rect">
            <a:avLst/>
          </a:prstGeom>
        </p:spPr>
      </p:pic>
    </p:spTree>
    <p:extLst>
      <p:ext uri="{BB962C8B-B14F-4D97-AF65-F5344CB8AC3E}">
        <p14:creationId xmlns:p14="http://schemas.microsoft.com/office/powerpoint/2010/main" val="174964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Key Questions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3396342" y="2573115"/>
            <a:ext cx="7579360" cy="2146742"/>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were two suggestions from the video?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other suggestions do you have based on this lesson and the previous lessons?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are the repercussions of a newsfeed which only reinforces our confirmation bias? </a:t>
            </a:r>
          </a:p>
        </p:txBody>
      </p:sp>
      <p:grpSp>
        <p:nvGrpSpPr>
          <p:cNvPr id="16" name="Group 15"/>
          <p:cNvGrpSpPr/>
          <p:nvPr/>
        </p:nvGrpSpPr>
        <p:grpSpPr>
          <a:xfrm>
            <a:off x="839789" y="1480325"/>
            <a:ext cx="3490836" cy="4666924"/>
            <a:chOff x="839788" y="1089714"/>
            <a:chExt cx="3783011" cy="5057535"/>
          </a:xfrm>
        </p:grpSpPr>
        <p:sp>
          <p:nvSpPr>
            <p:cNvPr id="17" name="Rectangle 16"/>
            <p:cNvSpPr/>
            <p:nvPr/>
          </p:nvSpPr>
          <p:spPr>
            <a:xfrm>
              <a:off x="839789" y="1089714"/>
              <a:ext cx="2899092" cy="419685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2">
              <a:lum bright="70000" contrast="-70000"/>
            </a:blip>
            <a:stretch>
              <a:fillRect/>
            </a:stretch>
          </p:blipFill>
          <p:spPr>
            <a:xfrm>
              <a:off x="1283181" y="1410768"/>
              <a:ext cx="2012308" cy="3694068"/>
            </a:xfrm>
            <a:prstGeom prst="rect">
              <a:avLst/>
            </a:prstGeom>
          </p:spPr>
        </p:pic>
        <p:grpSp>
          <p:nvGrpSpPr>
            <p:cNvPr id="19" name="Group 18"/>
            <p:cNvGrpSpPr/>
            <p:nvPr/>
          </p:nvGrpSpPr>
          <p:grpSpPr>
            <a:xfrm rot="5400000">
              <a:off x="3635155" y="1305200"/>
              <a:ext cx="1203130" cy="772159"/>
              <a:chOff x="2233237" y="1848727"/>
              <a:chExt cx="969079" cy="621947"/>
            </a:xfrm>
          </p:grpSpPr>
          <p:pic>
            <p:nvPicPr>
              <p:cNvPr id="23" name="Picture 22">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4" name="Rectangle 23">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rot="10800000">
              <a:off x="839788" y="5375090"/>
              <a:ext cx="1203130" cy="772159"/>
              <a:chOff x="2233237" y="1848727"/>
              <a:chExt cx="969079" cy="621947"/>
            </a:xfrm>
          </p:grpSpPr>
          <p:pic>
            <p:nvPicPr>
              <p:cNvPr id="21" name="Picture 20">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2" name="Rectangle 21">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68174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14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5880245" cy="98860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77F09E-E3A2-43C4-8B65-23FBBC31C254}"/>
              </a:ext>
            </a:extLst>
          </p:cNvPr>
          <p:cNvSpPr/>
          <p:nvPr/>
        </p:nvSpPr>
        <p:spPr>
          <a:xfrm>
            <a:off x="615025" y="1296365"/>
            <a:ext cx="10990821" cy="3882601"/>
          </a:xfrm>
          <a:prstGeom prst="rect">
            <a:avLst/>
          </a:prstGeom>
        </p:spPr>
        <p:txBody>
          <a:bodyPr wrap="square">
            <a:spAutoFit/>
          </a:bodyPr>
          <a:lstStyle/>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Examine your news sources and social media feed. Identify what kind of confirmation bias is being reinforced by these sources. Document your plan to diversify your sources and seek different opinions and information.</a:t>
            </a:r>
          </a:p>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Make a poster about confirmation bias, the filter bubble, and how to break your biases in news sources and social media feeds.</a:t>
            </a:r>
            <a:br>
              <a:rPr lang="en-US" kern="0" dirty="0">
                <a:latin typeface="Arial" panose="020B0604020202020204" pitchFamily="34" charset="0"/>
                <a:ea typeface="Montserrat"/>
                <a:cs typeface="Arial" panose="020B0604020202020204" pitchFamily="34" charset="0"/>
                <a:sym typeface="Montserrat"/>
              </a:rPr>
            </a:br>
            <a:endParaRPr lang="en-US" kern="0" dirty="0">
              <a:latin typeface="Arial" panose="020B0604020202020204" pitchFamily="34" charset="0"/>
              <a:ea typeface="Montserrat"/>
              <a:cs typeface="Arial" panose="020B0604020202020204" pitchFamily="34" charset="0"/>
              <a:sym typeface="Montserrat"/>
            </a:endParaRPr>
          </a:p>
          <a:p>
            <a:pPr marL="126997" defTabSz="1219170">
              <a:lnSpc>
                <a:spcPct val="115000"/>
              </a:lnSpc>
              <a:spcAft>
                <a:spcPts val="1800"/>
              </a:spcAft>
              <a:buClr>
                <a:schemeClr val="tx1"/>
              </a:buClr>
              <a:buSzPct val="100000"/>
            </a:pPr>
            <a:endParaRPr lang="en-US" kern="0" dirty="0">
              <a:latin typeface="Arial" panose="020B0604020202020204" pitchFamily="34" charset="0"/>
              <a:ea typeface="Montserrat"/>
              <a:cs typeface="Arial" panose="020B0604020202020204" pitchFamily="34" charset="0"/>
              <a:sym typeface="Montserrat"/>
            </a:endParaRPr>
          </a:p>
          <a:p>
            <a:pPr marL="126997" defTabSz="1219170">
              <a:lnSpc>
                <a:spcPct val="115000"/>
              </a:lnSpc>
              <a:spcAft>
                <a:spcPts val="1800"/>
              </a:spcAft>
              <a:buClr>
                <a:schemeClr val="tx1"/>
              </a:buClr>
              <a:buSzPct val="100000"/>
            </a:pPr>
            <a:endParaRPr lang="en-US" kern="0" dirty="0">
              <a:latin typeface="Arial" panose="020B0604020202020204" pitchFamily="34" charset="0"/>
              <a:ea typeface="Montserrat"/>
              <a:cs typeface="Arial" panose="020B0604020202020204" pitchFamily="34" charset="0"/>
              <a:sym typeface="Montserrat"/>
            </a:endParaRPr>
          </a:p>
          <a:p>
            <a:pPr marL="126997" defTabSz="1219170">
              <a:lnSpc>
                <a:spcPct val="115000"/>
              </a:lnSpc>
              <a:spcAft>
                <a:spcPts val="1800"/>
              </a:spcAft>
              <a:buClr>
                <a:schemeClr val="tx1"/>
              </a:buClr>
              <a:buSzPct val="100000"/>
            </a:pPr>
            <a:endParaRPr lang="en-US" kern="0" dirty="0">
              <a:latin typeface="Arial" panose="020B0604020202020204" pitchFamily="34" charset="0"/>
              <a:ea typeface="Montserrat"/>
              <a:cs typeface="Arial" panose="020B0604020202020204" pitchFamily="34" charset="0"/>
              <a:sym typeface="Montserrat"/>
            </a:endParaRPr>
          </a:p>
        </p:txBody>
      </p:sp>
      <p:pic>
        <p:nvPicPr>
          <p:cNvPr id="7" name="Graphic 8">
            <a:extLst>
              <a:ext uri="{FF2B5EF4-FFF2-40B4-BE49-F238E27FC236}">
                <a16:creationId xmlns:a16="http://schemas.microsoft.com/office/drawing/2014/main" id="{6F26357F-E154-4DD0-9C59-CA4A7C9A6F5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3531" b="15253"/>
          <a:stretch/>
        </p:blipFill>
        <p:spPr>
          <a:xfrm>
            <a:off x="4970112" y="2511707"/>
            <a:ext cx="6635734" cy="4057404"/>
          </a:xfrm>
          <a:prstGeom prst="rect">
            <a:avLst/>
          </a:prstGeom>
        </p:spPr>
      </p:pic>
    </p:spTree>
    <p:extLst>
      <p:ext uri="{BB962C8B-B14F-4D97-AF65-F5344CB8AC3E}">
        <p14:creationId xmlns:p14="http://schemas.microsoft.com/office/powerpoint/2010/main" val="1046065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Reading the news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25" y="1120140"/>
            <a:ext cx="11226570" cy="5168900"/>
          </a:xfrm>
          <a:prstGeom prst="rect">
            <a:avLst/>
          </a:prstGeom>
        </p:spPr>
      </p:pic>
      <p:sp>
        <p:nvSpPr>
          <p:cNvPr id="17" name="Content Placeholder 6">
            <a:extLst>
              <a:ext uri="{FF2B5EF4-FFF2-40B4-BE49-F238E27FC236}">
                <a16:creationId xmlns:a16="http://schemas.microsoft.com/office/drawing/2014/main" id="{353C424B-3258-4ADB-ADEB-F5F3C4CE6C21}"/>
              </a:ext>
            </a:extLst>
          </p:cNvPr>
          <p:cNvSpPr txBox="1">
            <a:spLocks/>
          </p:cNvSpPr>
          <p:nvPr/>
        </p:nvSpPr>
        <p:spPr>
          <a:xfrm>
            <a:off x="1920944" y="2934911"/>
            <a:ext cx="6069874" cy="4456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t>Which of the below headlines is real? </a:t>
            </a:r>
            <a:endParaRPr lang="en-US" sz="1800" dirty="0">
              <a:solidFill>
                <a:srgbClr val="000000"/>
              </a:solidFill>
            </a:endParaRPr>
          </a:p>
        </p:txBody>
      </p:sp>
      <p:sp>
        <p:nvSpPr>
          <p:cNvPr id="16" name="Rectangle 15"/>
          <p:cNvSpPr/>
          <p:nvPr/>
        </p:nvSpPr>
        <p:spPr>
          <a:xfrm>
            <a:off x="2396230" y="3581548"/>
            <a:ext cx="2164080" cy="1785104"/>
          </a:xfrm>
          <a:prstGeom prst="rect">
            <a:avLst/>
          </a:prstGeom>
        </p:spPr>
        <p:txBody>
          <a:bodyPr wrap="square">
            <a:spAutoFit/>
          </a:bodyPr>
          <a:lstStyle/>
          <a:p>
            <a:pPr fontAlgn="base">
              <a:spcBef>
                <a:spcPts val="0"/>
              </a:spcBef>
              <a:spcAft>
                <a:spcPts val="1200"/>
              </a:spcAft>
            </a:pPr>
            <a:r>
              <a:rPr lang="en-US" b="1" dirty="0">
                <a:solidFill>
                  <a:srgbClr val="000000"/>
                </a:solidFill>
                <a:latin typeface="Arial" panose="020B0604020202020204" pitchFamily="34" charset="0"/>
                <a:cs typeface="Arial" panose="020B0604020202020204" pitchFamily="34" charset="0"/>
              </a:rPr>
              <a:t>Japan Finally Abandons Microwave Ovens by 2022, </a:t>
            </a:r>
          </a:p>
          <a:p>
            <a:pPr fontAlgn="base">
              <a:spcBef>
                <a:spcPts val="0"/>
              </a:spcBef>
            </a:pPr>
            <a:r>
              <a:rPr lang="en-US" sz="1400" i="1" dirty="0">
                <a:solidFill>
                  <a:srgbClr val="000000"/>
                </a:solidFill>
                <a:latin typeface="Arial" panose="020B0604020202020204" pitchFamily="34" charset="0"/>
                <a:cs typeface="Arial" panose="020B0604020202020204" pitchFamily="34" charset="0"/>
              </a:rPr>
              <a:t>by </a:t>
            </a:r>
            <a:r>
              <a:rPr lang="en-US" sz="1400" b="1" i="1" dirty="0" err="1">
                <a:solidFill>
                  <a:srgbClr val="000000"/>
                </a:solidFill>
                <a:latin typeface="Arial" panose="020B0604020202020204" pitchFamily="34" charset="0"/>
                <a:cs typeface="Arial" panose="020B0604020202020204" pitchFamily="34" charset="0"/>
              </a:rPr>
              <a:t>Ima</a:t>
            </a:r>
            <a:r>
              <a:rPr lang="en-US" sz="1400" b="1" i="1" dirty="0">
                <a:solidFill>
                  <a:srgbClr val="000000"/>
                </a:solidFill>
                <a:latin typeface="Arial" panose="020B0604020202020204" pitchFamily="34" charset="0"/>
                <a:cs typeface="Arial" panose="020B0604020202020204" pitchFamily="34" charset="0"/>
              </a:rPr>
              <a:t> Rider</a:t>
            </a:r>
            <a:r>
              <a:rPr lang="en-US" sz="1400" i="1" dirty="0">
                <a:solidFill>
                  <a:srgbClr val="000000"/>
                </a:solidFill>
                <a:latin typeface="Arial" panose="020B0604020202020204" pitchFamily="34" charset="0"/>
                <a:cs typeface="Arial" panose="020B0604020202020204" pitchFamily="34" charset="0"/>
              </a:rPr>
              <a:t>, </a:t>
            </a:r>
          </a:p>
          <a:p>
            <a:pPr fontAlgn="base">
              <a:spcBef>
                <a:spcPts val="0"/>
              </a:spcBef>
            </a:pPr>
            <a:r>
              <a:rPr lang="en-US" sz="1400" i="1" dirty="0">
                <a:solidFill>
                  <a:srgbClr val="000000"/>
                </a:solidFill>
                <a:latin typeface="Arial" panose="020B0604020202020204" pitchFamily="34" charset="0"/>
                <a:cs typeface="Arial" panose="020B0604020202020204" pitchFamily="34" charset="0"/>
              </a:rPr>
              <a:t>January 12, 2022</a:t>
            </a:r>
          </a:p>
        </p:txBody>
      </p:sp>
      <p:sp>
        <p:nvSpPr>
          <p:cNvPr id="18" name="Rectangle 17"/>
          <p:cNvSpPr/>
          <p:nvPr/>
        </p:nvSpPr>
        <p:spPr>
          <a:xfrm>
            <a:off x="5159545" y="3581548"/>
            <a:ext cx="2479040" cy="2123658"/>
          </a:xfrm>
          <a:prstGeom prst="rect">
            <a:avLst/>
          </a:prstGeom>
        </p:spPr>
        <p:txBody>
          <a:bodyPr wrap="square">
            <a:spAutoFit/>
          </a:bodyPr>
          <a:lstStyle/>
          <a:p>
            <a:pPr fontAlgn="base">
              <a:spcBef>
                <a:spcPts val="0"/>
              </a:spcBef>
              <a:spcAft>
                <a:spcPts val="1200"/>
              </a:spcAft>
            </a:pPr>
            <a:r>
              <a:rPr lang="en-US" b="1" dirty="0">
                <a:solidFill>
                  <a:srgbClr val="000000"/>
                </a:solidFill>
                <a:latin typeface="Arial" panose="020B0604020202020204" pitchFamily="34" charset="0"/>
                <a:cs typeface="Arial" panose="020B0604020202020204" pitchFamily="34" charset="0"/>
              </a:rPr>
              <a:t>New iPhone Will Come with a Holographic Keyboard and Projector,</a:t>
            </a:r>
          </a:p>
          <a:p>
            <a:pPr fontAlgn="base">
              <a:spcBef>
                <a:spcPts val="0"/>
              </a:spcBef>
              <a:spcAft>
                <a:spcPts val="1200"/>
              </a:spcAft>
            </a:pPr>
            <a:r>
              <a:rPr lang="en-US" sz="1400" i="1" dirty="0">
                <a:solidFill>
                  <a:srgbClr val="000000"/>
                </a:solidFill>
                <a:latin typeface="Arial" panose="020B0604020202020204" pitchFamily="34" charset="0"/>
                <a:cs typeface="Arial" panose="020B0604020202020204" pitchFamily="34" charset="0"/>
              </a:rPr>
              <a:t>by </a:t>
            </a:r>
            <a:r>
              <a:rPr lang="en-US" sz="1400" b="1" i="1" dirty="0">
                <a:solidFill>
                  <a:srgbClr val="000000"/>
                </a:solidFill>
                <a:latin typeface="Arial" panose="020B0604020202020204" pitchFamily="34" charset="0"/>
                <a:cs typeface="Arial" panose="020B0604020202020204" pitchFamily="34" charset="0"/>
              </a:rPr>
              <a:t>Wren Rudd</a:t>
            </a:r>
            <a:r>
              <a:rPr lang="en-US" sz="1400" i="1" dirty="0">
                <a:solidFill>
                  <a:srgbClr val="000000"/>
                </a:solidFill>
                <a:latin typeface="Arial" panose="020B0604020202020204" pitchFamily="34" charset="0"/>
                <a:cs typeface="Arial" panose="020B0604020202020204" pitchFamily="34" charset="0"/>
              </a:rPr>
              <a:t>,</a:t>
            </a:r>
            <a:br>
              <a:rPr lang="en-US" sz="1400" i="1" dirty="0">
                <a:solidFill>
                  <a:srgbClr val="000000"/>
                </a:solidFill>
                <a:latin typeface="Arial" panose="020B0604020202020204" pitchFamily="34" charset="0"/>
                <a:cs typeface="Arial" panose="020B0604020202020204" pitchFamily="34" charset="0"/>
              </a:rPr>
            </a:br>
            <a:r>
              <a:rPr lang="en-US" sz="1400" i="1" dirty="0">
                <a:solidFill>
                  <a:srgbClr val="000000"/>
                </a:solidFill>
                <a:latin typeface="Arial" panose="020B0604020202020204" pitchFamily="34" charset="0"/>
                <a:cs typeface="Arial" panose="020B0604020202020204" pitchFamily="34" charset="0"/>
              </a:rPr>
              <a:t>January 12, 2022</a:t>
            </a:r>
          </a:p>
        </p:txBody>
      </p:sp>
      <p:sp>
        <p:nvSpPr>
          <p:cNvPr id="19" name="Rectangle 18"/>
          <p:cNvSpPr/>
          <p:nvPr/>
        </p:nvSpPr>
        <p:spPr>
          <a:xfrm>
            <a:off x="7898674" y="3581548"/>
            <a:ext cx="2307712" cy="1846659"/>
          </a:xfrm>
          <a:prstGeom prst="rect">
            <a:avLst/>
          </a:prstGeom>
        </p:spPr>
        <p:txBody>
          <a:bodyPr wrap="square">
            <a:spAutoFit/>
          </a:bodyPr>
          <a:lstStyle/>
          <a:p>
            <a:pPr fontAlgn="base">
              <a:spcBef>
                <a:spcPts val="0"/>
              </a:spcBef>
              <a:spcAft>
                <a:spcPts val="1200"/>
              </a:spcAft>
            </a:pPr>
            <a:r>
              <a:rPr lang="en-US" b="1" dirty="0">
                <a:solidFill>
                  <a:srgbClr val="000000"/>
                </a:solidFill>
                <a:latin typeface="Arial" panose="020B0604020202020204" pitchFamily="34" charset="0"/>
                <a:cs typeface="Arial" panose="020B0604020202020204" pitchFamily="34" charset="0"/>
              </a:rPr>
              <a:t>Australia to Introduce 33 Different Genders on Passports, </a:t>
            </a:r>
          </a:p>
          <a:p>
            <a:pPr fontAlgn="base">
              <a:spcBef>
                <a:spcPts val="0"/>
              </a:spcBef>
              <a:spcAft>
                <a:spcPts val="800"/>
              </a:spcAft>
            </a:pPr>
            <a:r>
              <a:rPr lang="en-US" sz="1400" i="1" dirty="0">
                <a:solidFill>
                  <a:srgbClr val="000000"/>
                </a:solidFill>
                <a:latin typeface="Arial" panose="020B0604020202020204" pitchFamily="34" charset="0"/>
                <a:cs typeface="Arial" panose="020B0604020202020204" pitchFamily="34" charset="0"/>
              </a:rPr>
              <a:t>by </a:t>
            </a:r>
            <a:r>
              <a:rPr lang="en-US" sz="1400" b="1" i="1" dirty="0">
                <a:solidFill>
                  <a:srgbClr val="000000"/>
                </a:solidFill>
                <a:latin typeface="Arial" panose="020B0604020202020204" pitchFamily="34" charset="0"/>
                <a:cs typeface="Arial" panose="020B0604020202020204" pitchFamily="34" charset="0"/>
              </a:rPr>
              <a:t>Jordan Lee</a:t>
            </a:r>
            <a:r>
              <a:rPr lang="en-US" sz="1400" i="1" dirty="0">
                <a:solidFill>
                  <a:srgbClr val="000000"/>
                </a:solidFill>
                <a:latin typeface="Arial" panose="020B0604020202020204" pitchFamily="34" charset="0"/>
                <a:cs typeface="Arial" panose="020B0604020202020204" pitchFamily="34" charset="0"/>
              </a:rPr>
              <a:t>,</a:t>
            </a:r>
            <a:br>
              <a:rPr lang="en-US" sz="1400" i="1" dirty="0">
                <a:solidFill>
                  <a:srgbClr val="000000"/>
                </a:solidFill>
                <a:latin typeface="Arial" panose="020B0604020202020204" pitchFamily="34" charset="0"/>
                <a:cs typeface="Arial" panose="020B0604020202020204" pitchFamily="34" charset="0"/>
              </a:rPr>
            </a:br>
            <a:r>
              <a:rPr lang="en-US" sz="1400" i="1" dirty="0">
                <a:solidFill>
                  <a:srgbClr val="000000"/>
                </a:solidFill>
                <a:latin typeface="Arial" panose="020B0604020202020204" pitchFamily="34" charset="0"/>
                <a:cs typeface="Arial" panose="020B0604020202020204" pitchFamily="34" charset="0"/>
              </a:rPr>
              <a:t>January 12, 2022</a:t>
            </a:r>
          </a:p>
        </p:txBody>
      </p:sp>
      <p:cxnSp>
        <p:nvCxnSpPr>
          <p:cNvPr id="21" name="Straight Connector 20"/>
          <p:cNvCxnSpPr/>
          <p:nvPr/>
        </p:nvCxnSpPr>
        <p:spPr>
          <a:xfrm>
            <a:off x="4820399" y="3667611"/>
            <a:ext cx="0" cy="19610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95092" y="3667611"/>
            <a:ext cx="0" cy="19610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12384" y="3329752"/>
            <a:ext cx="536134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034540" y="3667611"/>
            <a:ext cx="361690" cy="3602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a:t>
            </a:r>
            <a:endParaRPr lang="en-IN" dirty="0">
              <a:latin typeface="Arial" panose="020B0604020202020204" pitchFamily="34" charset="0"/>
              <a:cs typeface="Arial" panose="020B0604020202020204" pitchFamily="34" charset="0"/>
            </a:endParaRPr>
          </a:p>
        </p:txBody>
      </p:sp>
      <p:sp>
        <p:nvSpPr>
          <p:cNvPr id="28" name="Rectangle 27"/>
          <p:cNvSpPr/>
          <p:nvPr/>
        </p:nvSpPr>
        <p:spPr>
          <a:xfrm>
            <a:off x="4814816" y="3667611"/>
            <a:ext cx="361690" cy="3602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a:t>
            </a:r>
            <a:endParaRPr lang="en-IN" dirty="0">
              <a:latin typeface="Arial" panose="020B0604020202020204" pitchFamily="34" charset="0"/>
              <a:cs typeface="Arial" panose="020B0604020202020204" pitchFamily="34" charset="0"/>
            </a:endParaRPr>
          </a:p>
        </p:txBody>
      </p:sp>
      <p:sp>
        <p:nvSpPr>
          <p:cNvPr id="29" name="Rectangle 28"/>
          <p:cNvSpPr/>
          <p:nvPr/>
        </p:nvSpPr>
        <p:spPr>
          <a:xfrm>
            <a:off x="7595092" y="3667611"/>
            <a:ext cx="361690" cy="3602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a:t>
            </a:r>
            <a:endParaRPr lang="en-IN" dirty="0">
              <a:latin typeface="Arial" panose="020B0604020202020204" pitchFamily="34" charset="0"/>
              <a:cs typeface="Arial" panose="020B0604020202020204" pitchFamily="34" charset="0"/>
            </a:endParaRPr>
          </a:p>
        </p:txBody>
      </p:sp>
      <p:cxnSp>
        <p:nvCxnSpPr>
          <p:cNvPr id="30" name="Straight Connector 29"/>
          <p:cNvCxnSpPr/>
          <p:nvPr/>
        </p:nvCxnSpPr>
        <p:spPr>
          <a:xfrm>
            <a:off x="2034540" y="3667611"/>
            <a:ext cx="0" cy="19610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93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143BFB-42F2-44A5-A57C-A2437BE1EF9B}"/>
              </a:ext>
            </a:extLst>
          </p:cNvPr>
          <p:cNvPicPr>
            <a:picLocks noChangeAspect="1"/>
          </p:cNvPicPr>
          <p:nvPr/>
        </p:nvPicPr>
        <p:blipFill rotWithShape="1">
          <a:blip r:embed="rId3"/>
          <a:srcRect l="15753" t="5356" r="15753" b="29384"/>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9552948" cy="73724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Cognitive Bias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4" name="Rectangle 3"/>
          <p:cNvSpPr/>
          <p:nvPr/>
        </p:nvSpPr>
        <p:spPr>
          <a:xfrm>
            <a:off x="4213095" y="1625231"/>
            <a:ext cx="4025974" cy="369332"/>
          </a:xfrm>
          <a:prstGeom prst="rect">
            <a:avLst/>
          </a:prstGeom>
        </p:spPr>
        <p:txBody>
          <a:bodyPr wrap="none">
            <a:spAutoFit/>
          </a:bodyPr>
          <a:lstStyle/>
          <a:p>
            <a:r>
              <a:rPr lang="en-US" b="1" u="sng" dirty="0">
                <a:solidFill>
                  <a:srgbClr val="1155CC"/>
                </a:solidFill>
                <a:latin typeface="Calibri" panose="020F0502020204030204" pitchFamily="34" charset="0"/>
              </a:rPr>
              <a:t>What the most common cognitive bias is</a:t>
            </a:r>
            <a:endParaRPr lang="en-US" sz="2000" dirty="0"/>
          </a:p>
        </p:txBody>
      </p:sp>
      <p:sp>
        <p:nvSpPr>
          <p:cNvPr id="8" name="Rectangle 7">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The Most Common Cognitive Bias">
            <a:hlinkClick r:id="" action="ppaction://media"/>
            <a:extLst>
              <a:ext uri="{FF2B5EF4-FFF2-40B4-BE49-F238E27FC236}">
                <a16:creationId xmlns:a16="http://schemas.microsoft.com/office/drawing/2014/main" id="{6EA6458F-A245-4C41-A3BF-441F8D4E25E3}"/>
              </a:ext>
            </a:extLst>
          </p:cNvPr>
          <p:cNvPicPr>
            <a:picLocks noRot="1" noChangeAspect="1"/>
          </p:cNvPicPr>
          <p:nvPr>
            <a:videoFile r:link="rId1"/>
          </p:nvPr>
        </p:nvPicPr>
        <p:blipFill>
          <a:blip r:embed="rId4"/>
          <a:stretch>
            <a:fillRect/>
          </a:stretch>
        </p:blipFill>
        <p:spPr>
          <a:xfrm>
            <a:off x="3316793" y="2175434"/>
            <a:ext cx="5541264" cy="3130814"/>
          </a:xfrm>
          <a:prstGeom prst="rect">
            <a:avLst/>
          </a:prstGeom>
        </p:spPr>
      </p:pic>
    </p:spTree>
    <p:extLst>
      <p:ext uri="{BB962C8B-B14F-4D97-AF65-F5344CB8AC3E}">
        <p14:creationId xmlns:p14="http://schemas.microsoft.com/office/powerpoint/2010/main" val="19608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Key Questions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3396343" y="2533349"/>
            <a:ext cx="7579360" cy="3014671"/>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happened in the video? Why did it take so long for people to solve the puzzle?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is confirmation bias?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 you have any examples from your own experience of confirmation bias?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did the host say was the best way to overcome confirmation bias? </a:t>
            </a:r>
          </a:p>
        </p:txBody>
      </p:sp>
      <p:grpSp>
        <p:nvGrpSpPr>
          <p:cNvPr id="16" name="Group 15"/>
          <p:cNvGrpSpPr/>
          <p:nvPr/>
        </p:nvGrpSpPr>
        <p:grpSpPr>
          <a:xfrm>
            <a:off x="839789" y="1480325"/>
            <a:ext cx="3490836" cy="4666924"/>
            <a:chOff x="839788" y="1089714"/>
            <a:chExt cx="3783011" cy="5057535"/>
          </a:xfrm>
        </p:grpSpPr>
        <p:sp>
          <p:nvSpPr>
            <p:cNvPr id="17" name="Rectangle 16"/>
            <p:cNvSpPr/>
            <p:nvPr/>
          </p:nvSpPr>
          <p:spPr>
            <a:xfrm>
              <a:off x="839789" y="1089714"/>
              <a:ext cx="2899092" cy="419685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2">
              <a:lum bright="70000" contrast="-70000"/>
            </a:blip>
            <a:stretch>
              <a:fillRect/>
            </a:stretch>
          </p:blipFill>
          <p:spPr>
            <a:xfrm>
              <a:off x="1283181" y="1410768"/>
              <a:ext cx="2012308" cy="3694068"/>
            </a:xfrm>
            <a:prstGeom prst="rect">
              <a:avLst/>
            </a:prstGeom>
          </p:spPr>
        </p:pic>
        <p:grpSp>
          <p:nvGrpSpPr>
            <p:cNvPr id="19" name="Group 18"/>
            <p:cNvGrpSpPr/>
            <p:nvPr/>
          </p:nvGrpSpPr>
          <p:grpSpPr>
            <a:xfrm rot="5400000">
              <a:off x="3635155" y="1305200"/>
              <a:ext cx="1203130" cy="772159"/>
              <a:chOff x="2233237" y="1848727"/>
              <a:chExt cx="969079" cy="621947"/>
            </a:xfrm>
          </p:grpSpPr>
          <p:pic>
            <p:nvPicPr>
              <p:cNvPr id="23" name="Picture 22">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4" name="Rectangle 23">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rot="10800000">
              <a:off x="839788" y="5375090"/>
              <a:ext cx="1203130" cy="772159"/>
              <a:chOff x="2233237" y="1848727"/>
              <a:chExt cx="969079" cy="621947"/>
            </a:xfrm>
          </p:grpSpPr>
          <p:pic>
            <p:nvPicPr>
              <p:cNvPr id="21" name="Picture 20">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2" name="Rectangle 21">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5884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019832" y="2047873"/>
            <a:ext cx="6391887" cy="32556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Definition</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50828" y="2230702"/>
            <a:ext cx="2834430" cy="461665"/>
          </a:xfrm>
          <a:prstGeom prst="rect">
            <a:avLst/>
          </a:prstGeom>
        </p:spPr>
        <p:txBody>
          <a:bodyPr wrap="none">
            <a:spAutoFit/>
          </a:bodyPr>
          <a:lstStyle/>
          <a:p>
            <a:pPr fontAlgn="t"/>
            <a:r>
              <a:rPr lang="en-GB" sz="2400" b="1" dirty="0">
                <a:solidFill>
                  <a:srgbClr val="000000"/>
                </a:solidFill>
                <a:latin typeface="Arial" panose="020B0604020202020204" pitchFamily="34" charset="0"/>
                <a:cs typeface="Arial" panose="020B0604020202020204" pitchFamily="34" charset="0"/>
              </a:rPr>
              <a:t>Confirmation Bias</a:t>
            </a:r>
            <a:endParaRPr lang="en-GB" sz="3600" dirty="0">
              <a:latin typeface="Arial" panose="020B0604020202020204" pitchFamily="34" charset="0"/>
              <a:cs typeface="Arial" panose="020B0604020202020204" pitchFamily="34" charset="0"/>
            </a:endParaRPr>
          </a:p>
        </p:txBody>
      </p:sp>
      <p:sp>
        <p:nvSpPr>
          <p:cNvPr id="19" name="Rectangle 18"/>
          <p:cNvSpPr/>
          <p:nvPr/>
        </p:nvSpPr>
        <p:spPr>
          <a:xfrm>
            <a:off x="5239510" y="2726704"/>
            <a:ext cx="5144010" cy="1054135"/>
          </a:xfrm>
          <a:prstGeom prst="rect">
            <a:avLst/>
          </a:prstGeom>
        </p:spPr>
        <p:txBody>
          <a:bodyPr wrap="square">
            <a:spAutoFit/>
          </a:bodyPr>
          <a:lstStyle/>
          <a:p>
            <a:pPr fontAlgn="t">
              <a:lnSpc>
                <a:spcPts val="2500"/>
              </a:lnSpc>
            </a:pPr>
            <a:r>
              <a:rPr lang="en-US" kern="0" dirty="0">
                <a:latin typeface="Arial" panose="020B0604020202020204" pitchFamily="34" charset="0"/>
                <a:ea typeface="Montserrat"/>
                <a:cs typeface="Arial" panose="020B0604020202020204" pitchFamily="34" charset="0"/>
              </a:rPr>
              <a:t>A tendency to interpret new information by </a:t>
            </a:r>
            <a:r>
              <a:rPr lang="en-US" b="1" kern="0" dirty="0">
                <a:latin typeface="Arial" panose="020B0604020202020204" pitchFamily="34" charset="0"/>
                <a:ea typeface="Montserrat"/>
                <a:cs typeface="Arial" panose="020B0604020202020204" pitchFamily="34" charset="0"/>
              </a:rPr>
              <a:t>looking for information </a:t>
            </a:r>
            <a:r>
              <a:rPr lang="en-US" kern="0" dirty="0">
                <a:latin typeface="Arial" panose="020B0604020202020204" pitchFamily="34" charset="0"/>
                <a:ea typeface="Montserrat"/>
                <a:cs typeface="Arial" panose="020B0604020202020204" pitchFamily="34" charset="0"/>
              </a:rPr>
              <a:t>that is consistent with one’s existing beliefs or theories.  </a:t>
            </a:r>
          </a:p>
        </p:txBody>
      </p:sp>
      <p:cxnSp>
        <p:nvCxnSpPr>
          <p:cNvPr id="22" name="Straight Connector 21"/>
          <p:cNvCxnSpPr/>
          <p:nvPr/>
        </p:nvCxnSpPr>
        <p:spPr>
          <a:xfrm>
            <a:off x="5019040" y="2693511"/>
            <a:ext cx="6392679" cy="0"/>
          </a:xfrm>
          <a:prstGeom prst="line">
            <a:avLst/>
          </a:prstGeom>
          <a:ln w="9525"/>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839789" y="2036582"/>
            <a:ext cx="4071107" cy="3266937"/>
            <a:chOff x="839789" y="1387472"/>
            <a:chExt cx="4879999" cy="3916048"/>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9" y="1387472"/>
              <a:ext cx="4879999" cy="3916048"/>
            </a:xfrm>
            <a:prstGeom prst="rect">
              <a:avLst/>
            </a:prstGeom>
          </p:spPr>
        </p:pic>
        <p:sp>
          <p:nvSpPr>
            <p:cNvPr id="23" name="Rectangle 22"/>
            <p:cNvSpPr/>
            <p:nvPr/>
          </p:nvSpPr>
          <p:spPr>
            <a:xfrm>
              <a:off x="1442720" y="3352800"/>
              <a:ext cx="2712720" cy="70104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5" name="Group 24"/>
          <p:cNvGrpSpPr/>
          <p:nvPr/>
        </p:nvGrpSpPr>
        <p:grpSpPr>
          <a:xfrm>
            <a:off x="3690172" y="1145596"/>
            <a:ext cx="1237803" cy="794412"/>
            <a:chOff x="3958896" y="1318060"/>
            <a:chExt cx="969079" cy="621947"/>
          </a:xfrm>
        </p:grpSpPr>
        <p:pic>
          <p:nvPicPr>
            <p:cNvPr id="26" name="Picture 25">
              <a:extLst>
                <a:ext uri="{FF2B5EF4-FFF2-40B4-BE49-F238E27FC236}">
                  <a16:creationId xmlns:a16="http://schemas.microsoft.com/office/drawing/2014/main" id="{E2FD6FBA-11D6-40D7-B6A8-B29F3914D9B5}"/>
                </a:ext>
              </a:extLst>
            </p:cNvPr>
            <p:cNvPicPr>
              <a:picLocks noChangeAspect="1"/>
            </p:cNvPicPr>
            <p:nvPr/>
          </p:nvPicPr>
          <p:blipFill>
            <a:blip r:embed="rId3"/>
            <a:stretch>
              <a:fillRect/>
            </a:stretch>
          </p:blipFill>
          <p:spPr>
            <a:xfrm rot="16200000">
              <a:off x="4306028" y="1318060"/>
              <a:ext cx="621947" cy="621947"/>
            </a:xfrm>
            <a:prstGeom prst="rect">
              <a:avLst/>
            </a:prstGeom>
          </p:spPr>
        </p:pic>
        <p:sp>
          <p:nvSpPr>
            <p:cNvPr id="27" name="Rectangle 26">
              <a:extLst>
                <a:ext uri="{FF2B5EF4-FFF2-40B4-BE49-F238E27FC236}">
                  <a16:creationId xmlns:a16="http://schemas.microsoft.com/office/drawing/2014/main" id="{10C218F2-5613-4A86-941D-5CE40E9115E8}"/>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D5BE39C7-C40C-4181-B829-BDF76C625827}"/>
              </a:ext>
            </a:extLst>
          </p:cNvPr>
          <p:cNvSpPr/>
          <p:nvPr/>
        </p:nvSpPr>
        <p:spPr>
          <a:xfrm>
            <a:off x="839788" y="5400094"/>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9643261-D721-40AD-8672-32962FFAB4A9}"/>
              </a:ext>
            </a:extLst>
          </p:cNvPr>
          <p:cNvSpPr/>
          <p:nvPr/>
        </p:nvSpPr>
        <p:spPr>
          <a:xfrm>
            <a:off x="1870900" y="5400094"/>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9910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9788" y="2036582"/>
            <a:ext cx="4071108" cy="3266937"/>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p:cNvSpPr/>
          <p:nvPr/>
        </p:nvSpPr>
        <p:spPr>
          <a:xfrm>
            <a:off x="5019832" y="2047873"/>
            <a:ext cx="6391887" cy="325564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Let’s meet Amit and Sara</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39509" y="2964959"/>
            <a:ext cx="5640693" cy="1695336"/>
          </a:xfrm>
          <a:prstGeom prst="rect">
            <a:avLst/>
          </a:prstGeom>
        </p:spPr>
        <p:txBody>
          <a:bodyPr wrap="square">
            <a:spAutoFit/>
          </a:bodyPr>
          <a:lstStyle/>
          <a:p>
            <a:pPr fontAlgn="t">
              <a:lnSpc>
                <a:spcPts val="2500"/>
              </a:lnSpc>
            </a:pPr>
            <a:r>
              <a:rPr lang="en-US" kern="0" dirty="0">
                <a:latin typeface="Arial" panose="020B0604020202020204" pitchFamily="34" charset="0"/>
                <a:ea typeface="Montserrat"/>
                <a:cs typeface="Arial" panose="020B0604020202020204" pitchFamily="34" charset="0"/>
              </a:rPr>
              <a:t>We are going to meet two diehard cricket fans, Amit and Sara. After you read their profiles, read each of the news headlines and determine if the headline is more likely to feature in Amit’s feed or in Sara’s feed</a:t>
            </a:r>
          </a:p>
          <a:p>
            <a:pPr fontAlgn="t">
              <a:lnSpc>
                <a:spcPts val="2500"/>
              </a:lnSpc>
            </a:pPr>
            <a:r>
              <a:rPr lang="en-US" kern="0" dirty="0">
                <a:latin typeface="Arial" panose="020B0604020202020204" pitchFamily="34" charset="0"/>
                <a:ea typeface="Montserrat"/>
                <a:cs typeface="Arial" panose="020B0604020202020204" pitchFamily="34" charset="0"/>
              </a:rPr>
              <a:t> </a:t>
            </a:r>
          </a:p>
        </p:txBody>
      </p:sp>
      <p:grpSp>
        <p:nvGrpSpPr>
          <p:cNvPr id="25" name="Group 24"/>
          <p:cNvGrpSpPr/>
          <p:nvPr/>
        </p:nvGrpSpPr>
        <p:grpSpPr>
          <a:xfrm>
            <a:off x="3690172" y="1145596"/>
            <a:ext cx="1237803" cy="794412"/>
            <a:chOff x="3958896" y="1318060"/>
            <a:chExt cx="969079" cy="621947"/>
          </a:xfrm>
        </p:grpSpPr>
        <p:pic>
          <p:nvPicPr>
            <p:cNvPr id="26" name="Picture 25">
              <a:extLst>
                <a:ext uri="{FF2B5EF4-FFF2-40B4-BE49-F238E27FC236}">
                  <a16:creationId xmlns:a16="http://schemas.microsoft.com/office/drawing/2014/main" id="{E2FD6FBA-11D6-40D7-B6A8-B29F3914D9B5}"/>
                </a:ext>
              </a:extLst>
            </p:cNvPr>
            <p:cNvPicPr>
              <a:picLocks noChangeAspect="1"/>
            </p:cNvPicPr>
            <p:nvPr/>
          </p:nvPicPr>
          <p:blipFill>
            <a:blip r:embed="rId2"/>
            <a:stretch>
              <a:fillRect/>
            </a:stretch>
          </p:blipFill>
          <p:spPr>
            <a:xfrm rot="16200000">
              <a:off x="4306028" y="1318060"/>
              <a:ext cx="621947" cy="621947"/>
            </a:xfrm>
            <a:prstGeom prst="rect">
              <a:avLst/>
            </a:prstGeom>
          </p:spPr>
        </p:pic>
        <p:sp>
          <p:nvSpPr>
            <p:cNvPr id="27" name="Rectangle 26">
              <a:extLst>
                <a:ext uri="{FF2B5EF4-FFF2-40B4-BE49-F238E27FC236}">
                  <a16:creationId xmlns:a16="http://schemas.microsoft.com/office/drawing/2014/main" id="{10C218F2-5613-4A86-941D-5CE40E9115E8}"/>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D5BE39C7-C40C-4181-B829-BDF76C625827}"/>
              </a:ext>
            </a:extLst>
          </p:cNvPr>
          <p:cNvSpPr/>
          <p:nvPr/>
        </p:nvSpPr>
        <p:spPr>
          <a:xfrm>
            <a:off x="839788" y="5400094"/>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9643261-D721-40AD-8672-32962FFAB4A9}"/>
              </a:ext>
            </a:extLst>
          </p:cNvPr>
          <p:cNvSpPr/>
          <p:nvPr/>
        </p:nvSpPr>
        <p:spPr>
          <a:xfrm>
            <a:off x="1836064" y="5400094"/>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1869182" y="2464819"/>
            <a:ext cx="2012319" cy="2314331"/>
          </a:xfrm>
          <a:prstGeom prst="rect">
            <a:avLst/>
          </a:prstGeom>
        </p:spPr>
      </p:pic>
    </p:spTree>
    <p:extLst>
      <p:ext uri="{BB962C8B-B14F-4D97-AF65-F5344CB8AC3E}">
        <p14:creationId xmlns:p14="http://schemas.microsoft.com/office/powerpoint/2010/main" val="48981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Reading the news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25" y="1120140"/>
            <a:ext cx="11226570" cy="5168900"/>
          </a:xfrm>
          <a:prstGeom prst="rect">
            <a:avLst/>
          </a:prstGeom>
        </p:spPr>
      </p:pic>
      <p:sp>
        <p:nvSpPr>
          <p:cNvPr id="16" name="Rectangle 15"/>
          <p:cNvSpPr/>
          <p:nvPr/>
        </p:nvSpPr>
        <p:spPr>
          <a:xfrm>
            <a:off x="1930017" y="3170797"/>
            <a:ext cx="3851023" cy="2954655"/>
          </a:xfrm>
          <a:prstGeom prst="rect">
            <a:avLst/>
          </a:prstGeom>
        </p:spPr>
        <p:txBody>
          <a:bodyPr wrap="square">
            <a:spAutoFit/>
          </a:bodyPr>
          <a:lstStyle/>
          <a:p>
            <a:pPr marL="285750" indent="-285750" fontAlgn="base">
              <a:spcBef>
                <a:spcPts val="0"/>
              </a:spcBef>
              <a:spcAft>
                <a:spcPts val="12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Amit is an avid cricket fan, and he loves </a:t>
            </a:r>
            <a:r>
              <a:rPr lang="en-US" sz="1600" dirty="0" err="1">
                <a:solidFill>
                  <a:srgbClr val="000000"/>
                </a:solidFill>
                <a:latin typeface="Arial" panose="020B0604020202020204" pitchFamily="34" charset="0"/>
                <a:cs typeface="Arial" panose="020B0604020202020204" pitchFamily="34" charset="0"/>
              </a:rPr>
              <a:t>Virat</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Kohli</a:t>
            </a:r>
            <a:r>
              <a:rPr lang="en-US" sz="1600" dirty="0">
                <a:solidFill>
                  <a:srgbClr val="000000"/>
                </a:solidFill>
                <a:latin typeface="Arial" panose="020B0604020202020204" pitchFamily="34" charset="0"/>
                <a:cs typeface="Arial" panose="020B0604020202020204" pitchFamily="34" charset="0"/>
              </a:rPr>
              <a:t>. In his mind, there is absolutely no doubt that </a:t>
            </a:r>
            <a:r>
              <a:rPr lang="en-US" sz="1600" dirty="0" err="1">
                <a:solidFill>
                  <a:srgbClr val="000000"/>
                </a:solidFill>
                <a:latin typeface="Arial" panose="020B0604020202020204" pitchFamily="34" charset="0"/>
                <a:cs typeface="Arial" panose="020B0604020202020204" pitchFamily="34" charset="0"/>
              </a:rPr>
              <a:t>Virat</a:t>
            </a:r>
            <a:r>
              <a:rPr lang="en-US" sz="1600" dirty="0">
                <a:solidFill>
                  <a:srgbClr val="000000"/>
                </a:solidFill>
                <a:latin typeface="Arial" panose="020B0604020202020204" pitchFamily="34" charset="0"/>
                <a:cs typeface="Arial" panose="020B0604020202020204" pitchFamily="34" charset="0"/>
              </a:rPr>
              <a:t> is the best batsman and captain that the Indian Test team has ever had.  </a:t>
            </a:r>
          </a:p>
          <a:p>
            <a:pPr marL="285750" indent="-285750" fontAlgn="base">
              <a:spcBef>
                <a:spcPts val="0"/>
              </a:spcBef>
              <a:spcAft>
                <a:spcPts val="12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Not only that, </a:t>
            </a:r>
            <a:r>
              <a:rPr lang="en-US" sz="1600" dirty="0" err="1">
                <a:solidFill>
                  <a:srgbClr val="000000"/>
                </a:solidFill>
                <a:latin typeface="Arial" panose="020B0604020202020204" pitchFamily="34" charset="0"/>
                <a:cs typeface="Arial" panose="020B0604020202020204" pitchFamily="34" charset="0"/>
              </a:rPr>
              <a:t>Virat</a:t>
            </a:r>
            <a:r>
              <a:rPr lang="en-US" sz="1600" dirty="0">
                <a:solidFill>
                  <a:srgbClr val="000000"/>
                </a:solidFill>
                <a:latin typeface="Arial" panose="020B0604020202020204" pitchFamily="34" charset="0"/>
                <a:cs typeface="Arial" panose="020B0604020202020204" pitchFamily="34" charset="0"/>
              </a:rPr>
              <a:t> is an upstanding citizen and role model for all. </a:t>
            </a:r>
            <a:r>
              <a:rPr lang="en-US" sz="1600" dirty="0" err="1">
                <a:solidFill>
                  <a:srgbClr val="000000"/>
                </a:solidFill>
                <a:latin typeface="Arial" panose="020B0604020202020204" pitchFamily="34" charset="0"/>
                <a:cs typeface="Arial" panose="020B0604020202020204" pitchFamily="34" charset="0"/>
              </a:rPr>
              <a:t>Virat</a:t>
            </a:r>
            <a:r>
              <a:rPr lang="en-US" sz="1600" dirty="0">
                <a:solidFill>
                  <a:srgbClr val="000000"/>
                </a:solidFill>
                <a:latin typeface="Arial" panose="020B0604020202020204" pitchFamily="34" charset="0"/>
                <a:cs typeface="Arial" panose="020B0604020202020204" pitchFamily="34" charset="0"/>
              </a:rPr>
              <a:t> has crushed all the records held by </a:t>
            </a:r>
            <a:r>
              <a:rPr lang="en-US" sz="1600" dirty="0" err="1">
                <a:solidFill>
                  <a:srgbClr val="000000"/>
                </a:solidFill>
                <a:latin typeface="Arial" panose="020B0604020202020204" pitchFamily="34" charset="0"/>
                <a:cs typeface="Arial" panose="020B0604020202020204" pitchFamily="34" charset="0"/>
              </a:rPr>
              <a:t>Sachin</a:t>
            </a:r>
            <a:r>
              <a:rPr lang="en-US" sz="1600" dirty="0">
                <a:solidFill>
                  <a:srgbClr val="000000"/>
                </a:solidFill>
                <a:latin typeface="Arial" panose="020B0604020202020204" pitchFamily="34" charset="0"/>
                <a:cs typeface="Arial" panose="020B0604020202020204" pitchFamily="34" charset="0"/>
              </a:rPr>
              <a:t> Tendulkar and can rightly take his place as the number one Indian batsman of all times.</a:t>
            </a:r>
          </a:p>
        </p:txBody>
      </p:sp>
      <p:cxnSp>
        <p:nvCxnSpPr>
          <p:cNvPr id="21" name="Straight Connector 20"/>
          <p:cNvCxnSpPr/>
          <p:nvPr/>
        </p:nvCxnSpPr>
        <p:spPr>
          <a:xfrm>
            <a:off x="6335771" y="3170798"/>
            <a:ext cx="0" cy="28596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902459" y="2845050"/>
            <a:ext cx="3878581" cy="325748"/>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dirty="0">
                <a:latin typeface="Arial" panose="020B0604020202020204" pitchFamily="34" charset="0"/>
                <a:cs typeface="Arial" panose="020B0604020202020204" pitchFamily="34" charset="0"/>
              </a:rPr>
              <a:t>Meet Amit</a:t>
            </a:r>
            <a:endParaRPr lang="en-IN" dirty="0">
              <a:latin typeface="Arial" panose="020B0604020202020204" pitchFamily="34" charset="0"/>
              <a:cs typeface="Arial" panose="020B0604020202020204" pitchFamily="34" charset="0"/>
            </a:endParaRPr>
          </a:p>
        </p:txBody>
      </p:sp>
      <p:sp>
        <p:nvSpPr>
          <p:cNvPr id="20" name="Rectangle 19"/>
          <p:cNvSpPr/>
          <p:nvPr/>
        </p:nvSpPr>
        <p:spPr>
          <a:xfrm>
            <a:off x="6339912" y="3170797"/>
            <a:ext cx="4004570" cy="2954655"/>
          </a:xfrm>
          <a:prstGeom prst="rect">
            <a:avLst/>
          </a:prstGeom>
        </p:spPr>
        <p:txBody>
          <a:bodyPr wrap="square">
            <a:spAutoFit/>
          </a:bodyPr>
          <a:lstStyle/>
          <a:p>
            <a:pPr marL="285750" indent="-285750" fontAlgn="base">
              <a:spcBef>
                <a:spcPts val="0"/>
              </a:spcBef>
              <a:spcAft>
                <a:spcPts val="12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Sara is an avid cricket fan, and she loves </a:t>
            </a:r>
            <a:r>
              <a:rPr lang="en-US" sz="1600" dirty="0" err="1">
                <a:solidFill>
                  <a:srgbClr val="000000"/>
                </a:solidFill>
                <a:latin typeface="Arial" panose="020B0604020202020204" pitchFamily="34" charset="0"/>
                <a:cs typeface="Arial" panose="020B0604020202020204" pitchFamily="34" charset="0"/>
              </a:rPr>
              <a:t>Sachin</a:t>
            </a:r>
            <a:r>
              <a:rPr lang="en-US" sz="1600" dirty="0">
                <a:solidFill>
                  <a:srgbClr val="000000"/>
                </a:solidFill>
                <a:latin typeface="Arial" panose="020B0604020202020204" pitchFamily="34" charset="0"/>
                <a:cs typeface="Arial" panose="020B0604020202020204" pitchFamily="34" charset="0"/>
              </a:rPr>
              <a:t> Tendulkar.  There is no doubt in her mind that the Master Blaster was and is the best batsman that Indian cricket has ever known. </a:t>
            </a:r>
          </a:p>
          <a:p>
            <a:pPr marL="285750" indent="-285750" fontAlgn="base">
              <a:spcBef>
                <a:spcPts val="0"/>
              </a:spcBef>
              <a:spcAft>
                <a:spcPts val="1200"/>
              </a:spcAft>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Not only that, </a:t>
            </a:r>
            <a:r>
              <a:rPr lang="en-US" sz="1600" dirty="0" err="1">
                <a:solidFill>
                  <a:srgbClr val="000000"/>
                </a:solidFill>
                <a:latin typeface="Arial" panose="020B0604020202020204" pitchFamily="34" charset="0"/>
                <a:cs typeface="Arial" panose="020B0604020202020204" pitchFamily="34" charset="0"/>
              </a:rPr>
              <a:t>Sachin</a:t>
            </a:r>
            <a:r>
              <a:rPr lang="en-US" sz="1600" dirty="0">
                <a:solidFill>
                  <a:srgbClr val="000000"/>
                </a:solidFill>
                <a:latin typeface="Arial" panose="020B0604020202020204" pitchFamily="34" charset="0"/>
                <a:cs typeface="Arial" panose="020B0604020202020204" pitchFamily="34" charset="0"/>
              </a:rPr>
              <a:t> is an upstanding citizen and a role model for all. She is tired of all the hype about </a:t>
            </a:r>
            <a:r>
              <a:rPr lang="en-US" sz="1600" dirty="0" err="1">
                <a:solidFill>
                  <a:srgbClr val="000000"/>
                </a:solidFill>
                <a:latin typeface="Arial" panose="020B0604020202020204" pitchFamily="34" charset="0"/>
                <a:cs typeface="Arial" panose="020B0604020202020204" pitchFamily="34" charset="0"/>
              </a:rPr>
              <a:t>Virat</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Kohli</a:t>
            </a:r>
            <a:r>
              <a:rPr lang="en-US" sz="1600" dirty="0">
                <a:solidFill>
                  <a:srgbClr val="000000"/>
                </a:solidFill>
                <a:latin typeface="Arial" panose="020B0604020202020204" pitchFamily="34" charset="0"/>
                <a:cs typeface="Arial" panose="020B0604020202020204" pitchFamily="34" charset="0"/>
              </a:rPr>
              <a:t>. He’s always trying to stay in the spotlight, more focused on celebrity than cricket. </a:t>
            </a:r>
          </a:p>
        </p:txBody>
      </p:sp>
      <p:cxnSp>
        <p:nvCxnSpPr>
          <p:cNvPr id="23" name="Straight Connector 22"/>
          <p:cNvCxnSpPr/>
          <p:nvPr/>
        </p:nvCxnSpPr>
        <p:spPr>
          <a:xfrm>
            <a:off x="1914034" y="3170798"/>
            <a:ext cx="0" cy="28596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325611" y="2845050"/>
            <a:ext cx="3878581" cy="325748"/>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rtlCol="0" anchor="ctr"/>
          <a:lstStyle/>
          <a:p>
            <a:r>
              <a:rPr lang="en-US" dirty="0">
                <a:latin typeface="Arial" panose="020B0604020202020204" pitchFamily="34" charset="0"/>
                <a:cs typeface="Arial" panose="020B0604020202020204" pitchFamily="34" charset="0"/>
              </a:rPr>
              <a:t>Meet Sara</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099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812218" y="1010302"/>
            <a:ext cx="7942902" cy="539049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Headlines</a:t>
            </a:r>
          </a:p>
          <a:p>
            <a:endParaRPr lang="en-US"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839789" y="1010303"/>
            <a:ext cx="2913198" cy="3685484"/>
            <a:chOff x="839788" y="1145596"/>
            <a:chExt cx="4088187" cy="5171961"/>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9" y="2036582"/>
              <a:ext cx="4071106" cy="3266937"/>
            </a:xfrm>
            <a:prstGeom prst="rect">
              <a:avLst/>
            </a:prstGeom>
          </p:spPr>
        </p:pic>
        <p:grpSp>
          <p:nvGrpSpPr>
            <p:cNvPr id="25" name="Group 24"/>
            <p:cNvGrpSpPr/>
            <p:nvPr/>
          </p:nvGrpSpPr>
          <p:grpSpPr>
            <a:xfrm>
              <a:off x="3690172" y="1145596"/>
              <a:ext cx="1237803" cy="794412"/>
              <a:chOff x="3958896" y="1318060"/>
              <a:chExt cx="969079" cy="621947"/>
            </a:xfrm>
          </p:grpSpPr>
          <p:pic>
            <p:nvPicPr>
              <p:cNvPr id="26" name="Picture 25">
                <a:extLst>
                  <a:ext uri="{FF2B5EF4-FFF2-40B4-BE49-F238E27FC236}">
                    <a16:creationId xmlns:a16="http://schemas.microsoft.com/office/drawing/2014/main" id="{E2FD6FBA-11D6-40D7-B6A8-B29F3914D9B5}"/>
                  </a:ext>
                </a:extLst>
              </p:cNvPr>
              <p:cNvPicPr>
                <a:picLocks noChangeAspect="1"/>
              </p:cNvPicPr>
              <p:nvPr/>
            </p:nvPicPr>
            <p:blipFill>
              <a:blip r:embed="rId3"/>
              <a:stretch>
                <a:fillRect/>
              </a:stretch>
            </p:blipFill>
            <p:spPr>
              <a:xfrm rot="16200000">
                <a:off x="4306028" y="1318060"/>
                <a:ext cx="621947" cy="621947"/>
              </a:xfrm>
              <a:prstGeom prst="rect">
                <a:avLst/>
              </a:prstGeom>
            </p:spPr>
          </p:pic>
          <p:sp>
            <p:nvSpPr>
              <p:cNvPr id="27" name="Rectangle 26">
                <a:extLst>
                  <a:ext uri="{FF2B5EF4-FFF2-40B4-BE49-F238E27FC236}">
                    <a16:creationId xmlns:a16="http://schemas.microsoft.com/office/drawing/2014/main" id="{10C218F2-5613-4A86-941D-5CE40E9115E8}"/>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D5BE39C7-C40C-4181-B829-BDF76C625827}"/>
                </a:ext>
              </a:extLst>
            </p:cNvPr>
            <p:cNvSpPr/>
            <p:nvPr/>
          </p:nvSpPr>
          <p:spPr>
            <a:xfrm>
              <a:off x="839788" y="5400094"/>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9643261-D721-40AD-8672-32962FFAB4A9}"/>
                </a:ext>
              </a:extLst>
            </p:cNvPr>
            <p:cNvSpPr/>
            <p:nvPr/>
          </p:nvSpPr>
          <p:spPr>
            <a:xfrm>
              <a:off x="1836064" y="5400094"/>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Content Placeholder 6">
            <a:extLst>
              <a:ext uri="{FF2B5EF4-FFF2-40B4-BE49-F238E27FC236}">
                <a16:creationId xmlns:a16="http://schemas.microsoft.com/office/drawing/2014/main" id="{353C424B-3258-4ADB-ADEB-F5F3C4CE6C21}"/>
              </a:ext>
            </a:extLst>
          </p:cNvPr>
          <p:cNvSpPr txBox="1">
            <a:spLocks/>
          </p:cNvSpPr>
          <p:nvPr/>
        </p:nvSpPr>
        <p:spPr>
          <a:xfrm>
            <a:off x="4067785" y="1293368"/>
            <a:ext cx="7431768" cy="51972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800"/>
              </a:spcAft>
            </a:pPr>
            <a:r>
              <a:rPr lang="en-US" sz="1400" i="1" dirty="0" err="1">
                <a:solidFill>
                  <a:srgbClr val="000000"/>
                </a:solidFill>
              </a:rPr>
              <a:t>Virat</a:t>
            </a:r>
            <a:r>
              <a:rPr lang="en-US" sz="1400" i="1" dirty="0">
                <a:solidFill>
                  <a:srgbClr val="000000"/>
                </a:solidFill>
              </a:rPr>
              <a:t> ties Master Blaster for Most Centuries Against One Team</a:t>
            </a:r>
            <a:r>
              <a:rPr lang="en-US" sz="1400" dirty="0">
                <a:solidFill>
                  <a:srgbClr val="000000"/>
                </a:solidFill>
              </a:rPr>
              <a:t>   </a:t>
            </a:r>
            <a:endParaRPr lang="en-US" sz="1400" dirty="0">
              <a:solidFill>
                <a:srgbClr val="4472C4"/>
              </a:solidFill>
            </a:endParaRPr>
          </a:p>
          <a:p>
            <a:pPr fontAlgn="base">
              <a:spcBef>
                <a:spcPts val="0"/>
              </a:spcBef>
              <a:spcAft>
                <a:spcPts val="800"/>
              </a:spcAft>
            </a:pPr>
            <a:r>
              <a:rPr lang="en-US" sz="1400" i="1" dirty="0" err="1">
                <a:solidFill>
                  <a:srgbClr val="000000"/>
                </a:solidFill>
              </a:rPr>
              <a:t>Virat</a:t>
            </a:r>
            <a:r>
              <a:rPr lang="en-US" sz="1400" i="1" dirty="0">
                <a:solidFill>
                  <a:srgbClr val="000000"/>
                </a:solidFill>
              </a:rPr>
              <a:t> </a:t>
            </a:r>
            <a:r>
              <a:rPr lang="en-US" sz="1400" i="1" dirty="0" err="1">
                <a:solidFill>
                  <a:srgbClr val="000000"/>
                </a:solidFill>
              </a:rPr>
              <a:t>Kohli’s</a:t>
            </a:r>
            <a:r>
              <a:rPr lang="en-US" sz="1400" i="1" dirty="0">
                <a:solidFill>
                  <a:srgbClr val="000000"/>
                </a:solidFill>
              </a:rPr>
              <a:t> 100</a:t>
            </a:r>
            <a:r>
              <a:rPr lang="en-US" sz="1400" i="1" baseline="30000" dirty="0">
                <a:solidFill>
                  <a:srgbClr val="000000"/>
                </a:solidFill>
              </a:rPr>
              <a:t>th</a:t>
            </a:r>
            <a:r>
              <a:rPr lang="en-US" sz="1400" i="1" dirty="0">
                <a:solidFill>
                  <a:srgbClr val="000000"/>
                </a:solidFill>
              </a:rPr>
              <a:t> test: Defining Moments of His Glittering Career</a:t>
            </a:r>
            <a:r>
              <a:rPr lang="en-US" sz="1400" dirty="0">
                <a:solidFill>
                  <a:srgbClr val="000000"/>
                </a:solidFill>
              </a:rPr>
              <a:t> </a:t>
            </a:r>
            <a:endParaRPr lang="en-US" sz="1400" dirty="0">
              <a:solidFill>
                <a:srgbClr val="4472C4"/>
              </a:solidFill>
            </a:endParaRPr>
          </a:p>
          <a:p>
            <a:pPr fontAlgn="base">
              <a:spcBef>
                <a:spcPts val="0"/>
              </a:spcBef>
              <a:spcAft>
                <a:spcPts val="800"/>
              </a:spcAft>
            </a:pPr>
            <a:r>
              <a:rPr lang="en-US" sz="1400" i="1" dirty="0" err="1">
                <a:solidFill>
                  <a:srgbClr val="000000"/>
                </a:solidFill>
              </a:rPr>
              <a:t>Sachin</a:t>
            </a:r>
            <a:r>
              <a:rPr lang="en-US" sz="1400" i="1" dirty="0">
                <a:solidFill>
                  <a:srgbClr val="000000"/>
                </a:solidFill>
              </a:rPr>
              <a:t> Inducted into ICC Cricket Hall of Fame</a:t>
            </a:r>
            <a:r>
              <a:rPr lang="en-US" sz="1400" dirty="0">
                <a:solidFill>
                  <a:srgbClr val="000000"/>
                </a:solidFill>
              </a:rPr>
              <a:t>  </a:t>
            </a:r>
          </a:p>
          <a:p>
            <a:pPr fontAlgn="base">
              <a:spcBef>
                <a:spcPts val="0"/>
              </a:spcBef>
              <a:spcAft>
                <a:spcPts val="800"/>
              </a:spcAft>
            </a:pPr>
            <a:r>
              <a:rPr lang="en-US" sz="1400" i="1" dirty="0" err="1">
                <a:solidFill>
                  <a:srgbClr val="000000"/>
                </a:solidFill>
              </a:rPr>
              <a:t>Virat</a:t>
            </a:r>
            <a:r>
              <a:rPr lang="en-US" sz="1400" i="1" dirty="0">
                <a:solidFill>
                  <a:srgbClr val="000000"/>
                </a:solidFill>
              </a:rPr>
              <a:t> </a:t>
            </a:r>
            <a:r>
              <a:rPr lang="en-US" sz="1400" i="1" dirty="0" err="1">
                <a:solidFill>
                  <a:srgbClr val="000000"/>
                </a:solidFill>
              </a:rPr>
              <a:t>Kohli</a:t>
            </a:r>
            <a:r>
              <a:rPr lang="en-US" sz="1400" i="1" dirty="0">
                <a:solidFill>
                  <a:srgbClr val="000000"/>
                </a:solidFill>
              </a:rPr>
              <a:t> Quits RCB Captaincy, No Decision on Replacement</a:t>
            </a:r>
            <a:r>
              <a:rPr lang="en-US" sz="1400" dirty="0">
                <a:solidFill>
                  <a:srgbClr val="000000"/>
                </a:solidFill>
              </a:rPr>
              <a:t> </a:t>
            </a:r>
          </a:p>
          <a:p>
            <a:pPr fontAlgn="base">
              <a:spcBef>
                <a:spcPts val="0"/>
              </a:spcBef>
              <a:spcAft>
                <a:spcPts val="800"/>
              </a:spcAft>
            </a:pPr>
            <a:r>
              <a:rPr lang="en-US" sz="1400" i="1" dirty="0">
                <a:solidFill>
                  <a:srgbClr val="000000"/>
                </a:solidFill>
              </a:rPr>
              <a:t>Coach Expresses Support in Spite of </a:t>
            </a:r>
            <a:r>
              <a:rPr lang="en-US" sz="1400" i="1" dirty="0" err="1">
                <a:solidFill>
                  <a:srgbClr val="000000"/>
                </a:solidFill>
              </a:rPr>
              <a:t>Virat</a:t>
            </a:r>
            <a:r>
              <a:rPr lang="en-US" sz="1400" i="1" dirty="0">
                <a:solidFill>
                  <a:srgbClr val="000000"/>
                </a:solidFill>
              </a:rPr>
              <a:t> </a:t>
            </a:r>
            <a:r>
              <a:rPr lang="en-US" sz="1400" i="1" dirty="0" err="1">
                <a:solidFill>
                  <a:srgbClr val="000000"/>
                </a:solidFill>
              </a:rPr>
              <a:t>Kohli’s</a:t>
            </a:r>
            <a:r>
              <a:rPr lang="en-US" sz="1400" i="1" dirty="0">
                <a:solidFill>
                  <a:srgbClr val="000000"/>
                </a:solidFill>
              </a:rPr>
              <a:t> Lean Patch</a:t>
            </a:r>
            <a:r>
              <a:rPr lang="en-US" sz="1400" dirty="0">
                <a:solidFill>
                  <a:srgbClr val="000000"/>
                </a:solidFill>
              </a:rPr>
              <a:t>  </a:t>
            </a:r>
            <a:endParaRPr lang="en-US" sz="1400" dirty="0">
              <a:solidFill>
                <a:srgbClr val="4472C4"/>
              </a:solidFill>
            </a:endParaRPr>
          </a:p>
          <a:p>
            <a:pPr fontAlgn="base">
              <a:spcBef>
                <a:spcPts val="0"/>
              </a:spcBef>
              <a:spcAft>
                <a:spcPts val="800"/>
              </a:spcAft>
            </a:pPr>
            <a:r>
              <a:rPr lang="en-US" sz="1400" i="1" dirty="0" err="1">
                <a:solidFill>
                  <a:srgbClr val="000000"/>
                </a:solidFill>
              </a:rPr>
              <a:t>Virat</a:t>
            </a:r>
            <a:r>
              <a:rPr lang="en-US" sz="1400" i="1" dirty="0">
                <a:solidFill>
                  <a:srgbClr val="000000"/>
                </a:solidFill>
              </a:rPr>
              <a:t> </a:t>
            </a:r>
            <a:r>
              <a:rPr lang="en-US" sz="1400" i="1" dirty="0" err="1">
                <a:solidFill>
                  <a:srgbClr val="000000"/>
                </a:solidFill>
              </a:rPr>
              <a:t>Kohli</a:t>
            </a:r>
            <a:r>
              <a:rPr lang="en-US" sz="1400" i="1" dirty="0">
                <a:solidFill>
                  <a:srgbClr val="000000"/>
                </a:solidFill>
              </a:rPr>
              <a:t> Steps Down as RCB Captain, “There is Nothing to Be Shocked About”</a:t>
            </a:r>
            <a:r>
              <a:rPr lang="en-US" sz="1400" dirty="0">
                <a:solidFill>
                  <a:srgbClr val="000000"/>
                </a:solidFill>
              </a:rPr>
              <a:t> </a:t>
            </a:r>
            <a:r>
              <a:rPr lang="en-US" sz="1400" dirty="0">
                <a:solidFill>
                  <a:srgbClr val="4472C4"/>
                </a:solidFill>
              </a:rPr>
              <a:t> </a:t>
            </a:r>
            <a:endParaRPr lang="en-US" sz="1400" dirty="0">
              <a:solidFill>
                <a:srgbClr val="000000"/>
              </a:solidFill>
            </a:endParaRPr>
          </a:p>
          <a:p>
            <a:pPr fontAlgn="base">
              <a:spcBef>
                <a:spcPts val="0"/>
              </a:spcBef>
              <a:spcAft>
                <a:spcPts val="800"/>
              </a:spcAft>
            </a:pPr>
            <a:r>
              <a:rPr lang="en-US" sz="1400" i="1" dirty="0" err="1">
                <a:solidFill>
                  <a:srgbClr val="000000"/>
                </a:solidFill>
              </a:rPr>
              <a:t>Sachin</a:t>
            </a:r>
            <a:r>
              <a:rPr lang="en-US" sz="1400" i="1" dirty="0">
                <a:solidFill>
                  <a:srgbClr val="000000"/>
                </a:solidFill>
              </a:rPr>
              <a:t> Remembers the Time </a:t>
            </a:r>
            <a:r>
              <a:rPr lang="en-US" sz="1400" i="1" dirty="0" err="1">
                <a:solidFill>
                  <a:srgbClr val="000000"/>
                </a:solidFill>
              </a:rPr>
              <a:t>Virat</a:t>
            </a:r>
            <a:r>
              <a:rPr lang="en-US" sz="1400" i="1" dirty="0">
                <a:solidFill>
                  <a:srgbClr val="000000"/>
                </a:solidFill>
              </a:rPr>
              <a:t> Called for His Help, “I am Always Open to Helping the Next Generation”</a:t>
            </a:r>
            <a:r>
              <a:rPr lang="en-US" sz="1400" dirty="0">
                <a:solidFill>
                  <a:srgbClr val="000000"/>
                </a:solidFill>
              </a:rPr>
              <a:t>  </a:t>
            </a:r>
          </a:p>
          <a:p>
            <a:pPr fontAlgn="base">
              <a:spcBef>
                <a:spcPts val="0"/>
              </a:spcBef>
              <a:spcAft>
                <a:spcPts val="800"/>
              </a:spcAft>
            </a:pPr>
            <a:r>
              <a:rPr lang="en-US" sz="1400" i="1" dirty="0" err="1">
                <a:solidFill>
                  <a:srgbClr val="000000"/>
                </a:solidFill>
              </a:rPr>
              <a:t>Virat</a:t>
            </a:r>
            <a:r>
              <a:rPr lang="en-US" sz="1400" i="1" dirty="0">
                <a:solidFill>
                  <a:srgbClr val="000000"/>
                </a:solidFill>
              </a:rPr>
              <a:t>: “In 2014, I Called </a:t>
            </a:r>
            <a:r>
              <a:rPr lang="en-US" sz="1400" i="1" dirty="0" err="1">
                <a:solidFill>
                  <a:srgbClr val="000000"/>
                </a:solidFill>
              </a:rPr>
              <a:t>Sachin</a:t>
            </a:r>
            <a:r>
              <a:rPr lang="en-US" sz="1400" i="1" dirty="0">
                <a:solidFill>
                  <a:srgbClr val="000000"/>
                </a:solidFill>
              </a:rPr>
              <a:t> Tendulkar and Asked for His Help”</a:t>
            </a:r>
            <a:r>
              <a:rPr lang="en-US" sz="1400" dirty="0">
                <a:solidFill>
                  <a:srgbClr val="000000"/>
                </a:solidFill>
              </a:rPr>
              <a:t>  </a:t>
            </a:r>
          </a:p>
          <a:p>
            <a:pPr fontAlgn="base">
              <a:spcBef>
                <a:spcPts val="0"/>
              </a:spcBef>
              <a:spcAft>
                <a:spcPts val="800"/>
              </a:spcAft>
            </a:pPr>
            <a:r>
              <a:rPr lang="en-US" sz="1400" i="1" dirty="0" err="1">
                <a:solidFill>
                  <a:srgbClr val="000000"/>
                </a:solidFill>
              </a:rPr>
              <a:t>Sachin’s</a:t>
            </a:r>
            <a:r>
              <a:rPr lang="en-US" sz="1400" i="1" dirty="0">
                <a:solidFill>
                  <a:srgbClr val="000000"/>
                </a:solidFill>
              </a:rPr>
              <a:t> Diehard Fan Cycled to Lahore to Support India in 2006 Pakistan Tour</a:t>
            </a:r>
            <a:r>
              <a:rPr lang="en-US" sz="1400" dirty="0">
                <a:solidFill>
                  <a:srgbClr val="000000"/>
                </a:solidFill>
              </a:rPr>
              <a:t> </a:t>
            </a:r>
            <a:r>
              <a:rPr lang="en-US" sz="1400" dirty="0">
                <a:solidFill>
                  <a:srgbClr val="4472C4"/>
                </a:solidFill>
              </a:rPr>
              <a:t> </a:t>
            </a:r>
            <a:endParaRPr lang="en-US" sz="1400" dirty="0">
              <a:solidFill>
                <a:srgbClr val="000000"/>
              </a:solidFill>
            </a:endParaRPr>
          </a:p>
          <a:p>
            <a:pPr fontAlgn="base">
              <a:spcBef>
                <a:spcPts val="0"/>
              </a:spcBef>
              <a:spcAft>
                <a:spcPts val="800"/>
              </a:spcAft>
            </a:pPr>
            <a:r>
              <a:rPr lang="en-US" sz="1400" i="1" dirty="0" err="1">
                <a:solidFill>
                  <a:srgbClr val="000000"/>
                </a:solidFill>
              </a:rPr>
              <a:t>Kohli’s</a:t>
            </a:r>
            <a:r>
              <a:rPr lang="en-US" sz="1400" i="1" dirty="0">
                <a:solidFill>
                  <a:srgbClr val="000000"/>
                </a:solidFill>
              </a:rPr>
              <a:t> Seven Year Captaincy Ends in SA Defeat</a:t>
            </a:r>
            <a:r>
              <a:rPr lang="en-US" sz="1400" dirty="0">
                <a:solidFill>
                  <a:srgbClr val="000000"/>
                </a:solidFill>
              </a:rPr>
              <a:t>  </a:t>
            </a:r>
          </a:p>
          <a:p>
            <a:pPr fontAlgn="base">
              <a:spcBef>
                <a:spcPts val="0"/>
              </a:spcBef>
              <a:spcAft>
                <a:spcPts val="800"/>
              </a:spcAft>
            </a:pPr>
            <a:r>
              <a:rPr lang="en-US" sz="1400" i="1" dirty="0">
                <a:solidFill>
                  <a:srgbClr val="000000"/>
                </a:solidFill>
              </a:rPr>
              <a:t>Tendulkar Saves Injured Bird in Viral Video Melting the Internet’s Heart</a:t>
            </a:r>
            <a:r>
              <a:rPr lang="en-US" sz="1400" dirty="0">
                <a:solidFill>
                  <a:srgbClr val="000000"/>
                </a:solidFill>
              </a:rPr>
              <a:t>  </a:t>
            </a:r>
            <a:endParaRPr lang="en-US" sz="1400" dirty="0">
              <a:solidFill>
                <a:srgbClr val="4472C4"/>
              </a:solidFill>
            </a:endParaRPr>
          </a:p>
          <a:p>
            <a:pPr fontAlgn="base">
              <a:spcBef>
                <a:spcPts val="0"/>
              </a:spcBef>
              <a:spcAft>
                <a:spcPts val="800"/>
              </a:spcAft>
            </a:pPr>
            <a:r>
              <a:rPr lang="en-US" sz="1400" i="1" dirty="0" err="1">
                <a:solidFill>
                  <a:srgbClr val="000000"/>
                </a:solidFill>
              </a:rPr>
              <a:t>Virat</a:t>
            </a:r>
            <a:r>
              <a:rPr lang="en-US" sz="1400" i="1" dirty="0">
                <a:solidFill>
                  <a:srgbClr val="000000"/>
                </a:solidFill>
              </a:rPr>
              <a:t> </a:t>
            </a:r>
            <a:r>
              <a:rPr lang="en-US" sz="1400" i="1" dirty="0" err="1">
                <a:solidFill>
                  <a:srgbClr val="000000"/>
                </a:solidFill>
              </a:rPr>
              <a:t>Kohli</a:t>
            </a:r>
            <a:r>
              <a:rPr lang="en-US" sz="1400" i="1" dirty="0">
                <a:solidFill>
                  <a:srgbClr val="000000"/>
                </a:solidFill>
              </a:rPr>
              <a:t> gets GOAT (Greatest of All Time) Icon on Twitter – Netizens Can’t Keep Calm</a:t>
            </a:r>
            <a:endParaRPr lang="en-US" sz="1400" dirty="0">
              <a:solidFill>
                <a:srgbClr val="4472C4"/>
              </a:solidFill>
            </a:endParaRPr>
          </a:p>
          <a:p>
            <a:pPr fontAlgn="base">
              <a:spcBef>
                <a:spcPts val="0"/>
              </a:spcBef>
              <a:spcAft>
                <a:spcPts val="800"/>
              </a:spcAft>
            </a:pPr>
            <a:r>
              <a:rPr lang="en-US" sz="1400" i="1" dirty="0">
                <a:solidFill>
                  <a:srgbClr val="000000"/>
                </a:solidFill>
              </a:rPr>
              <a:t>Late </a:t>
            </a:r>
            <a:r>
              <a:rPr lang="en-US" sz="1400" i="1" dirty="0" err="1">
                <a:solidFill>
                  <a:srgbClr val="000000"/>
                </a:solidFill>
              </a:rPr>
              <a:t>Lata</a:t>
            </a:r>
            <a:r>
              <a:rPr lang="en-US" sz="1400" i="1" dirty="0">
                <a:solidFill>
                  <a:srgbClr val="000000"/>
                </a:solidFill>
              </a:rPr>
              <a:t> </a:t>
            </a:r>
            <a:r>
              <a:rPr lang="en-US" sz="1400" i="1" dirty="0" err="1">
                <a:solidFill>
                  <a:srgbClr val="000000"/>
                </a:solidFill>
              </a:rPr>
              <a:t>Mangeshkar</a:t>
            </a:r>
            <a:r>
              <a:rPr lang="en-US" sz="1400" i="1" dirty="0">
                <a:solidFill>
                  <a:srgbClr val="000000"/>
                </a:solidFill>
              </a:rPr>
              <a:t> Loved Cricket and </a:t>
            </a:r>
            <a:r>
              <a:rPr lang="en-US" sz="1400" i="1" dirty="0" err="1">
                <a:solidFill>
                  <a:srgbClr val="000000"/>
                </a:solidFill>
              </a:rPr>
              <a:t>Sachin</a:t>
            </a:r>
            <a:r>
              <a:rPr lang="en-US" sz="1400" i="1" dirty="0">
                <a:solidFill>
                  <a:srgbClr val="000000"/>
                </a:solidFill>
              </a:rPr>
              <a:t> Tendulkar</a:t>
            </a:r>
            <a:r>
              <a:rPr lang="en-US" sz="1400" dirty="0">
                <a:solidFill>
                  <a:srgbClr val="000000"/>
                </a:solidFill>
              </a:rPr>
              <a:t> </a:t>
            </a:r>
            <a:endParaRPr lang="en-US" sz="1400" dirty="0">
              <a:solidFill>
                <a:srgbClr val="4472C4"/>
              </a:solidFill>
            </a:endParaRPr>
          </a:p>
          <a:p>
            <a:pPr fontAlgn="base">
              <a:spcBef>
                <a:spcPts val="0"/>
              </a:spcBef>
              <a:spcAft>
                <a:spcPts val="800"/>
              </a:spcAft>
            </a:pPr>
            <a:r>
              <a:rPr lang="en-US" sz="1400" i="1" dirty="0" err="1">
                <a:solidFill>
                  <a:srgbClr val="000000"/>
                </a:solidFill>
              </a:rPr>
              <a:t>Kohli</a:t>
            </a:r>
            <a:r>
              <a:rPr lang="en-US" sz="1400" i="1" dirty="0">
                <a:solidFill>
                  <a:srgbClr val="000000"/>
                </a:solidFill>
              </a:rPr>
              <a:t> to Leave Team Mid-tour for Birth of His First Child: “I Want to Be There for My Wife”</a:t>
            </a:r>
            <a:endParaRPr lang="en-US" sz="1400" dirty="0">
              <a:solidFill>
                <a:srgbClr val="000000"/>
              </a:solidFill>
            </a:endParaRPr>
          </a:p>
          <a:p>
            <a:pPr fontAlgn="base">
              <a:spcBef>
                <a:spcPts val="0"/>
              </a:spcBef>
              <a:spcAft>
                <a:spcPts val="800"/>
              </a:spcAft>
            </a:pPr>
            <a:r>
              <a:rPr lang="en-US" sz="1400" i="1" dirty="0">
                <a:solidFill>
                  <a:srgbClr val="000000"/>
                </a:solidFill>
              </a:rPr>
              <a:t>MS </a:t>
            </a:r>
            <a:r>
              <a:rPr lang="en-US" sz="1400" i="1" dirty="0" err="1">
                <a:solidFill>
                  <a:srgbClr val="000000"/>
                </a:solidFill>
              </a:rPr>
              <a:t>Dhoni’s</a:t>
            </a:r>
            <a:r>
              <a:rPr lang="en-US" sz="1400" i="1" dirty="0">
                <a:solidFill>
                  <a:srgbClr val="000000"/>
                </a:solidFill>
              </a:rPr>
              <a:t> First Priority is Nation, No Paternity Leave for Birth of His First Child in 2015</a:t>
            </a:r>
            <a:r>
              <a:rPr lang="en-US" sz="1400" dirty="0">
                <a:solidFill>
                  <a:srgbClr val="000000"/>
                </a:solidFill>
              </a:rPr>
              <a:t> </a:t>
            </a:r>
            <a:endParaRPr lang="en-US" sz="1400" dirty="0">
              <a:solidFill>
                <a:srgbClr val="4472C4"/>
              </a:solidFill>
            </a:endParaRPr>
          </a:p>
          <a:p>
            <a:pPr fontAlgn="base">
              <a:spcBef>
                <a:spcPts val="0"/>
              </a:spcBef>
              <a:spcAft>
                <a:spcPts val="800"/>
              </a:spcAft>
            </a:pPr>
            <a:r>
              <a:rPr lang="en-US" sz="1400" i="1" dirty="0">
                <a:solidFill>
                  <a:srgbClr val="000000"/>
                </a:solidFill>
              </a:rPr>
              <a:t>Remembering the 2003 World Cup Loss, </a:t>
            </a:r>
            <a:r>
              <a:rPr lang="en-US" sz="1400" i="1" dirty="0" err="1">
                <a:solidFill>
                  <a:srgbClr val="000000"/>
                </a:solidFill>
              </a:rPr>
              <a:t>Sachin’s</a:t>
            </a:r>
            <a:r>
              <a:rPr lang="en-US" sz="1400" i="1" dirty="0">
                <a:solidFill>
                  <a:srgbClr val="000000"/>
                </a:solidFill>
              </a:rPr>
              <a:t> Biggest Disappointment</a:t>
            </a:r>
            <a:r>
              <a:rPr lang="en-US" sz="1400" dirty="0">
                <a:solidFill>
                  <a:srgbClr val="000000"/>
                </a:solidFill>
              </a:rPr>
              <a:t> </a:t>
            </a:r>
          </a:p>
          <a:p>
            <a:pPr>
              <a:spcBef>
                <a:spcPts val="0"/>
              </a:spcBef>
              <a:spcAft>
                <a:spcPts val="800"/>
              </a:spcAft>
            </a:pPr>
            <a:endParaRPr lang="en-US" dirty="0"/>
          </a:p>
        </p:txBody>
      </p:sp>
    </p:spTree>
    <p:extLst>
      <p:ext uri="{BB962C8B-B14F-4D97-AF65-F5344CB8AC3E}">
        <p14:creationId xmlns:p14="http://schemas.microsoft.com/office/powerpoint/2010/main" val="2817545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Key Questions</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11: Confirmation Bias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3405051" y="2571331"/>
            <a:ext cx="7579360" cy="2146742"/>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might confirmation bias impact how you consume or interpret the news?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do you select which accounts to follow on social media?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Are there any accounts or websites that you don’t like or won’t follow? Why?</a:t>
            </a:r>
          </a:p>
        </p:txBody>
      </p:sp>
      <p:grpSp>
        <p:nvGrpSpPr>
          <p:cNvPr id="16" name="Group 15"/>
          <p:cNvGrpSpPr/>
          <p:nvPr/>
        </p:nvGrpSpPr>
        <p:grpSpPr>
          <a:xfrm>
            <a:off x="839789" y="1480325"/>
            <a:ext cx="3490836" cy="4666924"/>
            <a:chOff x="839788" y="1089714"/>
            <a:chExt cx="3783011" cy="5057535"/>
          </a:xfrm>
        </p:grpSpPr>
        <p:sp>
          <p:nvSpPr>
            <p:cNvPr id="17" name="Rectangle 16"/>
            <p:cNvSpPr/>
            <p:nvPr/>
          </p:nvSpPr>
          <p:spPr>
            <a:xfrm>
              <a:off x="839789" y="1089714"/>
              <a:ext cx="2899092" cy="419685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2">
              <a:lum bright="70000" contrast="-70000"/>
            </a:blip>
            <a:stretch>
              <a:fillRect/>
            </a:stretch>
          </p:blipFill>
          <p:spPr>
            <a:xfrm>
              <a:off x="1283181" y="1410768"/>
              <a:ext cx="2012308" cy="3694068"/>
            </a:xfrm>
            <a:prstGeom prst="rect">
              <a:avLst/>
            </a:prstGeom>
          </p:spPr>
        </p:pic>
        <p:grpSp>
          <p:nvGrpSpPr>
            <p:cNvPr id="19" name="Group 18"/>
            <p:cNvGrpSpPr/>
            <p:nvPr/>
          </p:nvGrpSpPr>
          <p:grpSpPr>
            <a:xfrm rot="5400000">
              <a:off x="3635155" y="1305200"/>
              <a:ext cx="1203130" cy="772159"/>
              <a:chOff x="2233237" y="1848727"/>
              <a:chExt cx="969079" cy="621947"/>
            </a:xfrm>
          </p:grpSpPr>
          <p:pic>
            <p:nvPicPr>
              <p:cNvPr id="23" name="Picture 22">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4" name="Rectangle 23">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rot="10800000">
              <a:off x="839788" y="5375090"/>
              <a:ext cx="1203130" cy="772159"/>
              <a:chOff x="2233237" y="1848727"/>
              <a:chExt cx="969079" cy="621947"/>
            </a:xfrm>
          </p:grpSpPr>
          <p:pic>
            <p:nvPicPr>
              <p:cNvPr id="21" name="Picture 20">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22" name="Rectangle 21">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08018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4149</TotalTime>
  <Words>928</Words>
  <Application>Microsoft Office PowerPoint</Application>
  <PresentationFormat>Widescreen</PresentationFormat>
  <Paragraphs>103</Paragraphs>
  <Slides>15</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159</cp:revision>
  <dcterms:created xsi:type="dcterms:W3CDTF">2022-01-21T07:53:15Z</dcterms:created>
  <dcterms:modified xsi:type="dcterms:W3CDTF">2022-05-31T06:22:15Z</dcterms:modified>
</cp:coreProperties>
</file>