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05" r:id="rId2"/>
    <p:sldId id="294" r:id="rId3"/>
    <p:sldId id="334" r:id="rId4"/>
    <p:sldId id="335" r:id="rId5"/>
    <p:sldId id="323" r:id="rId6"/>
    <p:sldId id="336" r:id="rId7"/>
    <p:sldId id="337" r:id="rId8"/>
    <p:sldId id="329" r:id="rId9"/>
    <p:sldId id="314" r:id="rId10"/>
    <p:sldId id="339" r:id="rId11"/>
    <p:sldId id="333" r:id="rId12"/>
    <p:sldId id="324" r:id="rId13"/>
    <p:sldId id="340" r:id="rId14"/>
    <p:sldId id="341"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DF"/>
    <a:srgbClr val="00B14F"/>
    <a:srgbClr val="ED7D30"/>
    <a:srgbClr val="E9EBF5"/>
    <a:srgbClr val="FFFFFF"/>
    <a:srgbClr val="6283BB"/>
    <a:srgbClr val="F8F8F8"/>
    <a:srgbClr val="E7E8EC"/>
    <a:srgbClr val="0064E0"/>
    <a:srgbClr val="04B0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FF91EA-F219-41B6-A83D-29DC1D18981D}" v="1" dt="2022-05-31T06:21:55.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291" autoAdjust="0"/>
  </p:normalViewPr>
  <p:slideViewPr>
    <p:cSldViewPr snapToGrid="0" snapToObjects="1" showGuides="1">
      <p:cViewPr varScale="1">
        <p:scale>
          <a:sx n="65" d="100"/>
          <a:sy n="65" d="100"/>
        </p:scale>
        <p:origin x="642" y="60"/>
      </p:cViewPr>
      <p:guideLst>
        <p:guide orient="horz" pos="187"/>
        <p:guide pos="529"/>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D3FF91EA-F219-41B6-A83D-29DC1D18981D}"/>
    <pc:docChg chg="custSel modSld">
      <pc:chgData name="2699" userId="d41f716e-f956-461f-8b98-7761afdba872" providerId="ADAL" clId="{D3FF91EA-F219-41B6-A83D-29DC1D18981D}" dt="2022-05-31T06:21:55.495" v="2" actId="1076"/>
      <pc:docMkLst>
        <pc:docMk/>
      </pc:docMkLst>
      <pc:sldChg chg="delSp modSp mod">
        <pc:chgData name="2699" userId="d41f716e-f956-461f-8b98-7761afdba872" providerId="ADAL" clId="{D3FF91EA-F219-41B6-A83D-29DC1D18981D}" dt="2022-05-31T06:21:55.495" v="2" actId="1076"/>
        <pc:sldMkLst>
          <pc:docMk/>
          <pc:sldMk cId="1352325610" sldId="298"/>
        </pc:sldMkLst>
        <pc:grpChg chg="del">
          <ac:chgData name="2699" userId="d41f716e-f956-461f-8b98-7761afdba872" providerId="ADAL" clId="{D3FF91EA-F219-41B6-A83D-29DC1D18981D}" dt="2022-05-31T06:21:52.195" v="0" actId="478"/>
          <ac:grpSpMkLst>
            <pc:docMk/>
            <pc:sldMk cId="1352325610" sldId="298"/>
            <ac:grpSpMk id="7" creationId="{04DCC066-D362-4588-B5B0-8AB8D6294002}"/>
          </ac:grpSpMkLst>
        </pc:grpChg>
        <pc:picChg chg="del topLvl">
          <ac:chgData name="2699" userId="d41f716e-f956-461f-8b98-7761afdba872" providerId="ADAL" clId="{D3FF91EA-F219-41B6-A83D-29DC1D18981D}" dt="2022-05-31T06:21:52.195" v="0" actId="478"/>
          <ac:picMkLst>
            <pc:docMk/>
            <pc:sldMk cId="1352325610" sldId="298"/>
            <ac:picMk id="8" creationId="{F200429E-7AED-374D-8DA9-80F70843F875}"/>
          </ac:picMkLst>
        </pc:picChg>
        <pc:picChg chg="mod topLvl">
          <ac:chgData name="2699" userId="d41f716e-f956-461f-8b98-7761afdba872" providerId="ADAL" clId="{D3FF91EA-F219-41B6-A83D-29DC1D18981D}" dt="2022-05-31T06:21:55.495" v="2" actId="1076"/>
          <ac:picMkLst>
            <pc:docMk/>
            <pc:sldMk cId="1352325610" sldId="298"/>
            <ac:picMk id="10" creationId="{73A3A52A-857E-4314-8E4B-FF1DEC3C6C5F}"/>
          </ac:picMkLst>
        </pc:picChg>
        <pc:cxnChg chg="del">
          <ac:chgData name="2699" userId="d41f716e-f956-461f-8b98-7761afdba872" providerId="ADAL" clId="{D3FF91EA-F219-41B6-A83D-29DC1D18981D}" dt="2022-05-31T06:21:52.935" v="1" actId="478"/>
          <ac:cxnSpMkLst>
            <pc:docMk/>
            <pc:sldMk cId="1352325610" sldId="298"/>
            <ac:cxnSpMk id="11" creationId="{88CCBBDA-9B89-4633-BD6C-0B01745BD740}"/>
          </ac:cxnSpMkLst>
        </pc:cxnChg>
      </pc:sldChg>
    </pc:docChg>
  </pc:docChgLst>
  <pc:docChgLst>
    <pc:chgData name="2699" userId="d41f716e-f956-461f-8b98-7761afdba872" providerId="ADAL" clId="{807E40AF-543E-488F-BA51-EDBB4108F71A}"/>
    <pc:docChg chg="">
      <pc:chgData name="2699" userId="d41f716e-f956-461f-8b98-7761afdba872" providerId="ADAL" clId="{807E40AF-543E-488F-BA51-EDBB4108F71A}" dt="2022-04-12T13:01:15.990" v="5"/>
      <pc:docMkLst>
        <pc:docMk/>
      </pc:docMkLst>
      <pc:sldChg chg="delCm">
        <pc:chgData name="2699" userId="d41f716e-f956-461f-8b98-7761afdba872" providerId="ADAL" clId="{807E40AF-543E-488F-BA51-EDBB4108F71A}" dt="2022-04-12T13:00:52.644" v="0"/>
        <pc:sldMkLst>
          <pc:docMk/>
          <pc:sldMk cId="1960820503" sldId="294"/>
        </pc:sldMkLst>
      </pc:sldChg>
      <pc:sldChg chg="delCm">
        <pc:chgData name="2699" userId="d41f716e-f956-461f-8b98-7761afdba872" providerId="ADAL" clId="{807E40AF-543E-488F-BA51-EDBB4108F71A}" dt="2022-04-12T13:01:15.990" v="5"/>
        <pc:sldMkLst>
          <pc:docMk/>
          <pc:sldMk cId="1352325610" sldId="298"/>
        </pc:sldMkLst>
      </pc:sldChg>
      <pc:sldChg chg="delCm">
        <pc:chgData name="2699" userId="d41f716e-f956-461f-8b98-7761afdba872" providerId="ADAL" clId="{807E40AF-543E-488F-BA51-EDBB4108F71A}" dt="2022-04-12T13:00:57.004" v="1"/>
        <pc:sldMkLst>
          <pc:docMk/>
          <pc:sldMk cId="1921005051" sldId="334"/>
        </pc:sldMkLst>
      </pc:sldChg>
      <pc:sldChg chg="delCm">
        <pc:chgData name="2699" userId="d41f716e-f956-461f-8b98-7761afdba872" providerId="ADAL" clId="{807E40AF-543E-488F-BA51-EDBB4108F71A}" dt="2022-04-12T13:01:00.156" v="2"/>
        <pc:sldMkLst>
          <pc:docMk/>
          <pc:sldMk cId="45763195" sldId="335"/>
        </pc:sldMkLst>
      </pc:sldChg>
      <pc:sldChg chg="delCm">
        <pc:chgData name="2699" userId="d41f716e-f956-461f-8b98-7761afdba872" providerId="ADAL" clId="{807E40AF-543E-488F-BA51-EDBB4108F71A}" dt="2022-04-12T13:01:04.823" v="3"/>
        <pc:sldMkLst>
          <pc:docMk/>
          <pc:sldMk cId="394970379" sldId="337"/>
        </pc:sldMkLst>
      </pc:sldChg>
      <pc:sldChg chg="delCm">
        <pc:chgData name="2699" userId="d41f716e-f956-461f-8b98-7761afdba872" providerId="ADAL" clId="{807E40AF-543E-488F-BA51-EDBB4108F71A}" dt="2022-04-12T13:01:12.541" v="4"/>
        <pc:sldMkLst>
          <pc:docMk/>
          <pc:sldMk cId="1154208701"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a:defRPr/>
            </a:pPr>
            <a:r>
              <a:rPr lang="en-US" dirty="0">
                <a:solidFill>
                  <a:prstClr val="white"/>
                </a:solidFill>
              </a:rPr>
              <a:t>Lesson 1: Digital Citizenship Level 3</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xml"/><Relationship Id="rId1" Type="http://schemas.openxmlformats.org/officeDocument/2006/relationships/video" Target="https://www.youtube.com/embed/ih4dY9i9JKE?start=1&amp;feature=oembed"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xml"/><Relationship Id="rId1" Type="http://schemas.openxmlformats.org/officeDocument/2006/relationships/video" Target="https://www.youtube.com/embed/g7WjrvG1GMk?feature=oembed"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ideo" Target="https://www.youtube.com/embed/_2My_HOP-bw?feature=oembed"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4.xml"/><Relationship Id="rId1" Type="http://schemas.openxmlformats.org/officeDocument/2006/relationships/video" Target="https://www.youtube.com/embed/bvtJj6HoYHg?start=2&amp;feature=oembed"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4.xml"/><Relationship Id="rId1" Type="http://schemas.openxmlformats.org/officeDocument/2006/relationships/video" Target="https://www.youtube.com/embed/QrXdpGLO-dQ" TargetMode="External"/><Relationship Id="rId5" Type="http://schemas.openxmlformats.org/officeDocument/2006/relationships/image" Target="../media/image12.png"/><Relationship Id="rId4" Type="http://schemas.openxmlformats.org/officeDocument/2006/relationships/hyperlink" Target="https://zapatopi.net/treeoctopus/link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08" y="713371"/>
            <a:ext cx="4837324" cy="5461004"/>
          </a:xfrm>
          <a:prstGeom prst="rect">
            <a:avLst/>
          </a:prstGeom>
        </p:spPr>
      </p:pic>
      <p:sp>
        <p:nvSpPr>
          <p:cNvPr id="12" name="Rectangle 11">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rPr>
              <a:t>Digital Citizenship</a:t>
            </a:r>
            <a:endParaRPr kumimoji="0" lang="en-US"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B9F112-7C1C-4B1C-A56F-DB7EA8C104F3}"/>
              </a:ext>
            </a:extLst>
          </p:cNvPr>
          <p:cNvSpPr/>
          <p:nvPr/>
        </p:nvSpPr>
        <p:spPr>
          <a:xfrm>
            <a:off x="7177872" y="3536950"/>
            <a:ext cx="5014127" cy="12890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1A14874-FE0D-4EAA-9A60-7BA5897EA19D}"/>
              </a:ext>
            </a:extLst>
          </p:cNvPr>
          <p:cNvSpPr/>
          <p:nvPr/>
        </p:nvSpPr>
        <p:spPr>
          <a:xfrm>
            <a:off x="7273778" y="3619573"/>
            <a:ext cx="481372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SPOT THE FAKE NEWS – INTERNET INVESTIGATOR 2</a:t>
            </a:r>
          </a:p>
        </p:txBody>
      </p:sp>
    </p:spTree>
    <p:extLst>
      <p:ext uri="{BB962C8B-B14F-4D97-AF65-F5344CB8AC3E}">
        <p14:creationId xmlns:p14="http://schemas.microsoft.com/office/powerpoint/2010/main" val="3215974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39789" y="1089714"/>
            <a:ext cx="2340291" cy="5389931"/>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Think About It</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74450" y="1926126"/>
            <a:ext cx="3184669" cy="3972560"/>
          </a:xfrm>
          <a:prstGeom prst="rect">
            <a:avLst/>
          </a:prstGeom>
        </p:spPr>
      </p:pic>
      <p:sp>
        <p:nvSpPr>
          <p:cNvPr id="12" name="Rectangle 11">
            <a:extLst>
              <a:ext uri="{FF2B5EF4-FFF2-40B4-BE49-F238E27FC236}">
                <a16:creationId xmlns:a16="http://schemas.microsoft.com/office/drawing/2014/main" id="{1277F09E-E3A2-43C4-8B65-23FBBC31C254}"/>
              </a:ext>
            </a:extLst>
          </p:cNvPr>
          <p:cNvSpPr/>
          <p:nvPr/>
        </p:nvSpPr>
        <p:spPr>
          <a:xfrm>
            <a:off x="4744581" y="2078495"/>
            <a:ext cx="6776859" cy="3651769"/>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A good-looking website can be very convincing, regardless of what it says. A good rule is to take a moment to think logically:</a:t>
            </a:r>
          </a:p>
          <a:p>
            <a:pPr marL="684000"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Does the website claim sound logical? Is it something that you have heard in the past? </a:t>
            </a:r>
          </a:p>
          <a:p>
            <a:pPr marL="684000"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Does the website stand up to scrutiny?  Can you do an internet search on the listed “sources”? What do you find?</a:t>
            </a:r>
          </a:p>
          <a:p>
            <a:pPr marL="684000"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Remember what you learned about clickbait: If it is too good to be true, then maybe it is not. </a:t>
            </a:r>
          </a:p>
        </p:txBody>
      </p:sp>
    </p:spTree>
    <p:extLst>
      <p:ext uri="{BB962C8B-B14F-4D97-AF65-F5344CB8AC3E}">
        <p14:creationId xmlns:p14="http://schemas.microsoft.com/office/powerpoint/2010/main" val="2799623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11</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Reflections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5166" y="1672045"/>
            <a:ext cx="5269113" cy="3527481"/>
          </a:xfrm>
          <a:prstGeom prst="rect">
            <a:avLst/>
          </a:prstGeom>
        </p:spPr>
      </p:pic>
      <p:sp>
        <p:nvSpPr>
          <p:cNvPr id="57" name="Rectangle 56">
            <a:extLst>
              <a:ext uri="{FF2B5EF4-FFF2-40B4-BE49-F238E27FC236}">
                <a16:creationId xmlns:a16="http://schemas.microsoft.com/office/drawing/2014/main" id="{1277F09E-E3A2-43C4-8B65-23FBBC31C254}"/>
              </a:ext>
            </a:extLst>
          </p:cNvPr>
          <p:cNvSpPr/>
          <p:nvPr/>
        </p:nvSpPr>
        <p:spPr>
          <a:xfrm>
            <a:off x="4902926" y="2002839"/>
            <a:ext cx="6527075" cy="4431983"/>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can you avoid being fooled by fake online information?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can you check to make sure that an article or video is factual and real?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might personalized content create problems when it comes to news? How might filter bubbles influence our lives?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can you recognize clickbait? </a:t>
            </a:r>
          </a:p>
          <a:p>
            <a:pPr marL="412747" indent="-285750" defTabSz="1219170">
              <a:lnSpc>
                <a:spcPct val="115000"/>
              </a:lnSpc>
              <a:spcAft>
                <a:spcPts val="1800"/>
              </a:spcAft>
              <a:buClr>
                <a:schemeClr val="tx1"/>
              </a:buClr>
              <a:buSzPct val="100000"/>
              <a:buFont typeface="Arial" panose="020B0604020202020204" pitchFamily="34" charset="0"/>
              <a:buChar char="•"/>
            </a:pPr>
            <a:endParaRPr lang="en-US" kern="0" dirty="0">
              <a:latin typeface="Arial" panose="020B0604020202020204" pitchFamily="34" charset="0"/>
              <a:ea typeface="Montserrat"/>
              <a:cs typeface="Arial" panose="020B0604020202020204" pitchFamily="34" charset="0"/>
              <a:sym typeface="Montserrat"/>
            </a:endParaRPr>
          </a:p>
          <a:p>
            <a:pPr marL="412747" indent="-285750" defTabSz="1219170">
              <a:lnSpc>
                <a:spcPct val="115000"/>
              </a:lnSpc>
              <a:spcAft>
                <a:spcPts val="1800"/>
              </a:spcAft>
              <a:buClr>
                <a:schemeClr val="tx1"/>
              </a:buClr>
              <a:buSzPct val="100000"/>
              <a:buFont typeface="Arial" panose="020B0604020202020204" pitchFamily="34" charset="0"/>
              <a:buChar char="•"/>
            </a:pPr>
            <a:endParaRPr lang="en-US" kern="0" dirty="0">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372667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39789" y="1089714"/>
            <a:ext cx="1345316" cy="5389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Quiz</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353C424B-3258-4ADB-ADEB-F5F3C4CE6C21}"/>
              </a:ext>
            </a:extLst>
          </p:cNvPr>
          <p:cNvSpPr txBox="1">
            <a:spLocks/>
          </p:cNvSpPr>
          <p:nvPr/>
        </p:nvSpPr>
        <p:spPr>
          <a:xfrm>
            <a:off x="2301847" y="1604211"/>
            <a:ext cx="9615833" cy="45727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000"/>
              </a:lnSpc>
              <a:spcBef>
                <a:spcPts val="0"/>
              </a:spcBef>
              <a:spcAft>
                <a:spcPts val="600"/>
              </a:spcAft>
              <a:buFont typeface="+mj-lt"/>
              <a:buAutoNum type="arabicPeriod"/>
            </a:pPr>
            <a:r>
              <a:rPr lang="en-US" sz="1600" b="1" dirty="0">
                <a:solidFill>
                  <a:srgbClr val="0064DF"/>
                </a:solidFill>
              </a:rPr>
              <a:t>Why is lateral reading a more effective way of determining misinformation than reading vertically (scrolling down a page)?</a:t>
            </a:r>
            <a:endParaRPr lang="en-US" sz="2000" dirty="0"/>
          </a:p>
          <a:p>
            <a:pPr marL="684000" lvl="1" indent="-342900" fontAlgn="base">
              <a:spcBef>
                <a:spcPts val="0"/>
              </a:spcBef>
              <a:spcAft>
                <a:spcPts val="600"/>
              </a:spcAft>
              <a:buFont typeface="+mj-lt"/>
              <a:buAutoNum type="alphaLcPeriod"/>
            </a:pPr>
            <a:r>
              <a:rPr lang="en-US" sz="1400" dirty="0"/>
              <a:t>Staying on the page and reading closely doesn’t always help you determine whether information is credible</a:t>
            </a:r>
          </a:p>
          <a:p>
            <a:pPr marL="684000" lvl="1" indent="-342900" fontAlgn="base">
              <a:spcBef>
                <a:spcPts val="0"/>
              </a:spcBef>
              <a:spcAft>
                <a:spcPts val="600"/>
              </a:spcAft>
              <a:buFont typeface="+mj-lt"/>
              <a:buAutoNum type="alphaLcPeriod"/>
            </a:pPr>
            <a:r>
              <a:rPr lang="en-US" sz="1400" dirty="0"/>
              <a:t>A website might look authoritative and official, but that doesn’t always mean it’s reliable</a:t>
            </a:r>
          </a:p>
          <a:p>
            <a:pPr marL="684000" lvl="1" indent="-342900" fontAlgn="base">
              <a:spcBef>
                <a:spcPts val="0"/>
              </a:spcBef>
              <a:spcAft>
                <a:spcPts val="600"/>
              </a:spcAft>
              <a:buFont typeface="+mj-lt"/>
              <a:buAutoNum type="alphaLcPeriod"/>
            </a:pPr>
            <a:r>
              <a:rPr lang="en-US" sz="1400" dirty="0"/>
              <a:t>You need to find corroboration to verify a source’s claim</a:t>
            </a:r>
          </a:p>
          <a:p>
            <a:pPr marL="684000" lvl="1" indent="-342900" fontAlgn="base">
              <a:spcBef>
                <a:spcPts val="0"/>
              </a:spcBef>
              <a:spcAft>
                <a:spcPts val="600"/>
              </a:spcAft>
              <a:buFont typeface="+mj-lt"/>
              <a:buAutoNum type="alphaLcPeriod"/>
            </a:pPr>
            <a:r>
              <a:rPr lang="en-US" sz="1400" dirty="0"/>
              <a:t>All of the above </a:t>
            </a:r>
            <a:br>
              <a:rPr lang="en-US" sz="1400" dirty="0"/>
            </a:br>
            <a:endParaRPr lang="en-US" sz="1400" dirty="0"/>
          </a:p>
          <a:p>
            <a:pPr marL="342900" indent="-342900" fontAlgn="base">
              <a:spcBef>
                <a:spcPts val="0"/>
              </a:spcBef>
              <a:spcAft>
                <a:spcPts val="600"/>
              </a:spcAft>
              <a:buClr>
                <a:srgbClr val="0064DF"/>
              </a:buClr>
              <a:buFont typeface="+mj-lt"/>
              <a:buAutoNum type="arabicPeriod"/>
            </a:pPr>
            <a:r>
              <a:rPr lang="en-US" sz="1600" b="1" dirty="0">
                <a:solidFill>
                  <a:srgbClr val="0064DF"/>
                </a:solidFill>
              </a:rPr>
              <a:t>The intention of the creator behind the “Pig Rescues Baby Goat” viral video is an example of: </a:t>
            </a:r>
          </a:p>
          <a:p>
            <a:pPr marL="684000" lvl="1" indent="-342900" fontAlgn="base">
              <a:spcBef>
                <a:spcPts val="0"/>
              </a:spcBef>
              <a:spcAft>
                <a:spcPts val="600"/>
              </a:spcAft>
              <a:buFont typeface="+mj-lt"/>
              <a:buAutoNum type="alphaLcPeriod"/>
            </a:pPr>
            <a:r>
              <a:rPr lang="en-US" sz="1400" dirty="0"/>
              <a:t>Credibility</a:t>
            </a:r>
          </a:p>
          <a:p>
            <a:pPr marL="684000" lvl="1" indent="-342900" fontAlgn="base">
              <a:spcBef>
                <a:spcPts val="0"/>
              </a:spcBef>
              <a:spcAft>
                <a:spcPts val="600"/>
              </a:spcAft>
              <a:buFont typeface="+mj-lt"/>
              <a:buAutoNum type="alphaLcPeriod"/>
            </a:pPr>
            <a:r>
              <a:rPr lang="en-US" sz="1400" dirty="0"/>
              <a:t>Disinformation</a:t>
            </a:r>
          </a:p>
          <a:p>
            <a:pPr marL="684000" lvl="1" indent="-342900" fontAlgn="base">
              <a:spcBef>
                <a:spcPts val="0"/>
              </a:spcBef>
              <a:spcAft>
                <a:spcPts val="600"/>
              </a:spcAft>
              <a:buFont typeface="+mj-lt"/>
              <a:buAutoNum type="alphaLcPeriod"/>
            </a:pPr>
            <a:r>
              <a:rPr lang="en-US" sz="1400" dirty="0"/>
              <a:t>Corroboration</a:t>
            </a:r>
          </a:p>
          <a:p>
            <a:pPr marL="684000" lvl="1" indent="-342900" fontAlgn="base">
              <a:spcBef>
                <a:spcPts val="0"/>
              </a:spcBef>
              <a:spcAft>
                <a:spcPts val="600"/>
              </a:spcAft>
              <a:buFont typeface="+mj-lt"/>
              <a:buAutoNum type="alphaLcPeriod"/>
            </a:pPr>
            <a:r>
              <a:rPr lang="en-US" sz="1400" dirty="0"/>
              <a:t>Lateral reading</a:t>
            </a:r>
          </a:p>
        </p:txBody>
      </p:sp>
      <p:pic>
        <p:nvPicPr>
          <p:cNvPr id="12" name="Picture 11"/>
          <p:cNvPicPr>
            <a:picLocks noChangeAspect="1"/>
          </p:cNvPicPr>
          <p:nvPr/>
        </p:nvPicPr>
        <p:blipFill>
          <a:blip r:embed="rId2">
            <a:duotone>
              <a:schemeClr val="accent5">
                <a:shade val="45000"/>
                <a:satMod val="135000"/>
              </a:schemeClr>
              <a:prstClr val="white"/>
            </a:duotone>
          </a:blip>
          <a:stretch>
            <a:fillRect/>
          </a:stretch>
        </p:blipFill>
        <p:spPr>
          <a:xfrm rot="16200000">
            <a:off x="-437036" y="2472181"/>
            <a:ext cx="3067106" cy="2177177"/>
          </a:xfrm>
          <a:prstGeom prst="rect">
            <a:avLst/>
          </a:prstGeom>
        </p:spPr>
      </p:pic>
    </p:spTree>
    <p:extLst>
      <p:ext uri="{BB962C8B-B14F-4D97-AF65-F5344CB8AC3E}">
        <p14:creationId xmlns:p14="http://schemas.microsoft.com/office/powerpoint/2010/main" val="1846270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39789" y="1089714"/>
            <a:ext cx="1345316" cy="53899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Quiz</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353C424B-3258-4ADB-ADEB-F5F3C4CE6C21}"/>
              </a:ext>
            </a:extLst>
          </p:cNvPr>
          <p:cNvSpPr txBox="1">
            <a:spLocks/>
          </p:cNvSpPr>
          <p:nvPr/>
        </p:nvSpPr>
        <p:spPr>
          <a:xfrm>
            <a:off x="2301847" y="821890"/>
            <a:ext cx="9646313" cy="66152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000"/>
              </a:lnSpc>
              <a:spcBef>
                <a:spcPts val="0"/>
              </a:spcBef>
              <a:spcAft>
                <a:spcPts val="600"/>
              </a:spcAft>
              <a:buFont typeface="+mj-lt"/>
              <a:buAutoNum type="arabicPeriod"/>
            </a:pPr>
            <a:r>
              <a:rPr lang="en-US" sz="1600" b="1" dirty="0" err="1">
                <a:solidFill>
                  <a:srgbClr val="0064DF"/>
                </a:solidFill>
              </a:rPr>
              <a:t>Kuldeep</a:t>
            </a:r>
            <a:r>
              <a:rPr lang="en-US" sz="1600" b="1" dirty="0">
                <a:solidFill>
                  <a:srgbClr val="0064DF"/>
                </a:solidFill>
              </a:rPr>
              <a:t> often gets his news from YouTube. In one video he watched, someone reported that the government is changing the legal voting age to 16. Why is it important for </a:t>
            </a:r>
            <a:r>
              <a:rPr lang="en-US" sz="1600" b="1" dirty="0" err="1">
                <a:solidFill>
                  <a:srgbClr val="0064DF"/>
                </a:solidFill>
              </a:rPr>
              <a:t>Kuldeep</a:t>
            </a:r>
            <a:r>
              <a:rPr lang="en-US" sz="1600" b="1" dirty="0">
                <a:solidFill>
                  <a:srgbClr val="0064DF"/>
                </a:solidFill>
              </a:rPr>
              <a:t> to verify the credibility of the video before believing it or sharing it? </a:t>
            </a:r>
          </a:p>
          <a:p>
            <a:pPr marL="684000" lvl="1" indent="-342900" fontAlgn="base">
              <a:spcBef>
                <a:spcPts val="0"/>
              </a:spcBef>
              <a:spcAft>
                <a:spcPts val="600"/>
              </a:spcAft>
              <a:buFont typeface="+mj-lt"/>
              <a:buAutoNum type="alphaLcPeriod"/>
            </a:pPr>
            <a:r>
              <a:rPr lang="en-US" sz="1400" dirty="0"/>
              <a:t>To make sure his friends find the video interesting too</a:t>
            </a:r>
          </a:p>
          <a:p>
            <a:pPr marL="684000" lvl="1" indent="-342900" fontAlgn="base">
              <a:spcBef>
                <a:spcPts val="0"/>
              </a:spcBef>
              <a:spcAft>
                <a:spcPts val="600"/>
              </a:spcAft>
              <a:buFont typeface="+mj-lt"/>
              <a:buAutoNum type="alphaLcPeriod"/>
            </a:pPr>
            <a:r>
              <a:rPr lang="en-US" sz="1400" dirty="0"/>
              <a:t>To get more likes if it is a verified video</a:t>
            </a:r>
          </a:p>
          <a:p>
            <a:pPr marL="684000" lvl="1" indent="-342900" fontAlgn="base">
              <a:spcBef>
                <a:spcPts val="0"/>
              </a:spcBef>
              <a:spcAft>
                <a:spcPts val="600"/>
              </a:spcAft>
              <a:buFont typeface="+mj-lt"/>
              <a:buAutoNum type="alphaLcPeriod"/>
            </a:pPr>
            <a:r>
              <a:rPr lang="en-US" sz="1400" dirty="0"/>
              <a:t>To prepare in case someone disagrees with the video in his post</a:t>
            </a:r>
          </a:p>
          <a:p>
            <a:pPr marL="684000" lvl="1" indent="-342900" fontAlgn="base">
              <a:spcBef>
                <a:spcPts val="0"/>
              </a:spcBef>
              <a:spcAft>
                <a:spcPts val="600"/>
              </a:spcAft>
              <a:buFont typeface="+mj-lt"/>
              <a:buAutoNum type="alphaLcPeriod"/>
            </a:pPr>
            <a:r>
              <a:rPr lang="en-US" sz="1400" dirty="0"/>
              <a:t>To make sure others don’t believe or share disinformation</a:t>
            </a:r>
            <a:br>
              <a:rPr lang="en-US" sz="1400" dirty="0"/>
            </a:br>
            <a:endParaRPr lang="en-US" sz="1400" dirty="0"/>
          </a:p>
          <a:p>
            <a:pPr marL="342900" indent="-342900" fontAlgn="base">
              <a:lnSpc>
                <a:spcPts val="2000"/>
              </a:lnSpc>
              <a:spcBef>
                <a:spcPts val="0"/>
              </a:spcBef>
              <a:spcAft>
                <a:spcPts val="600"/>
              </a:spcAft>
              <a:buClr>
                <a:srgbClr val="0064DF"/>
              </a:buClr>
              <a:buFont typeface="+mj-lt"/>
              <a:buAutoNum type="arabicPeriod"/>
            </a:pPr>
            <a:r>
              <a:rPr lang="en-US" sz="1600" b="1" dirty="0" err="1">
                <a:solidFill>
                  <a:srgbClr val="0064DF"/>
                </a:solidFill>
              </a:rPr>
              <a:t>Abhiram</a:t>
            </a:r>
            <a:r>
              <a:rPr lang="en-US" sz="1600" b="1" dirty="0">
                <a:solidFill>
                  <a:srgbClr val="0064DF"/>
                </a:solidFill>
              </a:rPr>
              <a:t> is helping his younger sister prepare a report on healthy eating. She found an article about the negative effects of eating fish. The website looks reliable, and his sister wants to quote some information from the article. What advice should </a:t>
            </a:r>
            <a:r>
              <a:rPr lang="en-US" sz="1600" b="1" dirty="0" err="1">
                <a:solidFill>
                  <a:srgbClr val="0064DF"/>
                </a:solidFill>
              </a:rPr>
              <a:t>Abhiram</a:t>
            </a:r>
            <a:r>
              <a:rPr lang="en-US" sz="1600" b="1" dirty="0">
                <a:solidFill>
                  <a:srgbClr val="0064DF"/>
                </a:solidFill>
              </a:rPr>
              <a:t> give his sister? </a:t>
            </a:r>
          </a:p>
          <a:p>
            <a:pPr marL="684000" lvl="1" indent="-342900" fontAlgn="base">
              <a:spcBef>
                <a:spcPts val="0"/>
              </a:spcBef>
              <a:spcAft>
                <a:spcPts val="600"/>
              </a:spcAft>
              <a:buFont typeface="+mj-lt"/>
              <a:buAutoNum type="alphaLcPeriod"/>
            </a:pPr>
            <a:r>
              <a:rPr lang="en-US" sz="1400" dirty="0"/>
              <a:t>Make sure to include the website’s URL in the report</a:t>
            </a:r>
          </a:p>
          <a:p>
            <a:pPr marL="684000" lvl="1" indent="-342900" fontAlgn="base">
              <a:spcBef>
                <a:spcPts val="0"/>
              </a:spcBef>
              <a:spcAft>
                <a:spcPts val="600"/>
              </a:spcAft>
              <a:buFont typeface="+mj-lt"/>
              <a:buAutoNum type="alphaLcPeriod"/>
            </a:pPr>
            <a:r>
              <a:rPr lang="en-US" sz="1400" dirty="0"/>
              <a:t>Ask a friend if they think the information on the website is real</a:t>
            </a:r>
          </a:p>
          <a:p>
            <a:pPr marL="684000" lvl="1" indent="-342900" fontAlgn="base">
              <a:spcBef>
                <a:spcPts val="0"/>
              </a:spcBef>
              <a:spcAft>
                <a:spcPts val="600"/>
              </a:spcAft>
              <a:buFont typeface="+mj-lt"/>
              <a:buAutoNum type="alphaLcPeriod"/>
            </a:pPr>
            <a:r>
              <a:rPr lang="en-US" sz="1400" dirty="0"/>
              <a:t>Share the website on social media so others can see what she is working on</a:t>
            </a:r>
          </a:p>
          <a:p>
            <a:pPr marL="684000" lvl="1" indent="-342900" fontAlgn="base">
              <a:spcBef>
                <a:spcPts val="0"/>
              </a:spcBef>
              <a:spcAft>
                <a:spcPts val="600"/>
              </a:spcAft>
              <a:buFont typeface="+mj-lt"/>
              <a:buAutoNum type="alphaLcPeriod"/>
            </a:pPr>
            <a:r>
              <a:rPr lang="en-US" sz="1400" dirty="0"/>
              <a:t>Research the information from the website to make sure it is credible</a:t>
            </a:r>
          </a:p>
          <a:p>
            <a:pPr marL="342900" indent="-342900">
              <a:lnSpc>
                <a:spcPts val="2000"/>
              </a:lnSpc>
              <a:spcBef>
                <a:spcPts val="0"/>
              </a:spcBef>
              <a:spcAft>
                <a:spcPts val="600"/>
              </a:spcAft>
              <a:buFont typeface="+mj-lt"/>
              <a:buAutoNum type="arabicPeriod"/>
            </a:pPr>
            <a:r>
              <a:rPr lang="en-US" sz="1600" b="1" dirty="0">
                <a:solidFill>
                  <a:srgbClr val="0064DF"/>
                </a:solidFill>
              </a:rPr>
              <a:t>How confident are you in knowing how to verify the accuracy of the information you find online?  </a:t>
            </a:r>
          </a:p>
          <a:p>
            <a:pPr marL="684000" lvl="1" indent="-342900" fontAlgn="base">
              <a:spcBef>
                <a:spcPts val="0"/>
              </a:spcBef>
              <a:spcAft>
                <a:spcPts val="600"/>
              </a:spcAft>
              <a:buFont typeface="+mj-lt"/>
              <a:buAutoNum type="alphaLcPeriod"/>
            </a:pPr>
            <a:r>
              <a:rPr lang="en-US" sz="1400" dirty="0"/>
              <a:t>I feel very confident</a:t>
            </a:r>
          </a:p>
          <a:p>
            <a:pPr marL="684000" lvl="1" indent="-342900" fontAlgn="base">
              <a:spcBef>
                <a:spcPts val="0"/>
              </a:spcBef>
              <a:spcAft>
                <a:spcPts val="600"/>
              </a:spcAft>
              <a:buFont typeface="+mj-lt"/>
              <a:buAutoNum type="alphaLcPeriod"/>
            </a:pPr>
            <a:r>
              <a:rPr lang="en-US" sz="1400" dirty="0"/>
              <a:t>I feel somewhat confident</a:t>
            </a:r>
          </a:p>
          <a:p>
            <a:pPr marL="684000" lvl="1" indent="-342900" fontAlgn="base">
              <a:spcBef>
                <a:spcPts val="0"/>
              </a:spcBef>
              <a:spcAft>
                <a:spcPts val="600"/>
              </a:spcAft>
              <a:buFont typeface="+mj-lt"/>
              <a:buAutoNum type="alphaLcPeriod"/>
            </a:pPr>
            <a:r>
              <a:rPr lang="en-US" sz="1400" dirty="0"/>
              <a:t>I do not feel confident</a:t>
            </a:r>
          </a:p>
        </p:txBody>
      </p:sp>
      <p:pic>
        <p:nvPicPr>
          <p:cNvPr id="9" name="Picture 8"/>
          <p:cNvPicPr>
            <a:picLocks noChangeAspect="1"/>
          </p:cNvPicPr>
          <p:nvPr/>
        </p:nvPicPr>
        <p:blipFill>
          <a:blip r:embed="rId2">
            <a:duotone>
              <a:schemeClr val="accent5">
                <a:shade val="45000"/>
                <a:satMod val="135000"/>
              </a:schemeClr>
              <a:prstClr val="white"/>
            </a:duotone>
          </a:blip>
          <a:stretch>
            <a:fillRect/>
          </a:stretch>
        </p:blipFill>
        <p:spPr>
          <a:xfrm rot="16200000">
            <a:off x="-437036" y="2472181"/>
            <a:ext cx="3067106" cy="2177177"/>
          </a:xfrm>
          <a:prstGeom prst="rect">
            <a:avLst/>
          </a:prstGeom>
        </p:spPr>
      </p:pic>
    </p:spTree>
    <p:extLst>
      <p:ext uri="{BB962C8B-B14F-4D97-AF65-F5344CB8AC3E}">
        <p14:creationId xmlns:p14="http://schemas.microsoft.com/office/powerpoint/2010/main" val="440843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1FB776-ED8E-458D-BFE7-6F66620412A4}"/>
              </a:ext>
            </a:extLst>
          </p:cNvPr>
          <p:cNvPicPr>
            <a:picLocks noChangeAspect="1"/>
          </p:cNvPicPr>
          <p:nvPr/>
        </p:nvPicPr>
        <p:blipFill rotWithShape="1">
          <a:blip r:embed="rId3"/>
          <a:srcRect l="15753" t="5356" r="15753" b="29384"/>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Take-home Activity</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619760" y="1157718"/>
            <a:ext cx="10810241" cy="383823"/>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Using Wikipedia Carefully</a:t>
            </a:r>
          </a:p>
        </p:txBody>
      </p:sp>
      <p:sp>
        <p:nvSpPr>
          <p:cNvPr id="8" name="Rectangle 7"/>
          <p:cNvSpPr/>
          <p:nvPr/>
        </p:nvSpPr>
        <p:spPr>
          <a:xfrm>
            <a:off x="775503" y="1551753"/>
            <a:ext cx="10654497"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Watch the </a:t>
            </a:r>
            <a:r>
              <a:rPr lang="en-US" b="1" u="sng" dirty="0">
                <a:solidFill>
                  <a:srgbClr val="1155CC"/>
                </a:solidFill>
                <a:latin typeface="Arial" panose="020B0604020202020204" pitchFamily="34" charset="0"/>
                <a:cs typeface="Arial" panose="020B0604020202020204" pitchFamily="34" charset="0"/>
              </a:rPr>
              <a:t>video about the use of Wikipedia </a:t>
            </a:r>
            <a:r>
              <a:rPr lang="en-US" dirty="0">
                <a:latin typeface="Arial" panose="020B0604020202020204" pitchFamily="34" charset="0"/>
                <a:cs typeface="Arial" panose="020B0604020202020204" pitchFamily="34" charset="0"/>
              </a:rPr>
              <a:t>and document three ways in which you can use Wikipedia successfully.</a:t>
            </a:r>
            <a:endParaRPr lang="en-US" b="1" dirty="0">
              <a:latin typeface="Arial" panose="020B0604020202020204" pitchFamily="34" charset="0"/>
              <a:cs typeface="Arial" panose="020B0604020202020204" pitchFamily="34" charset="0"/>
            </a:endParaRPr>
          </a:p>
        </p:txBody>
      </p:sp>
      <p:pic>
        <p:nvPicPr>
          <p:cNvPr id="5" name="Online Media 4" title="Using Wikipedia: Crash Course Navigating Digital Information #5">
            <a:hlinkClick r:id="" action="ppaction://media"/>
            <a:extLst>
              <a:ext uri="{FF2B5EF4-FFF2-40B4-BE49-F238E27FC236}">
                <a16:creationId xmlns:a16="http://schemas.microsoft.com/office/drawing/2014/main" id="{8083700D-9588-4D12-98F7-6F6D560224C9}"/>
              </a:ext>
            </a:extLst>
          </p:cNvPr>
          <p:cNvPicPr>
            <a:picLocks noRot="1" noChangeAspect="1"/>
          </p:cNvPicPr>
          <p:nvPr>
            <a:videoFile r:link="rId1"/>
          </p:nvPr>
        </p:nvPicPr>
        <p:blipFill>
          <a:blip r:embed="rId4"/>
          <a:stretch>
            <a:fillRect/>
          </a:stretch>
        </p:blipFill>
        <p:spPr>
          <a:xfrm>
            <a:off x="3316793" y="2175434"/>
            <a:ext cx="5541264" cy="3130814"/>
          </a:xfrm>
          <a:prstGeom prst="rect">
            <a:avLst/>
          </a:prstGeom>
        </p:spPr>
      </p:pic>
    </p:spTree>
    <p:extLst>
      <p:ext uri="{BB962C8B-B14F-4D97-AF65-F5344CB8AC3E}">
        <p14:creationId xmlns:p14="http://schemas.microsoft.com/office/powerpoint/2010/main" val="115420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1C2F4B2-3D1F-441A-BB7C-F8F96A86201A}"/>
              </a:ext>
            </a:extLst>
          </p:cNvPr>
          <p:cNvSpPr/>
          <p:nvPr/>
        </p:nvSpPr>
        <p:spPr>
          <a:xfrm>
            <a:off x="4361683" y="2237808"/>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3523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C1B88A-D737-4E26-B724-24F96931D65D}"/>
              </a:ext>
            </a:extLst>
          </p:cNvPr>
          <p:cNvPicPr>
            <a:picLocks noChangeAspect="1"/>
          </p:cNvPicPr>
          <p:nvPr/>
        </p:nvPicPr>
        <p:blipFill rotWithShape="1">
          <a:blip r:embed="rId3"/>
          <a:srcRect l="15753" t="5356" r="15753" b="29384"/>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9552948" cy="73724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Examining Internet Videos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4" name="Rectangle 3"/>
          <p:cNvSpPr/>
          <p:nvPr/>
        </p:nvSpPr>
        <p:spPr>
          <a:xfrm>
            <a:off x="4853175" y="1622921"/>
            <a:ext cx="2708049" cy="369332"/>
          </a:xfrm>
          <a:prstGeom prst="rect">
            <a:avLst/>
          </a:prstGeom>
        </p:spPr>
        <p:txBody>
          <a:bodyPr wrap="none">
            <a:spAutoFit/>
          </a:bodyPr>
          <a:lstStyle/>
          <a:p>
            <a:r>
              <a:rPr lang="en-US" b="1" u="sng" dirty="0">
                <a:solidFill>
                  <a:srgbClr val="1155CC"/>
                </a:solidFill>
                <a:latin typeface="Calibri" panose="020F0502020204030204" pitchFamily="34" charset="0"/>
              </a:rPr>
              <a:t>Pig who saved a baby goat</a:t>
            </a:r>
            <a:endParaRPr lang="en-US" sz="2000" dirty="0"/>
          </a:p>
        </p:txBody>
      </p:sp>
      <p:sp>
        <p:nvSpPr>
          <p:cNvPr id="8" name="Rectangle 7">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6" title="Pig rescues baby goat">
            <a:hlinkClick r:id="" action="ppaction://media"/>
            <a:extLst>
              <a:ext uri="{FF2B5EF4-FFF2-40B4-BE49-F238E27FC236}">
                <a16:creationId xmlns:a16="http://schemas.microsoft.com/office/drawing/2014/main" id="{1FB856E3-CEE6-4259-94A9-A7048197D7C7}"/>
              </a:ext>
            </a:extLst>
          </p:cNvPr>
          <p:cNvPicPr>
            <a:picLocks noRot="1" noChangeAspect="1"/>
          </p:cNvPicPr>
          <p:nvPr>
            <a:videoFile r:link="rId1"/>
          </p:nvPr>
        </p:nvPicPr>
        <p:blipFill>
          <a:blip r:embed="rId4"/>
          <a:stretch>
            <a:fillRect/>
          </a:stretch>
        </p:blipFill>
        <p:spPr>
          <a:xfrm>
            <a:off x="3316793" y="2175434"/>
            <a:ext cx="5541264" cy="3130814"/>
          </a:xfrm>
          <a:prstGeom prst="rect">
            <a:avLst/>
          </a:prstGeom>
        </p:spPr>
      </p:pic>
    </p:spTree>
    <p:extLst>
      <p:ext uri="{BB962C8B-B14F-4D97-AF65-F5344CB8AC3E}">
        <p14:creationId xmlns:p14="http://schemas.microsoft.com/office/powerpoint/2010/main" val="19608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17CA5D0-C426-4DFA-9C64-47781EBEDAD4}"/>
              </a:ext>
            </a:extLst>
          </p:cNvPr>
          <p:cNvPicPr>
            <a:picLocks noChangeAspect="1" noChangeArrowheads="1"/>
          </p:cNvPicPr>
          <p:nvPr/>
        </p:nvPicPr>
        <p:blipFill>
          <a:blip r:embed="rId3"/>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9552948" cy="73724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a:solidFill>
                  <a:srgbClr val="0064E0"/>
                </a:solidFill>
                <a:ea typeface="Montserrat"/>
                <a:sym typeface="Montserrat"/>
              </a:rPr>
              <a:t>Examining Internet Videos</a:t>
            </a:r>
            <a:endParaRPr lang="en-US"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4" name="Rectangle 3"/>
          <p:cNvSpPr/>
          <p:nvPr/>
        </p:nvSpPr>
        <p:spPr>
          <a:xfrm>
            <a:off x="4853175" y="1329494"/>
            <a:ext cx="1944507" cy="369332"/>
          </a:xfrm>
          <a:prstGeom prst="rect">
            <a:avLst/>
          </a:prstGeom>
        </p:spPr>
        <p:txBody>
          <a:bodyPr wrap="none">
            <a:spAutoFit/>
          </a:bodyPr>
          <a:lstStyle/>
          <a:p>
            <a:r>
              <a:rPr lang="en-US" b="1" u="sng" dirty="0">
                <a:solidFill>
                  <a:srgbClr val="1155CC"/>
                </a:solidFill>
                <a:latin typeface="Calibri" panose="020F0502020204030204" pitchFamily="34" charset="0"/>
              </a:rPr>
              <a:t>Captured on video</a:t>
            </a:r>
            <a:endParaRPr lang="en-US" sz="2000" dirty="0"/>
          </a:p>
        </p:txBody>
      </p:sp>
      <p:sp>
        <p:nvSpPr>
          <p:cNvPr id="8" name="Rectangle 7">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6" title="Nathan For You - Petting Zoo Hero">
            <a:hlinkClick r:id="" action="ppaction://media"/>
            <a:extLst>
              <a:ext uri="{FF2B5EF4-FFF2-40B4-BE49-F238E27FC236}">
                <a16:creationId xmlns:a16="http://schemas.microsoft.com/office/drawing/2014/main" id="{6353109A-29BF-4353-A1AC-429DC305C14E}"/>
              </a:ext>
            </a:extLst>
          </p:cNvPr>
          <p:cNvPicPr>
            <a:picLocks noRot="1" noChangeAspect="1"/>
          </p:cNvPicPr>
          <p:nvPr>
            <a:videoFile r:link="rId1"/>
          </p:nvPr>
        </p:nvPicPr>
        <p:blipFill>
          <a:blip r:embed="rId4"/>
          <a:stretch>
            <a:fillRect/>
          </a:stretch>
        </p:blipFill>
        <p:spPr>
          <a:xfrm>
            <a:off x="2520381" y="1892926"/>
            <a:ext cx="7132320" cy="4029761"/>
          </a:xfrm>
          <a:prstGeom prst="rect">
            <a:avLst/>
          </a:prstGeom>
        </p:spPr>
      </p:pic>
    </p:spTree>
    <p:extLst>
      <p:ext uri="{BB962C8B-B14F-4D97-AF65-F5344CB8AC3E}">
        <p14:creationId xmlns:p14="http://schemas.microsoft.com/office/powerpoint/2010/main" val="192100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7DBAA8-3968-4265-9BAB-C89EBD52BC41}"/>
              </a:ext>
            </a:extLst>
          </p:cNvPr>
          <p:cNvPicPr>
            <a:picLocks noChangeAspect="1"/>
          </p:cNvPicPr>
          <p:nvPr/>
        </p:nvPicPr>
        <p:blipFill rotWithShape="1">
          <a:blip r:embed="rId3"/>
          <a:srcRect t="6295" b="13336"/>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9552948" cy="73724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a:solidFill>
                  <a:srgbClr val="0064E0"/>
                </a:solidFill>
                <a:ea typeface="Montserrat"/>
                <a:sym typeface="Montserrat"/>
              </a:rPr>
              <a:t>Examining Internet Videos</a:t>
            </a:r>
            <a:endParaRPr lang="en-US"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4" name="Rectangle 3"/>
          <p:cNvSpPr/>
          <p:nvPr/>
        </p:nvSpPr>
        <p:spPr>
          <a:xfrm>
            <a:off x="749537" y="1161362"/>
            <a:ext cx="2181922" cy="646331"/>
          </a:xfrm>
          <a:prstGeom prst="rect">
            <a:avLst/>
          </a:prstGeom>
        </p:spPr>
        <p:txBody>
          <a:bodyPr wrap="square">
            <a:spAutoFit/>
          </a:bodyPr>
          <a:lstStyle/>
          <a:p>
            <a:r>
              <a:rPr lang="en-US" b="1" u="sng" dirty="0">
                <a:solidFill>
                  <a:srgbClr val="1155CC"/>
                </a:solidFill>
                <a:latin typeface="Calibri" panose="020F0502020204030204" pitchFamily="34" charset="0"/>
              </a:rPr>
              <a:t>How such a video can easily go viral</a:t>
            </a:r>
            <a:endParaRPr lang="en-US" sz="2000" dirty="0"/>
          </a:p>
        </p:txBody>
      </p:sp>
      <p:sp>
        <p:nvSpPr>
          <p:cNvPr id="8" name="Rectangle 7">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Nathan For You - Petting Zoo Hero Pt. 2">
            <a:hlinkClick r:id="" action="ppaction://media"/>
            <a:extLst>
              <a:ext uri="{FF2B5EF4-FFF2-40B4-BE49-F238E27FC236}">
                <a16:creationId xmlns:a16="http://schemas.microsoft.com/office/drawing/2014/main" id="{B285A15B-9349-4F6C-9A5C-A623AE06C3A0}"/>
              </a:ext>
            </a:extLst>
          </p:cNvPr>
          <p:cNvPicPr>
            <a:picLocks noRot="1" noChangeAspect="1"/>
          </p:cNvPicPr>
          <p:nvPr>
            <a:videoFile r:link="rId1"/>
          </p:nvPr>
        </p:nvPicPr>
        <p:blipFill>
          <a:blip r:embed="rId4"/>
          <a:stretch>
            <a:fillRect/>
          </a:stretch>
        </p:blipFill>
        <p:spPr>
          <a:xfrm>
            <a:off x="3213048" y="1552183"/>
            <a:ext cx="5596128" cy="3161813"/>
          </a:xfrm>
          <a:prstGeom prst="rect">
            <a:avLst/>
          </a:prstGeom>
        </p:spPr>
      </p:pic>
    </p:spTree>
    <p:extLst>
      <p:ext uri="{BB962C8B-B14F-4D97-AF65-F5344CB8AC3E}">
        <p14:creationId xmlns:p14="http://schemas.microsoft.com/office/powerpoint/2010/main" val="4576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Definitions You Should Know</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2" name="Isosceles Triangle 11"/>
          <p:cNvSpPr/>
          <p:nvPr/>
        </p:nvSpPr>
        <p:spPr>
          <a:xfrm rot="5400000">
            <a:off x="4788564" y="2272658"/>
            <a:ext cx="323906" cy="137525"/>
          </a:xfrm>
          <a:prstGeom prst="triangl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Isosceles Triangle 13"/>
          <p:cNvSpPr/>
          <p:nvPr/>
        </p:nvSpPr>
        <p:spPr>
          <a:xfrm rot="16200000" flipH="1">
            <a:off x="7164121" y="2272659"/>
            <a:ext cx="323906" cy="137525"/>
          </a:xfrm>
          <a:prstGeom prst="triangle">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2858421" y="1400767"/>
            <a:ext cx="1992853" cy="400110"/>
          </a:xfrm>
          <a:prstGeom prst="rect">
            <a:avLst/>
          </a:prstGeom>
        </p:spPr>
        <p:txBody>
          <a:bodyPr wrap="none">
            <a:spAutoFit/>
          </a:bodyPr>
          <a:lstStyle/>
          <a:p>
            <a:r>
              <a:rPr lang="en-US" sz="2000" b="1" dirty="0">
                <a:solidFill>
                  <a:srgbClr val="0064DF"/>
                </a:solidFill>
                <a:latin typeface="Arial" panose="020B0604020202020204" pitchFamily="34" charset="0"/>
                <a:cs typeface="Arial" panose="020B0604020202020204" pitchFamily="34" charset="0"/>
              </a:rPr>
              <a:t>Disinformation</a:t>
            </a:r>
            <a:endParaRPr lang="en-IN" sz="2000" dirty="0">
              <a:solidFill>
                <a:srgbClr val="0064DF"/>
              </a:solidFill>
              <a:latin typeface="Arial" panose="020B0604020202020204" pitchFamily="34" charset="0"/>
              <a:cs typeface="Arial" panose="020B0604020202020204" pitchFamily="34" charset="0"/>
            </a:endParaRPr>
          </a:p>
        </p:txBody>
      </p:sp>
      <p:sp>
        <p:nvSpPr>
          <p:cNvPr id="15" name="Rectangle 14"/>
          <p:cNvSpPr/>
          <p:nvPr/>
        </p:nvSpPr>
        <p:spPr>
          <a:xfrm>
            <a:off x="7425781" y="1400767"/>
            <a:ext cx="2020105" cy="400110"/>
          </a:xfrm>
          <a:prstGeom prst="rect">
            <a:avLst/>
          </a:prstGeom>
        </p:spPr>
        <p:txBody>
          <a:bodyPr wrap="none">
            <a:spAutoFit/>
          </a:bodyPr>
          <a:lstStyle/>
          <a:p>
            <a:r>
              <a:rPr lang="en-US" sz="2000" b="1" dirty="0">
                <a:solidFill>
                  <a:srgbClr val="ED7D30"/>
                </a:solidFill>
                <a:latin typeface="Arial" panose="020B0604020202020204" pitchFamily="34" charset="0"/>
                <a:cs typeface="Arial" panose="020B0604020202020204" pitchFamily="34" charset="0"/>
              </a:rPr>
              <a:t>Misinformation</a:t>
            </a:r>
            <a:endParaRPr lang="en-IN" sz="2000" dirty="0">
              <a:solidFill>
                <a:srgbClr val="ED7D30"/>
              </a:solidFill>
              <a:latin typeface="Arial" panose="020B0604020202020204" pitchFamily="34" charset="0"/>
              <a:cs typeface="Arial" panose="020B0604020202020204" pitchFamily="34" charset="0"/>
            </a:endParaRPr>
          </a:p>
        </p:txBody>
      </p:sp>
      <p:pic>
        <p:nvPicPr>
          <p:cNvPr id="1551" name="Picture 1550"/>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803" t="-1346" r="16531" b="41946"/>
          <a:stretch/>
        </p:blipFill>
        <p:spPr>
          <a:xfrm>
            <a:off x="4976789" y="1466862"/>
            <a:ext cx="2385494" cy="1743330"/>
          </a:xfrm>
          <a:prstGeom prst="rect">
            <a:avLst/>
          </a:prstGeom>
        </p:spPr>
      </p:pic>
      <p:cxnSp>
        <p:nvCxnSpPr>
          <p:cNvPr id="1553" name="Straight Connector 1552"/>
          <p:cNvCxnSpPr/>
          <p:nvPr/>
        </p:nvCxnSpPr>
        <p:spPr>
          <a:xfrm flipH="1">
            <a:off x="5514219" y="1540321"/>
            <a:ext cx="1128071" cy="1639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57" name="Rectangle 1556"/>
          <p:cNvSpPr/>
          <p:nvPr/>
        </p:nvSpPr>
        <p:spPr>
          <a:xfrm>
            <a:off x="839788" y="1830612"/>
            <a:ext cx="3895585" cy="1021616"/>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8" name="Rectangle 1557"/>
          <p:cNvSpPr/>
          <p:nvPr/>
        </p:nvSpPr>
        <p:spPr>
          <a:xfrm>
            <a:off x="7520352" y="1830612"/>
            <a:ext cx="3895585" cy="1021616"/>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49" name="Rectangle 1548"/>
          <p:cNvSpPr/>
          <p:nvPr/>
        </p:nvSpPr>
        <p:spPr>
          <a:xfrm>
            <a:off x="549289" y="1999779"/>
            <a:ext cx="3882111" cy="707886"/>
          </a:xfrm>
          <a:prstGeom prst="rect">
            <a:avLst/>
          </a:prstGeom>
        </p:spPr>
        <p:txBody>
          <a:bodyPr wrap="square">
            <a:spAutoFit/>
          </a:bodyPr>
          <a:lstStyle/>
          <a:p>
            <a:pPr lvl="1" algn="r">
              <a:lnSpc>
                <a:spcPts val="2400"/>
              </a:lnSpc>
              <a:spcBef>
                <a:spcPts val="0"/>
              </a:spcBef>
              <a:spcAft>
                <a:spcPts val="600"/>
              </a:spcAft>
            </a:pPr>
            <a:r>
              <a:rPr lang="en-US" dirty="0">
                <a:solidFill>
                  <a:schemeClr val="bg1"/>
                </a:solidFill>
                <a:latin typeface="Arial" panose="020B0604020202020204" pitchFamily="34" charset="0"/>
                <a:cs typeface="Arial" panose="020B0604020202020204" pitchFamily="34" charset="0"/>
              </a:rPr>
              <a:t>False information that is spread with the intent to deceive.</a:t>
            </a:r>
          </a:p>
        </p:txBody>
      </p:sp>
      <p:sp>
        <p:nvSpPr>
          <p:cNvPr id="1550" name="Rectangle 1549"/>
          <p:cNvSpPr/>
          <p:nvPr/>
        </p:nvSpPr>
        <p:spPr>
          <a:xfrm>
            <a:off x="7347423" y="1999779"/>
            <a:ext cx="4767263" cy="707886"/>
          </a:xfrm>
          <a:prstGeom prst="rect">
            <a:avLst/>
          </a:prstGeom>
        </p:spPr>
        <p:txBody>
          <a:bodyPr wrap="square">
            <a:spAutoFit/>
          </a:bodyPr>
          <a:lstStyle/>
          <a:p>
            <a:pPr lvl="1">
              <a:lnSpc>
                <a:spcPts val="2400"/>
              </a:lnSpc>
              <a:spcBef>
                <a:spcPts val="0"/>
              </a:spcBef>
              <a:spcAft>
                <a:spcPts val="600"/>
              </a:spcAft>
            </a:pPr>
            <a:r>
              <a:rPr lang="en-US" dirty="0">
                <a:solidFill>
                  <a:schemeClr val="bg1"/>
                </a:solidFill>
                <a:latin typeface="Arial" panose="020B0604020202020204" pitchFamily="34" charset="0"/>
                <a:cs typeface="Arial" panose="020B0604020202020204" pitchFamily="34" charset="0"/>
              </a:rPr>
              <a:t>False information that is spread, regardless of intent to mislead. </a:t>
            </a:r>
          </a:p>
        </p:txBody>
      </p:sp>
      <p:sp>
        <p:nvSpPr>
          <p:cNvPr id="1559" name="Rectangle 1558">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0" name="Rectangle 1559">
            <a:extLst>
              <a:ext uri="{FF2B5EF4-FFF2-40B4-BE49-F238E27FC236}">
                <a16:creationId xmlns:a16="http://schemas.microsoft.com/office/drawing/2014/main" id="{1277F09E-E3A2-43C4-8B65-23FBBC31C254}"/>
              </a:ext>
            </a:extLst>
          </p:cNvPr>
          <p:cNvSpPr/>
          <p:nvPr/>
        </p:nvSpPr>
        <p:spPr>
          <a:xfrm>
            <a:off x="619761" y="3468414"/>
            <a:ext cx="10485120" cy="1992853"/>
          </a:xfrm>
          <a:prstGeom prst="rect">
            <a:avLst/>
          </a:prstGeom>
        </p:spPr>
        <p:txBody>
          <a:bodyPr wrap="square">
            <a:spAutoFit/>
          </a:bodyPr>
          <a:lstStyle/>
          <a:p>
            <a:pPr marL="412747"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Both disinformation and misinformation can have big consequences like: </a:t>
            </a:r>
          </a:p>
          <a:p>
            <a:pPr marL="684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Increasing tension and anger between groups of people</a:t>
            </a:r>
          </a:p>
          <a:p>
            <a:pPr marL="684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Damaging the reputations of individuals or groups.</a:t>
            </a:r>
          </a:p>
          <a:p>
            <a:pPr marL="684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Affecting the outcome of elections</a:t>
            </a:r>
          </a:p>
          <a:p>
            <a:pPr marL="684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Impacting the public’s understanding of vaccines or pandemic-related protocols</a:t>
            </a:r>
          </a:p>
        </p:txBody>
      </p:sp>
    </p:spTree>
    <p:extLst>
      <p:ext uri="{BB962C8B-B14F-4D97-AF65-F5344CB8AC3E}">
        <p14:creationId xmlns:p14="http://schemas.microsoft.com/office/powerpoint/2010/main" val="142427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From Vertical to Lateral</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7" name="Rectangle 16">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77F09E-E3A2-43C4-8B65-23FBBC31C254}"/>
              </a:ext>
            </a:extLst>
          </p:cNvPr>
          <p:cNvSpPr/>
          <p:nvPr/>
        </p:nvSpPr>
        <p:spPr>
          <a:xfrm>
            <a:off x="619761" y="1395069"/>
            <a:ext cx="10485120" cy="3333220"/>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One methodology that we can all use to confirm whether an article or video is real is called “lateral reading”.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Lateral reading – in contrast with vertical reading – is the practice of checking and verifying what you read as you read it. </a:t>
            </a:r>
          </a:p>
          <a:p>
            <a:pPr marL="412747"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does it work?</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Leave the website that you are reading</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Open a new browser tab and look for alternate versions of the news story</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Compare across websites to see if the information provided is consistent</a:t>
            </a:r>
          </a:p>
        </p:txBody>
      </p:sp>
    </p:spTree>
    <p:extLst>
      <p:ext uri="{BB962C8B-B14F-4D97-AF65-F5344CB8AC3E}">
        <p14:creationId xmlns:p14="http://schemas.microsoft.com/office/powerpoint/2010/main" val="40693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70C12E-5153-4952-9D20-DA453A43967B}"/>
              </a:ext>
            </a:extLst>
          </p:cNvPr>
          <p:cNvPicPr>
            <a:picLocks noChangeAspect="1"/>
          </p:cNvPicPr>
          <p:nvPr/>
        </p:nvPicPr>
        <p:blipFill rotWithShape="1">
          <a:blip r:embed="rId3"/>
          <a:srcRect t="6295" b="13336"/>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9552948" cy="73724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The Pacific Northwest Tree Octopus </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4" name="Rectangle 3"/>
          <p:cNvSpPr/>
          <p:nvPr/>
        </p:nvSpPr>
        <p:spPr>
          <a:xfrm>
            <a:off x="2577369" y="6051447"/>
            <a:ext cx="7135351"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Let us explore the website of </a:t>
            </a:r>
            <a:r>
              <a:rPr lang="en-US" b="1" u="sng" dirty="0">
                <a:solidFill>
                  <a:srgbClr val="1155CC"/>
                </a:solidFill>
                <a:latin typeface="Arial" panose="020B0604020202020204" pitchFamily="34" charset="0"/>
                <a:cs typeface="Arial" panose="020B0604020202020204" pitchFamily="34" charset="0"/>
                <a:hlinkClick r:id="rId4"/>
              </a:rPr>
              <a:t>The Pacific Northwest Tree Octopus</a:t>
            </a:r>
            <a:endParaRPr lang="en-US"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QrXdpGLO-dQ"/>
          <p:cNvPicPr>
            <a:picLocks noRot="1" noChangeAspect="1"/>
          </p:cNvPicPr>
          <p:nvPr>
            <a:videoFile r:link="rId1"/>
          </p:nvPr>
        </p:nvPicPr>
        <p:blipFill>
          <a:blip r:embed="rId5"/>
          <a:stretch>
            <a:fillRect/>
          </a:stretch>
        </p:blipFill>
        <p:spPr>
          <a:xfrm>
            <a:off x="3169920" y="1352753"/>
            <a:ext cx="5691175" cy="3524047"/>
          </a:xfrm>
          <a:prstGeom prst="rect">
            <a:avLst/>
          </a:prstGeom>
        </p:spPr>
      </p:pic>
    </p:spTree>
    <p:extLst>
      <p:ext uri="{BB962C8B-B14F-4D97-AF65-F5344CB8AC3E}">
        <p14:creationId xmlns:p14="http://schemas.microsoft.com/office/powerpoint/2010/main" val="394970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Key Questions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3389087" y="2672760"/>
            <a:ext cx="7579360" cy="2696123"/>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do you think about the website about the Pacific Northwest tree octopus</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Does it look real and legitimate?</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can we check if this creature is real?  Think laterally</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If you saw this website for the first time, do you think that you would believe it?</a:t>
            </a:r>
          </a:p>
        </p:txBody>
      </p:sp>
      <p:grpSp>
        <p:nvGrpSpPr>
          <p:cNvPr id="16" name="Group 15"/>
          <p:cNvGrpSpPr/>
          <p:nvPr/>
        </p:nvGrpSpPr>
        <p:grpSpPr>
          <a:xfrm>
            <a:off x="839789" y="1480325"/>
            <a:ext cx="3490836" cy="4666924"/>
            <a:chOff x="839788" y="1089714"/>
            <a:chExt cx="3783011" cy="5057535"/>
          </a:xfrm>
        </p:grpSpPr>
        <p:sp>
          <p:nvSpPr>
            <p:cNvPr id="17" name="Rectangle 16"/>
            <p:cNvSpPr/>
            <p:nvPr/>
          </p:nvSpPr>
          <p:spPr>
            <a:xfrm>
              <a:off x="839789" y="1089714"/>
              <a:ext cx="2899092" cy="419685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17"/>
            <p:cNvPicPr>
              <a:picLocks noChangeAspect="1"/>
            </p:cNvPicPr>
            <p:nvPr/>
          </p:nvPicPr>
          <p:blipFill>
            <a:blip r:embed="rId2">
              <a:lum bright="70000" contrast="-70000"/>
            </a:blip>
            <a:stretch>
              <a:fillRect/>
            </a:stretch>
          </p:blipFill>
          <p:spPr>
            <a:xfrm>
              <a:off x="1283181" y="1410768"/>
              <a:ext cx="2012308" cy="3694068"/>
            </a:xfrm>
            <a:prstGeom prst="rect">
              <a:avLst/>
            </a:prstGeom>
          </p:spPr>
        </p:pic>
        <p:grpSp>
          <p:nvGrpSpPr>
            <p:cNvPr id="19" name="Group 18"/>
            <p:cNvGrpSpPr/>
            <p:nvPr/>
          </p:nvGrpSpPr>
          <p:grpSpPr>
            <a:xfrm rot="5400000">
              <a:off x="3635155" y="1305200"/>
              <a:ext cx="1203130" cy="772159"/>
              <a:chOff x="2233237" y="1848727"/>
              <a:chExt cx="969079" cy="621947"/>
            </a:xfrm>
          </p:grpSpPr>
          <p:pic>
            <p:nvPicPr>
              <p:cNvPr id="23" name="Picture 22">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4" name="Rectangle 23">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rot="10800000">
              <a:off x="839788" y="5375090"/>
              <a:ext cx="1203130" cy="772159"/>
              <a:chOff x="2233237" y="1848727"/>
              <a:chExt cx="969079" cy="621947"/>
            </a:xfrm>
          </p:grpSpPr>
          <p:pic>
            <p:nvPicPr>
              <p:cNvPr id="21" name="Picture 20">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2" name="Rectangle 21">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16793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Are you surprised?</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10: Spot the Fake News – Internet Investigator 2</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4760460" y="2765933"/>
            <a:ext cx="6845386" cy="3102388"/>
          </a:xfrm>
          <a:prstGeom prst="rect">
            <a:avLst/>
          </a:prstGeom>
        </p:spPr>
        <p:txBody>
          <a:bodyPr wrap="square">
            <a:spAutoFit/>
          </a:bodyPr>
          <a:lstStyle/>
          <a:p>
            <a:pPr marL="126997" defTabSz="1219170">
              <a:lnSpc>
                <a:spcPct val="115000"/>
              </a:lnSpc>
              <a:spcAft>
                <a:spcPts val="18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A 2011 US Department of Education study that used the tree octopus website as a focal point revealed that students who encountered this website completely fell for it. In an NBC news story, Scott Beaulieu wrote: In fact, not only did the students believe that the tree octopus was real, they actually refused to believe researchers when they told them the creature was fake.</a:t>
            </a:r>
          </a:p>
          <a:p>
            <a:pPr marL="126997" defTabSz="1219170">
              <a:lnSpc>
                <a:spcPct val="115000"/>
              </a:lnSpc>
              <a:spcAft>
                <a:spcPts val="18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 </a:t>
            </a:r>
          </a:p>
          <a:p>
            <a:pPr marL="126997" defTabSz="1219170">
              <a:lnSpc>
                <a:spcPct val="115000"/>
              </a:lnSpc>
              <a:spcAft>
                <a:spcPts val="1800"/>
              </a:spcAft>
              <a:buClr>
                <a:schemeClr val="tx1"/>
              </a:buClr>
              <a:buSzPct val="100000"/>
            </a:pPr>
            <a:endParaRPr lang="en-US" kern="0" dirty="0">
              <a:latin typeface="Arial" panose="020B0604020202020204" pitchFamily="34" charset="0"/>
              <a:ea typeface="Montserrat"/>
              <a:cs typeface="Arial" panose="020B0604020202020204" pitchFamily="34" charset="0"/>
              <a:sym typeface="Montserrat"/>
            </a:endParaRPr>
          </a:p>
        </p:txBody>
      </p:sp>
      <p:sp>
        <p:nvSpPr>
          <p:cNvPr id="9" name="Rectangle 8"/>
          <p:cNvSpPr/>
          <p:nvPr/>
        </p:nvSpPr>
        <p:spPr>
          <a:xfrm>
            <a:off x="839789" y="1089714"/>
            <a:ext cx="2340291" cy="5389931"/>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80071" y="1635738"/>
            <a:ext cx="3580389" cy="4191675"/>
          </a:xfrm>
          <a:prstGeom prst="rect">
            <a:avLst/>
          </a:prstGeom>
        </p:spPr>
      </p:pic>
    </p:spTree>
    <p:extLst>
      <p:ext uri="{BB962C8B-B14F-4D97-AF65-F5344CB8AC3E}">
        <p14:creationId xmlns:p14="http://schemas.microsoft.com/office/powerpoint/2010/main" val="4076130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3892</TotalTime>
  <Words>984</Words>
  <Application>Microsoft Office PowerPoint</Application>
  <PresentationFormat>Widescreen</PresentationFormat>
  <Paragraphs>103</Paragraphs>
  <Slides>15</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142</cp:revision>
  <dcterms:created xsi:type="dcterms:W3CDTF">2022-01-21T07:53:15Z</dcterms:created>
  <dcterms:modified xsi:type="dcterms:W3CDTF">2022-05-31T06:21:56Z</dcterms:modified>
</cp:coreProperties>
</file>