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05" r:id="rId3"/>
    <p:sldId id="306" r:id="rId4"/>
    <p:sldId id="309" r:id="rId5"/>
    <p:sldId id="299" r:id="rId6"/>
    <p:sldId id="307" r:id="rId7"/>
    <p:sldId id="313" r:id="rId8"/>
    <p:sldId id="308" r:id="rId9"/>
    <p:sldId id="312" r:id="rId10"/>
    <p:sldId id="31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E0"/>
    <a:srgbClr val="04B04F"/>
    <a:srgbClr val="E6E6E6"/>
    <a:srgbClr val="21B573"/>
    <a:srgbClr val="CFF9E2"/>
    <a:srgbClr val="DDF0FF"/>
    <a:srgbClr val="0064DF"/>
    <a:srgbClr val="15B15B"/>
    <a:srgbClr val="FFFFFF"/>
    <a:srgbClr val="ED22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E05C5-6F1D-423B-8EA5-7DAF2AB213EA}" v="2" dt="2022-05-31T06:13:04.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3657" autoAdjust="0"/>
  </p:normalViewPr>
  <p:slideViewPr>
    <p:cSldViewPr snapToGrid="0" snapToObjects="1" showGuides="1">
      <p:cViewPr varScale="1">
        <p:scale>
          <a:sx n="61" d="100"/>
          <a:sy n="61" d="100"/>
        </p:scale>
        <p:origin x="942" y="60"/>
      </p:cViewPr>
      <p:guideLst>
        <p:guide orient="horz" pos="187"/>
        <p:guide pos="529"/>
        <p:guide pos="30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699" userId="d41f716e-f956-461f-8b98-7761afdba872" providerId="ADAL" clId="{EAEE05C5-6F1D-423B-8EA5-7DAF2AB213EA}"/>
    <pc:docChg chg="custSel modSld">
      <pc:chgData name="2699" userId="d41f716e-f956-461f-8b98-7761afdba872" providerId="ADAL" clId="{EAEE05C5-6F1D-423B-8EA5-7DAF2AB213EA}" dt="2022-05-31T06:13:04.937" v="3" actId="1076"/>
      <pc:docMkLst>
        <pc:docMk/>
      </pc:docMkLst>
      <pc:sldChg chg="delSp modSp mod">
        <pc:chgData name="2699" userId="d41f716e-f956-461f-8b98-7761afdba872" providerId="ADAL" clId="{EAEE05C5-6F1D-423B-8EA5-7DAF2AB213EA}" dt="2022-05-31T06:13:04.937" v="3" actId="1076"/>
        <pc:sldMkLst>
          <pc:docMk/>
          <pc:sldMk cId="658336342" sldId="314"/>
        </pc:sldMkLst>
        <pc:grpChg chg="del">
          <ac:chgData name="2699" userId="d41f716e-f956-461f-8b98-7761afdba872" providerId="ADAL" clId="{EAEE05C5-6F1D-423B-8EA5-7DAF2AB213EA}" dt="2022-05-31T06:12:56.796" v="0" actId="478"/>
          <ac:grpSpMkLst>
            <pc:docMk/>
            <pc:sldMk cId="658336342" sldId="314"/>
            <ac:grpSpMk id="2" creationId="{04DCC066-D362-4588-B5B0-8AB8D6294002}"/>
          </ac:grpSpMkLst>
        </pc:grpChg>
        <pc:picChg chg="del topLvl">
          <ac:chgData name="2699" userId="d41f716e-f956-461f-8b98-7761afdba872" providerId="ADAL" clId="{EAEE05C5-6F1D-423B-8EA5-7DAF2AB213EA}" dt="2022-05-31T06:12:56.796" v="0" actId="478"/>
          <ac:picMkLst>
            <pc:docMk/>
            <pc:sldMk cId="658336342" sldId="314"/>
            <ac:picMk id="9" creationId="{F200429E-7AED-374D-8DA9-80F70843F875}"/>
          </ac:picMkLst>
        </pc:picChg>
        <pc:picChg chg="mod topLvl">
          <ac:chgData name="2699" userId="d41f716e-f956-461f-8b98-7761afdba872" providerId="ADAL" clId="{EAEE05C5-6F1D-423B-8EA5-7DAF2AB213EA}" dt="2022-05-31T06:13:04.937" v="3" actId="1076"/>
          <ac:picMkLst>
            <pc:docMk/>
            <pc:sldMk cId="658336342" sldId="314"/>
            <ac:picMk id="1026" creationId="{73A3A52A-857E-4314-8E4B-FF1DEC3C6C5F}"/>
          </ac:picMkLst>
        </pc:picChg>
        <pc:cxnChg chg="del">
          <ac:chgData name="2699" userId="d41f716e-f956-461f-8b98-7761afdba872" providerId="ADAL" clId="{EAEE05C5-6F1D-423B-8EA5-7DAF2AB213EA}" dt="2022-05-31T06:12:58.382" v="1" actId="478"/>
          <ac:cxnSpMkLst>
            <pc:docMk/>
            <pc:sldMk cId="658336342" sldId="314"/>
            <ac:cxnSpMk id="3" creationId="{88CCBBDA-9B89-4633-BD6C-0B01745BD74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1RUM5mM2MZw"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yF7Ou43Vj6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heelofwellbeing.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https://www.youtube.com/watch?v=1RUM5mM2MZw</a:t>
            </a:r>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2</a:t>
            </a:fld>
            <a:endParaRPr lang="en-IN"/>
          </a:p>
        </p:txBody>
      </p:sp>
    </p:spTree>
    <p:extLst>
      <p:ext uri="{BB962C8B-B14F-4D97-AF65-F5344CB8AC3E}">
        <p14:creationId xmlns:p14="http://schemas.microsoft.com/office/powerpoint/2010/main" val="297317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https://www.youtube.com/watch?v=yF7Ou43Vj6c</a:t>
            </a:r>
            <a:endParaRPr lang="en-IN" dirty="0"/>
          </a:p>
        </p:txBody>
      </p:sp>
      <p:sp>
        <p:nvSpPr>
          <p:cNvPr id="4" name="Slide Number Placeholder 3"/>
          <p:cNvSpPr>
            <a:spLocks noGrp="1"/>
          </p:cNvSpPr>
          <p:nvPr>
            <p:ph type="sldNum" sz="quarter" idx="5"/>
          </p:nvPr>
        </p:nvSpPr>
        <p:spPr/>
        <p:txBody>
          <a:bodyPr/>
          <a:lstStyle/>
          <a:p>
            <a:fld id="{370B447F-8FF7-4692-A584-5C632AE0399D}" type="slidenum">
              <a:rPr lang="en-IN" smtClean="0"/>
              <a:t>5</a:t>
            </a:fld>
            <a:endParaRPr lang="en-IN"/>
          </a:p>
        </p:txBody>
      </p:sp>
    </p:spTree>
    <p:extLst>
      <p:ext uri="{BB962C8B-B14F-4D97-AF65-F5344CB8AC3E}">
        <p14:creationId xmlns:p14="http://schemas.microsoft.com/office/powerpoint/2010/main" val="847242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hlinkClick r:id="rId3"/>
              </a:rPr>
              <a:t>https://www.wheelofwellbeing.org/</a:t>
            </a:r>
            <a:endParaRPr lang="en-IN" dirty="0"/>
          </a:p>
        </p:txBody>
      </p:sp>
      <p:sp>
        <p:nvSpPr>
          <p:cNvPr id="4" name="Slide Number Placeholder 3"/>
          <p:cNvSpPr>
            <a:spLocks noGrp="1"/>
          </p:cNvSpPr>
          <p:nvPr>
            <p:ph type="sldNum" sz="quarter" idx="5"/>
          </p:nvPr>
        </p:nvSpPr>
        <p:spPr/>
        <p:txBody>
          <a:bodyPr/>
          <a:lstStyle/>
          <a:p>
            <a:fld id="{500BF4F1-4607-4B3A-A010-FD649D2D8BC3}" type="slidenum">
              <a:rPr lang="en-IN" smtClean="0"/>
              <a:t>7</a:t>
            </a:fld>
            <a:endParaRPr lang="en-IN"/>
          </a:p>
        </p:txBody>
      </p:sp>
    </p:spTree>
    <p:extLst>
      <p:ext uri="{BB962C8B-B14F-4D97-AF65-F5344CB8AC3E}">
        <p14:creationId xmlns:p14="http://schemas.microsoft.com/office/powerpoint/2010/main" val="4184156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https://www.youtube.com/embed/1RUM5mM2MZw?feature=oembed"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ideo" Target="https://www.youtube.com/embed/yF7Ou43Vj6c?feature=oembed" TargetMode="External"/><Relationship Id="rId5" Type="http://schemas.openxmlformats.org/officeDocument/2006/relationships/image" Target="../media/image10.jpe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r>
              <a:rPr lang="en-IN" sz="3200" b="1" spc="300" dirty="0">
                <a:solidFill>
                  <a:srgbClr val="0064DF"/>
                </a:solidFill>
                <a:latin typeface="Arial" panose="020B0604020202020204" pitchFamily="34" charset="0"/>
                <a:cs typeface="Arial" panose="020B0604020202020204" pitchFamily="34" charset="0"/>
              </a:rPr>
              <a:t>Digital Citizenship</a:t>
            </a:r>
            <a:endParaRPr lang="en-US" sz="3200" b="1" spc="300" dirty="0">
              <a:solidFill>
                <a:srgbClr val="0064D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10840" y="3619500"/>
            <a:ext cx="1242060" cy="124206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p:cNvPicPr>
            <a:picLocks noChangeAspect="1"/>
          </p:cNvPicPr>
          <p:nvPr/>
        </p:nvPicPr>
        <p:blipFill>
          <a:blip r:embed="rId2"/>
          <a:stretch>
            <a:fillRect/>
          </a:stretch>
        </p:blipFill>
        <p:spPr>
          <a:xfrm>
            <a:off x="3148211" y="3878740"/>
            <a:ext cx="767317" cy="769300"/>
          </a:xfrm>
          <a:prstGeom prst="rect">
            <a:avLst/>
          </a:prstGeom>
        </p:spPr>
      </p:pic>
      <p:pic>
        <p:nvPicPr>
          <p:cNvPr id="11" name="Picture 10">
            <a:extLst>
              <a:ext uri="{FF2B5EF4-FFF2-40B4-BE49-F238E27FC236}">
                <a16:creationId xmlns:a16="http://schemas.microsoft.com/office/drawing/2014/main" id="{B4C60E09-D857-4CF7-8B40-63181B8430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9939" y="839660"/>
            <a:ext cx="4533265" cy="5178679"/>
          </a:xfrm>
          <a:prstGeom prst="rect">
            <a:avLst/>
          </a:prstGeom>
        </p:spPr>
      </p:pic>
      <p:sp>
        <p:nvSpPr>
          <p:cNvPr id="14" name="Rectangle 13">
            <a:extLst>
              <a:ext uri="{FF2B5EF4-FFF2-40B4-BE49-F238E27FC236}">
                <a16:creationId xmlns:a16="http://schemas.microsoft.com/office/drawing/2014/main" id="{E755846C-5BC6-4FF2-A7B1-37D5E4D17021}"/>
              </a:ext>
            </a:extLst>
          </p:cNvPr>
          <p:cNvSpPr/>
          <p:nvPr/>
        </p:nvSpPr>
        <p:spPr>
          <a:xfrm>
            <a:off x="7177872" y="3536950"/>
            <a:ext cx="5014127" cy="1514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3BF29FE7-0FF2-466D-BC05-365E43DA8BFE}"/>
              </a:ext>
            </a:extLst>
          </p:cNvPr>
          <p:cNvSpPr/>
          <p:nvPr/>
        </p:nvSpPr>
        <p:spPr>
          <a:xfrm>
            <a:off x="7386062" y="3664608"/>
            <a:ext cx="5101213" cy="1277273"/>
          </a:xfrm>
          <a:prstGeom prst="rect">
            <a:avLst/>
          </a:prstGeom>
        </p:spPr>
        <p:txBody>
          <a:bodyPr wrap="square">
            <a:spAutoFit/>
          </a:bodyPr>
          <a:lstStyle/>
          <a:p>
            <a:r>
              <a:rPr lang="en-US" sz="2400" spc="300" dirty="0">
                <a:solidFill>
                  <a:schemeClr val="bg1"/>
                </a:solidFill>
                <a:latin typeface="Arial" panose="020B0604020202020204" pitchFamily="34" charset="0"/>
                <a:cs typeface="Arial" panose="020B0604020202020204" pitchFamily="34" charset="0"/>
              </a:rPr>
              <a:t>Lesson 8</a:t>
            </a:r>
          </a:p>
          <a:p>
            <a:endParaRPr lang="en-US" sz="500" spc="300" dirty="0">
              <a:solidFill>
                <a:schemeClr val="bg1"/>
              </a:solidFill>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FFFF00"/>
              </a:buClr>
              <a:buSzPts val="2400"/>
              <a:buFont typeface="Arial"/>
              <a:buNone/>
            </a:pPr>
            <a:r>
              <a:rPr lang="en-US" sz="2400" b="1" i="0" u="none" strike="noStrike" cap="none" dirty="0">
                <a:solidFill>
                  <a:srgbClr val="FFFF00"/>
                </a:solidFill>
                <a:latin typeface="Arial"/>
                <a:ea typeface="Arial"/>
                <a:cs typeface="Arial"/>
                <a:sym typeface="Arial"/>
              </a:rPr>
              <a:t>THREATS TO AND RULES FOR DIGITAL WELL-BEING</a:t>
            </a:r>
          </a:p>
        </p:txBody>
      </p:sp>
    </p:spTree>
    <p:extLst>
      <p:ext uri="{BB962C8B-B14F-4D97-AF65-F5344CB8AC3E}">
        <p14:creationId xmlns:p14="http://schemas.microsoft.com/office/powerpoint/2010/main" val="3224545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C2F4B2-3D1F-441A-BB7C-F8F96A86201A}"/>
              </a:ext>
            </a:extLst>
          </p:cNvPr>
          <p:cNvSpPr/>
          <p:nvPr/>
        </p:nvSpPr>
        <p:spPr>
          <a:xfrm>
            <a:off x="4361683" y="2029692"/>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t"/>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658336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4"/>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Managing Screen Time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Tips for Healthier Screen Time">
            <a:hlinkClick r:id="" action="ppaction://media"/>
            <a:extLst>
              <a:ext uri="{FF2B5EF4-FFF2-40B4-BE49-F238E27FC236}">
                <a16:creationId xmlns:a16="http://schemas.microsoft.com/office/drawing/2014/main" id="{93753067-783C-477E-A909-EE8D4296E9C6}"/>
              </a:ext>
            </a:extLst>
          </p:cNvPr>
          <p:cNvPicPr>
            <a:picLocks noRot="1" noChangeAspect="1"/>
          </p:cNvPicPr>
          <p:nvPr>
            <a:videoFile r:link="rId1"/>
          </p:nvPr>
        </p:nvPicPr>
        <p:blipFill>
          <a:blip r:embed="rId5"/>
          <a:stretch>
            <a:fillRect/>
          </a:stretch>
        </p:blipFill>
        <p:spPr>
          <a:xfrm>
            <a:off x="2522483" y="1901116"/>
            <a:ext cx="7110249" cy="4017290"/>
          </a:xfrm>
          <a:prstGeom prst="rect">
            <a:avLst/>
          </a:prstGeom>
        </p:spPr>
      </p:pic>
      <p:sp>
        <p:nvSpPr>
          <p:cNvPr id="15" name="Rectangle 14">
            <a:extLst>
              <a:ext uri="{FF2B5EF4-FFF2-40B4-BE49-F238E27FC236}">
                <a16:creationId xmlns:a16="http://schemas.microsoft.com/office/drawing/2014/main" id="{E252A565-5B2F-49B8-8239-C8E30316CBC0}"/>
              </a:ext>
            </a:extLst>
          </p:cNvPr>
          <p:cNvSpPr/>
          <p:nvPr/>
        </p:nvSpPr>
        <p:spPr>
          <a:xfrm>
            <a:off x="640115" y="1170435"/>
            <a:ext cx="7751531"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Tips For Healthier Screen Time</a:t>
            </a:r>
          </a:p>
        </p:txBody>
      </p:sp>
      <p:sp>
        <p:nvSpPr>
          <p:cNvPr id="10" name="Rectangle 9">
            <a:extLst>
              <a:ext uri="{FF2B5EF4-FFF2-40B4-BE49-F238E27FC236}">
                <a16:creationId xmlns:a16="http://schemas.microsoft.com/office/drawing/2014/main" id="{D5F76C6D-EDBD-45F7-87FF-EFCDDCAD173D}"/>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11867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BDA59B-59EC-453E-AD08-C8F6E64C3154}"/>
              </a:ext>
            </a:extLst>
          </p:cNvPr>
          <p:cNvSpPr/>
          <p:nvPr/>
        </p:nvSpPr>
        <p:spPr>
          <a:xfrm>
            <a:off x="5715000" y="-7328"/>
            <a:ext cx="6477000" cy="65575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a:extLst>
              <a:ext uri="{FF2B5EF4-FFF2-40B4-BE49-F238E27FC236}">
                <a16:creationId xmlns:a16="http://schemas.microsoft.com/office/drawing/2014/main" id="{2639B7AD-1A0D-4540-BBBD-187FF02DA715}"/>
              </a:ext>
            </a:extLst>
          </p:cNvPr>
          <p:cNvPicPr>
            <a:picLocks noChangeAspect="1"/>
          </p:cNvPicPr>
          <p:nvPr/>
        </p:nvPicPr>
        <p:blipFill rotWithShape="1">
          <a:blip r:embed="rId2"/>
          <a:srcRect l="12745" r="18444"/>
          <a:stretch/>
        </p:blipFill>
        <p:spPr>
          <a:xfrm flipH="1">
            <a:off x="0" y="-7328"/>
            <a:ext cx="6766560" cy="6558838"/>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Managing Screen Time</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12" name="Rectangle 11">
            <a:extLst>
              <a:ext uri="{FF2B5EF4-FFF2-40B4-BE49-F238E27FC236}">
                <a16:creationId xmlns:a16="http://schemas.microsoft.com/office/drawing/2014/main" id="{7AE5F19E-259F-4456-9530-2FD94A585E83}"/>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A975A4B-E42D-4A44-9661-76D038E5BFDB}"/>
              </a:ext>
            </a:extLst>
          </p:cNvPr>
          <p:cNvSpPr/>
          <p:nvPr/>
        </p:nvSpPr>
        <p:spPr>
          <a:xfrm>
            <a:off x="6766560" y="3202004"/>
            <a:ext cx="4899454" cy="999781"/>
          </a:xfrm>
          <a:prstGeom prst="rect">
            <a:avLst/>
          </a:prstGeom>
          <a:solidFill>
            <a:srgbClr val="00B14F">
              <a:alpha val="40000"/>
            </a:srgbClr>
          </a:solidFill>
          <a:ln w="28575">
            <a:solidFill>
              <a:srgbClr val="04B04F"/>
            </a:solid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US" sz="1600" dirty="0">
                <a:latin typeface="Arial" panose="020B0604020202020204" pitchFamily="34" charset="0"/>
                <a:cs typeface="Arial" panose="020B0604020202020204" pitchFamily="34" charset="0"/>
              </a:rPr>
              <a:t>How are these habits harming you?</a:t>
            </a:r>
          </a:p>
        </p:txBody>
      </p:sp>
      <p:sp>
        <p:nvSpPr>
          <p:cNvPr id="17" name="Rectangle 16">
            <a:extLst>
              <a:ext uri="{FF2B5EF4-FFF2-40B4-BE49-F238E27FC236}">
                <a16:creationId xmlns:a16="http://schemas.microsoft.com/office/drawing/2014/main" id="{35BFEC3B-1554-4EBF-87A7-C8DEA37B3E02}"/>
              </a:ext>
            </a:extLst>
          </p:cNvPr>
          <p:cNvSpPr/>
          <p:nvPr/>
        </p:nvSpPr>
        <p:spPr>
          <a:xfrm>
            <a:off x="6762277" y="1998470"/>
            <a:ext cx="4899454" cy="999781"/>
          </a:xfrm>
          <a:prstGeom prst="rect">
            <a:avLst/>
          </a:prstGeom>
          <a:solidFill>
            <a:srgbClr val="0064E0">
              <a:alpha val="40000"/>
            </a:srgbClr>
          </a:solidFill>
          <a:ln w="28575">
            <a:solidFill>
              <a:srgbClr val="0064E0"/>
            </a:solid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US" sz="1600" dirty="0">
                <a:latin typeface="Arial" panose="020B0604020202020204" pitchFamily="34" charset="0"/>
                <a:cs typeface="Arial" panose="020B0604020202020204" pitchFamily="34" charset="0"/>
              </a:rPr>
              <a:t>What are some of the unhealthy screen habits that you sometimes practice? </a:t>
            </a:r>
          </a:p>
        </p:txBody>
      </p:sp>
      <p:sp>
        <p:nvSpPr>
          <p:cNvPr id="18" name="Triangle 38">
            <a:extLst>
              <a:ext uri="{FF2B5EF4-FFF2-40B4-BE49-F238E27FC236}">
                <a16:creationId xmlns:a16="http://schemas.microsoft.com/office/drawing/2014/main" id="{481978F4-8C74-4189-B820-27A386232431}"/>
              </a:ext>
            </a:extLst>
          </p:cNvPr>
          <p:cNvSpPr/>
          <p:nvPr/>
        </p:nvSpPr>
        <p:spPr>
          <a:xfrm rot="5400000">
            <a:off x="6402229" y="2344146"/>
            <a:ext cx="720097" cy="308429"/>
          </a:xfrm>
          <a:prstGeom prst="triangle">
            <a:avLst/>
          </a:prstGeom>
          <a:solidFill>
            <a:srgbClr val="0064E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41">
            <a:extLst>
              <a:ext uri="{FF2B5EF4-FFF2-40B4-BE49-F238E27FC236}">
                <a16:creationId xmlns:a16="http://schemas.microsoft.com/office/drawing/2014/main" id="{A2899E71-4384-4510-B69C-CA71CAF4E533}"/>
              </a:ext>
            </a:extLst>
          </p:cNvPr>
          <p:cNvSpPr/>
          <p:nvPr/>
        </p:nvSpPr>
        <p:spPr>
          <a:xfrm rot="5400000">
            <a:off x="6402229" y="3547680"/>
            <a:ext cx="720097" cy="308429"/>
          </a:xfrm>
          <a:prstGeom prst="triangle">
            <a:avLst/>
          </a:prstGeom>
          <a:solidFill>
            <a:srgbClr val="00B14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1E741D-E74D-457C-8781-F28E3E4E3006}"/>
              </a:ext>
            </a:extLst>
          </p:cNvPr>
          <p:cNvSpPr/>
          <p:nvPr/>
        </p:nvSpPr>
        <p:spPr>
          <a:xfrm>
            <a:off x="6766560" y="4405538"/>
            <a:ext cx="4899454" cy="999781"/>
          </a:xfrm>
          <a:prstGeom prst="rect">
            <a:avLst/>
          </a:prstGeom>
          <a:solidFill>
            <a:srgbClr val="00B0F0">
              <a:alpha val="40000"/>
            </a:srgbClr>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lIns="252000" rtlCol="0" anchor="ctr"/>
          <a:lstStyle/>
          <a:p>
            <a:r>
              <a:rPr lang="en-US" sz="1600" dirty="0">
                <a:latin typeface="Arial" panose="020B0604020202020204" pitchFamily="34" charset="0"/>
                <a:cs typeface="Arial" panose="020B0604020202020204" pitchFamily="34" charset="0"/>
              </a:rPr>
              <a:t>What would you like to change about your screen habits? </a:t>
            </a:r>
          </a:p>
        </p:txBody>
      </p:sp>
      <p:sp>
        <p:nvSpPr>
          <p:cNvPr id="21" name="Triangle 41">
            <a:extLst>
              <a:ext uri="{FF2B5EF4-FFF2-40B4-BE49-F238E27FC236}">
                <a16:creationId xmlns:a16="http://schemas.microsoft.com/office/drawing/2014/main" id="{78491F05-8563-4288-AFA9-BAC33E567842}"/>
              </a:ext>
            </a:extLst>
          </p:cNvPr>
          <p:cNvSpPr/>
          <p:nvPr/>
        </p:nvSpPr>
        <p:spPr>
          <a:xfrm rot="5400000">
            <a:off x="6402229" y="4751214"/>
            <a:ext cx="720097" cy="308429"/>
          </a:xfrm>
          <a:prstGeom prst="triangle">
            <a:avLst/>
          </a:prstGeom>
          <a:solidFill>
            <a:srgbClr val="00B0F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6A9034-B3AF-46DD-B5E9-B9D0E396E160}"/>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3105779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D0937B8-9CCA-4EC7-96CF-D6671C3B7956}"/>
              </a:ext>
            </a:extLst>
          </p:cNvPr>
          <p:cNvSpPr/>
          <p:nvPr/>
        </p:nvSpPr>
        <p:spPr>
          <a:xfrm>
            <a:off x="1" y="-4850"/>
            <a:ext cx="6095999" cy="6573961"/>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286615"/>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Reflection</a:t>
            </a:r>
            <a:endParaRPr lang="en-IN" sz="3600" b="1" dirty="0">
              <a:solidFill>
                <a:schemeClr val="bg1"/>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A57D53E-B11F-4135-BABE-3EC6B681E9BC}"/>
              </a:ext>
            </a:extLst>
          </p:cNvPr>
          <p:cNvGrpSpPr/>
          <p:nvPr/>
        </p:nvGrpSpPr>
        <p:grpSpPr>
          <a:xfrm>
            <a:off x="6248400" y="1632030"/>
            <a:ext cx="5068405" cy="4681960"/>
            <a:chOff x="5727275" y="1112552"/>
            <a:chExt cx="4342798" cy="5348417"/>
          </a:xfrm>
        </p:grpSpPr>
        <p:sp>
          <p:nvSpPr>
            <p:cNvPr id="19" name="Rectangle 18">
              <a:extLst>
                <a:ext uri="{FF2B5EF4-FFF2-40B4-BE49-F238E27FC236}">
                  <a16:creationId xmlns:a16="http://schemas.microsoft.com/office/drawing/2014/main" id="{34EB7A22-B513-4769-9B33-DE4484A98C6B}"/>
                </a:ext>
              </a:extLst>
            </p:cNvPr>
            <p:cNvSpPr/>
            <p:nvPr/>
          </p:nvSpPr>
          <p:spPr>
            <a:xfrm>
              <a:off x="5727275" y="1112552"/>
              <a:ext cx="434279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1400" dirty="0">
                  <a:solidFill>
                    <a:schemeClr val="tx1"/>
                  </a:solidFill>
                  <a:latin typeface="Arial" panose="020B0604020202020204" pitchFamily="34" charset="0"/>
                  <a:cs typeface="Arial" panose="020B0604020202020204" pitchFamily="34" charset="0"/>
                </a:rPr>
                <a:t>I will not use my device in bed before I go to sleep. </a:t>
              </a:r>
            </a:p>
          </p:txBody>
        </p:sp>
        <p:sp>
          <p:nvSpPr>
            <p:cNvPr id="20" name="Rectangle 19">
              <a:extLst>
                <a:ext uri="{FF2B5EF4-FFF2-40B4-BE49-F238E27FC236}">
                  <a16:creationId xmlns:a16="http://schemas.microsoft.com/office/drawing/2014/main" id="{26C0EA03-544E-4998-AF0D-26421708513C}"/>
                </a:ext>
              </a:extLst>
            </p:cNvPr>
            <p:cNvSpPr/>
            <p:nvPr/>
          </p:nvSpPr>
          <p:spPr>
            <a:xfrm>
              <a:off x="5727275" y="2021165"/>
              <a:ext cx="434279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0BF7D824-CAFC-4DC1-AC61-F6794E77F619}"/>
                </a:ext>
              </a:extLst>
            </p:cNvPr>
            <p:cNvSpPr/>
            <p:nvPr/>
          </p:nvSpPr>
          <p:spPr>
            <a:xfrm>
              <a:off x="5727275" y="2929778"/>
              <a:ext cx="434279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E029C1C-1F02-47FE-8B86-9280A57F1C2A}"/>
                </a:ext>
              </a:extLst>
            </p:cNvPr>
            <p:cNvSpPr/>
            <p:nvPr/>
          </p:nvSpPr>
          <p:spPr>
            <a:xfrm>
              <a:off x="5727275" y="3838391"/>
              <a:ext cx="434279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F9C603A4-7E8C-4341-B35B-75E64E770B95}"/>
                </a:ext>
              </a:extLst>
            </p:cNvPr>
            <p:cNvSpPr/>
            <p:nvPr/>
          </p:nvSpPr>
          <p:spPr>
            <a:xfrm>
              <a:off x="5727275" y="4747004"/>
              <a:ext cx="434279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42E85AD1-BC56-4922-84A0-FC8B8CC69355}"/>
                </a:ext>
              </a:extLst>
            </p:cNvPr>
            <p:cNvSpPr/>
            <p:nvPr/>
          </p:nvSpPr>
          <p:spPr>
            <a:xfrm>
              <a:off x="5727275" y="5655617"/>
              <a:ext cx="4342798" cy="805352"/>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tx1"/>
                </a:solidFill>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5899800B-5D8A-4105-91F8-76255730A626}"/>
              </a:ext>
            </a:extLst>
          </p:cNvPr>
          <p:cNvSpPr txBox="1"/>
          <p:nvPr/>
        </p:nvSpPr>
        <p:spPr>
          <a:xfrm>
            <a:off x="6081865" y="1192243"/>
            <a:ext cx="1622134" cy="461665"/>
          </a:xfrm>
          <a:prstGeom prst="rect">
            <a:avLst/>
          </a:prstGeom>
          <a:noFill/>
        </p:spPr>
        <p:txBody>
          <a:bodyPr wrap="square">
            <a:spAutoFit/>
          </a:bodyPr>
          <a:lstStyle/>
          <a:p>
            <a:pPr algn="ctr"/>
            <a:r>
              <a:rPr lang="en-US" sz="2400" b="1" dirty="0">
                <a:solidFill>
                  <a:srgbClr val="0064E0"/>
                </a:solidFill>
                <a:latin typeface="Arial" panose="020B0604020202020204" pitchFamily="34" charset="0"/>
                <a:cs typeface="Arial" panose="020B0604020202020204" pitchFamily="34" charset="0"/>
              </a:rPr>
              <a:t>Solution</a:t>
            </a:r>
            <a:endParaRPr lang="en-IN" sz="2400" dirty="0">
              <a:solidFill>
                <a:srgbClr val="0064E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EBA66483-6644-4AB0-81F6-640969DEBD91}"/>
              </a:ext>
            </a:extLst>
          </p:cNvPr>
          <p:cNvGrpSpPr/>
          <p:nvPr/>
        </p:nvGrpSpPr>
        <p:grpSpPr>
          <a:xfrm>
            <a:off x="861060" y="1632030"/>
            <a:ext cx="5068405" cy="4681960"/>
            <a:chOff x="5727275" y="1112552"/>
            <a:chExt cx="4342798" cy="5348417"/>
          </a:xfrm>
          <a:solidFill>
            <a:schemeClr val="bg1">
              <a:alpha val="19000"/>
            </a:schemeClr>
          </a:solidFill>
        </p:grpSpPr>
        <p:sp>
          <p:nvSpPr>
            <p:cNvPr id="26" name="Rectangle 25">
              <a:extLst>
                <a:ext uri="{FF2B5EF4-FFF2-40B4-BE49-F238E27FC236}">
                  <a16:creationId xmlns:a16="http://schemas.microsoft.com/office/drawing/2014/main" id="{1B3F4A46-26EC-4B80-9FE1-2708698A191C}"/>
                </a:ext>
              </a:extLst>
            </p:cNvPr>
            <p:cNvSpPr/>
            <p:nvPr/>
          </p:nvSpPr>
          <p:spPr>
            <a:xfrm>
              <a:off x="5727275" y="1112552"/>
              <a:ext cx="4342798" cy="8053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US" sz="1400" dirty="0">
                  <a:solidFill>
                    <a:schemeClr val="bg1"/>
                  </a:solidFill>
                  <a:latin typeface="Arial" panose="020B0604020202020204" pitchFamily="34" charset="0"/>
                  <a:cs typeface="Arial" panose="020B0604020202020204" pitchFamily="34" charset="0"/>
                </a:rPr>
                <a:t>I scroll through my social media at night and then I cannot sleep properly.</a:t>
              </a:r>
            </a:p>
          </p:txBody>
        </p:sp>
        <p:sp>
          <p:nvSpPr>
            <p:cNvPr id="27" name="Rectangle 26">
              <a:extLst>
                <a:ext uri="{FF2B5EF4-FFF2-40B4-BE49-F238E27FC236}">
                  <a16:creationId xmlns:a16="http://schemas.microsoft.com/office/drawing/2014/main" id="{21E78DA2-229E-45BF-846E-A5CF36A02459}"/>
                </a:ext>
              </a:extLst>
            </p:cNvPr>
            <p:cNvSpPr/>
            <p:nvPr/>
          </p:nvSpPr>
          <p:spPr>
            <a:xfrm>
              <a:off x="5727275" y="2021165"/>
              <a:ext cx="4342798" cy="8053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284C568F-945D-4891-9ECC-EFC915F99D47}"/>
                </a:ext>
              </a:extLst>
            </p:cNvPr>
            <p:cNvSpPr/>
            <p:nvPr/>
          </p:nvSpPr>
          <p:spPr>
            <a:xfrm>
              <a:off x="5727275" y="2929778"/>
              <a:ext cx="4342798" cy="8053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95290E6F-0D88-46CF-ACF6-739504DC0DD7}"/>
                </a:ext>
              </a:extLst>
            </p:cNvPr>
            <p:cNvSpPr/>
            <p:nvPr/>
          </p:nvSpPr>
          <p:spPr>
            <a:xfrm>
              <a:off x="5727275" y="3838391"/>
              <a:ext cx="4342798" cy="8053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F13B3AAF-D15A-4656-BF1C-15656097734C}"/>
                </a:ext>
              </a:extLst>
            </p:cNvPr>
            <p:cNvSpPr/>
            <p:nvPr/>
          </p:nvSpPr>
          <p:spPr>
            <a:xfrm>
              <a:off x="5727275" y="4747004"/>
              <a:ext cx="4342798" cy="8053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bg1"/>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A7264AD3-3009-478C-A71A-DBB9BAF6CE0D}"/>
                </a:ext>
              </a:extLst>
            </p:cNvPr>
            <p:cNvSpPr/>
            <p:nvPr/>
          </p:nvSpPr>
          <p:spPr>
            <a:xfrm>
              <a:off x="5727275" y="5655617"/>
              <a:ext cx="4342798" cy="80535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endParaRPr lang="en-US" sz="1400" dirty="0">
                <a:solidFill>
                  <a:schemeClr val="bg1"/>
                </a:solidFill>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09A10C6A-BEC3-4523-B068-331D4AF08310}"/>
              </a:ext>
            </a:extLst>
          </p:cNvPr>
          <p:cNvSpPr txBox="1"/>
          <p:nvPr/>
        </p:nvSpPr>
        <p:spPr>
          <a:xfrm>
            <a:off x="749591" y="1192243"/>
            <a:ext cx="1180173" cy="461665"/>
          </a:xfrm>
          <a:prstGeom prst="rect">
            <a:avLst/>
          </a:prstGeom>
          <a:noFill/>
        </p:spPr>
        <p:txBody>
          <a:bodyPr wrap="square">
            <a:spAutoFit/>
          </a:bodyPr>
          <a:lstStyle/>
          <a:p>
            <a:pPr algn="ctr"/>
            <a:r>
              <a:rPr lang="en-US" sz="2400" b="1" dirty="0">
                <a:solidFill>
                  <a:schemeClr val="bg1"/>
                </a:solidFill>
                <a:latin typeface="Arial" panose="020B0604020202020204" pitchFamily="34" charset="0"/>
                <a:cs typeface="Arial" panose="020B0604020202020204" pitchFamily="34" charset="0"/>
              </a:rPr>
              <a:t>Threat</a:t>
            </a:r>
            <a:endParaRPr lang="en-I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185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E6CAF-03FB-466E-811B-77C808126DBD}"/>
              </a:ext>
            </a:extLst>
          </p:cNvPr>
          <p:cNvPicPr>
            <a:picLocks noChangeAspect="1"/>
          </p:cNvPicPr>
          <p:nvPr/>
        </p:nvPicPr>
        <p:blipFill rotWithShape="1">
          <a:blip r:embed="rId4"/>
          <a:srcRect t="6295" b="13336"/>
          <a:stretch/>
        </p:blipFill>
        <p:spPr>
          <a:xfrm>
            <a:off x="0" y="0"/>
            <a:ext cx="12192000" cy="6535678"/>
          </a:xfrm>
          <a:prstGeom prst="rect">
            <a:avLst/>
          </a:prstGeom>
        </p:spPr>
      </p:pic>
      <p:sp>
        <p:nvSpPr>
          <p:cNvPr id="5" name="Footer Placeholder 4">
            <a:extLst>
              <a:ext uri="{FF2B5EF4-FFF2-40B4-BE49-F238E27FC236}">
                <a16:creationId xmlns:a16="http://schemas.microsoft.com/office/drawing/2014/main" id="{CC154E30-CB88-474D-B92F-F1A8D9376F8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4" name="Slide Number Placeholder 3">
            <a:extLst>
              <a:ext uri="{FF2B5EF4-FFF2-40B4-BE49-F238E27FC236}">
                <a16:creationId xmlns:a16="http://schemas.microsoft.com/office/drawing/2014/main" id="{2AD70F57-5864-4223-9239-5D1BA1BAB1B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4F9C9C-BF1B-1D48-A1E3-EB2A40351E54}"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itle 1">
            <a:extLst>
              <a:ext uri="{FF2B5EF4-FFF2-40B4-BE49-F238E27FC236}">
                <a16:creationId xmlns:a16="http://schemas.microsoft.com/office/drawing/2014/main" id="{CEF88CF5-54E0-418B-A313-966A8831BACC}"/>
              </a:ext>
            </a:extLst>
          </p:cNvPr>
          <p:cNvSpPr txBox="1">
            <a:spLocks/>
          </p:cNvSpPr>
          <p:nvPr/>
        </p:nvSpPr>
        <p:spPr>
          <a:xfrm>
            <a:off x="705749" y="307757"/>
            <a:ext cx="11242411" cy="857102"/>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How can we improve our digital well-being?</a:t>
            </a:r>
            <a:endParaRPr lang="en-IN" sz="3600" b="1" dirty="0">
              <a:solidFill>
                <a:schemeClr val="bg1"/>
              </a:solidFill>
              <a:ea typeface="Montserrat"/>
              <a:sym typeface="Montserrat"/>
            </a:endParaRPr>
          </a:p>
        </p:txBody>
      </p:sp>
      <p:sp>
        <p:nvSpPr>
          <p:cNvPr id="10" name="Rectangle 9">
            <a:extLst>
              <a:ext uri="{FF2B5EF4-FFF2-40B4-BE49-F238E27FC236}">
                <a16:creationId xmlns:a16="http://schemas.microsoft.com/office/drawing/2014/main" id="{30ACB876-8925-4F88-926B-54BEFCF5923B}"/>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
        <p:nvSpPr>
          <p:cNvPr id="14" name="Rectangle 13">
            <a:extLst>
              <a:ext uri="{FF2B5EF4-FFF2-40B4-BE49-F238E27FC236}">
                <a16:creationId xmlns:a16="http://schemas.microsoft.com/office/drawing/2014/main" id="{8049C60F-D6CC-41C7-83F1-B13FF8D11A04}"/>
              </a:ext>
            </a:extLst>
          </p:cNvPr>
          <p:cNvSpPr/>
          <p:nvPr/>
        </p:nvSpPr>
        <p:spPr>
          <a:xfrm>
            <a:off x="839788" y="937737"/>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248D82D-71C6-430E-9423-F7FAC5E78A61}"/>
              </a:ext>
            </a:extLst>
          </p:cNvPr>
          <p:cNvSpPr/>
          <p:nvPr/>
        </p:nvSpPr>
        <p:spPr>
          <a:xfrm>
            <a:off x="3200400" y="1386348"/>
            <a:ext cx="5678129" cy="348062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Online Media 5" title="What are the 5 Ways to Wellbeing?">
            <a:hlinkClick r:id="" action="ppaction://media"/>
            <a:extLst>
              <a:ext uri="{FF2B5EF4-FFF2-40B4-BE49-F238E27FC236}">
                <a16:creationId xmlns:a16="http://schemas.microsoft.com/office/drawing/2014/main" id="{DF0CE316-DF35-491B-BCB0-8B2E2DAE2F9D}"/>
              </a:ext>
            </a:extLst>
          </p:cNvPr>
          <p:cNvPicPr>
            <a:picLocks noRot="1" noChangeAspect="1"/>
          </p:cNvPicPr>
          <p:nvPr>
            <a:videoFile r:link="rId1"/>
          </p:nvPr>
        </p:nvPicPr>
        <p:blipFill>
          <a:blip r:embed="rId5"/>
          <a:stretch>
            <a:fillRect/>
          </a:stretch>
        </p:blipFill>
        <p:spPr>
          <a:xfrm>
            <a:off x="3259394" y="1472616"/>
            <a:ext cx="5530645" cy="3124814"/>
          </a:xfrm>
          <a:prstGeom prst="rect">
            <a:avLst/>
          </a:prstGeom>
        </p:spPr>
      </p:pic>
      <p:sp>
        <p:nvSpPr>
          <p:cNvPr id="11" name="Rectangle 10">
            <a:extLst>
              <a:ext uri="{FF2B5EF4-FFF2-40B4-BE49-F238E27FC236}">
                <a16:creationId xmlns:a16="http://schemas.microsoft.com/office/drawing/2014/main" id="{C53947B2-6D2E-4153-BA2A-227197640D96}"/>
              </a:ext>
            </a:extLst>
          </p:cNvPr>
          <p:cNvSpPr/>
          <p:nvPr/>
        </p:nvSpPr>
        <p:spPr>
          <a:xfrm>
            <a:off x="2220235" y="5996799"/>
            <a:ext cx="7751531" cy="480901"/>
          </a:xfrm>
          <a:prstGeom prst="rect">
            <a:avLst/>
          </a:prstGeom>
        </p:spPr>
        <p:txBody>
          <a:bodyPr wrap="square">
            <a:spAutoFit/>
          </a:bodyPr>
          <a:lstStyle/>
          <a:p>
            <a:pPr marL="126997" algn="ctr"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Five ways to improve our digital well-being.</a:t>
            </a:r>
          </a:p>
        </p:txBody>
      </p:sp>
    </p:spTree>
    <p:extLst>
      <p:ext uri="{BB962C8B-B14F-4D97-AF65-F5344CB8AC3E}">
        <p14:creationId xmlns:p14="http://schemas.microsoft.com/office/powerpoint/2010/main" val="60511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1089529"/>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Non-screen time activities to add to your daily life </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1397286"/>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2016B9-8A40-4C55-8DA3-D5567BBFDB12}"/>
              </a:ext>
            </a:extLst>
          </p:cNvPr>
          <p:cNvSpPr/>
          <p:nvPr/>
        </p:nvSpPr>
        <p:spPr>
          <a:xfrm>
            <a:off x="839789" y="2381069"/>
            <a:ext cx="6467792" cy="1225256"/>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Write down two (or more) examples of activities to improve your well-being</a:t>
            </a:r>
          </a:p>
        </p:txBody>
      </p:sp>
      <p:pic>
        <p:nvPicPr>
          <p:cNvPr id="14" name="Picture 13" descr="A picture containing person&#10;&#10;Description automatically generated">
            <a:extLst>
              <a:ext uri="{FF2B5EF4-FFF2-40B4-BE49-F238E27FC236}">
                <a16:creationId xmlns:a16="http://schemas.microsoft.com/office/drawing/2014/main" id="{9B3FC8B6-7117-4BA4-A744-D17F919B0FE4}"/>
              </a:ext>
            </a:extLst>
          </p:cNvPr>
          <p:cNvPicPr>
            <a:picLocks noChangeAspect="1"/>
          </p:cNvPicPr>
          <p:nvPr/>
        </p:nvPicPr>
        <p:blipFill>
          <a:blip r:embed="rId2"/>
          <a:stretch>
            <a:fillRect/>
          </a:stretch>
        </p:blipFill>
        <p:spPr>
          <a:xfrm>
            <a:off x="7251759" y="1068434"/>
            <a:ext cx="4354087" cy="4972050"/>
          </a:xfrm>
          <a:prstGeom prst="rect">
            <a:avLst/>
          </a:prstGeom>
        </p:spPr>
      </p:pic>
      <p:sp>
        <p:nvSpPr>
          <p:cNvPr id="21" name="Rectangle 20">
            <a:extLst>
              <a:ext uri="{FF2B5EF4-FFF2-40B4-BE49-F238E27FC236}">
                <a16:creationId xmlns:a16="http://schemas.microsoft.com/office/drawing/2014/main" id="{49FB2460-FFE0-42AD-968D-538820410D32}"/>
              </a:ext>
            </a:extLst>
          </p:cNvPr>
          <p:cNvSpPr/>
          <p:nvPr/>
        </p:nvSpPr>
        <p:spPr>
          <a:xfrm>
            <a:off x="839788" y="3592168"/>
            <a:ext cx="7397432" cy="2448316"/>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285750" indent="-285750">
              <a:spcBef>
                <a:spcPts val="600"/>
              </a:spcBef>
              <a:spcAft>
                <a:spcPts val="60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Be mindful (Take notice)</a:t>
            </a:r>
          </a:p>
          <a:p>
            <a:pPr marL="285750" indent="-285750">
              <a:spcBef>
                <a:spcPts val="600"/>
              </a:spcBef>
              <a:spcAft>
                <a:spcPts val="60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Social / Emotional (connect with others)</a:t>
            </a:r>
          </a:p>
          <a:p>
            <a:pPr marL="285750" indent="-285750">
              <a:spcBef>
                <a:spcPts val="600"/>
              </a:spcBef>
              <a:spcAft>
                <a:spcPts val="60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Intellectual (Be creative, keep learning)</a:t>
            </a:r>
          </a:p>
          <a:p>
            <a:pPr marL="285750" indent="-285750">
              <a:spcBef>
                <a:spcPts val="600"/>
              </a:spcBef>
              <a:spcAft>
                <a:spcPts val="60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Be generous (Give or be empathetic)</a:t>
            </a:r>
          </a:p>
          <a:p>
            <a:pPr marL="285750" indent="-285750">
              <a:spcBef>
                <a:spcPts val="600"/>
              </a:spcBef>
              <a:spcAft>
                <a:spcPts val="600"/>
              </a:spcAft>
              <a:buFont typeface="Arial" panose="020B0604020202020204" pitchFamily="34" charset="0"/>
              <a:buChar char="•"/>
            </a:pPr>
            <a:r>
              <a:rPr lang="en-US" b="1" dirty="0">
                <a:solidFill>
                  <a:schemeClr val="tx1"/>
                </a:solidFill>
                <a:latin typeface="Arial" panose="020B0604020202020204" pitchFamily="34" charset="0"/>
                <a:cs typeface="Arial" panose="020B0604020202020204" pitchFamily="34" charset="0"/>
              </a:rPr>
              <a:t>Physical (Be active)</a:t>
            </a:r>
          </a:p>
        </p:txBody>
      </p:sp>
    </p:spTree>
    <p:extLst>
      <p:ext uri="{BB962C8B-B14F-4D97-AF65-F5344CB8AC3E}">
        <p14:creationId xmlns:p14="http://schemas.microsoft.com/office/powerpoint/2010/main" val="30393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2BF307D2-7723-407B-A6B8-AB8C727EF43E}"/>
              </a:ext>
            </a:extLst>
          </p:cNvPr>
          <p:cNvPicPr>
            <a:picLocks noChangeAspect="1" noChangeArrowheads="1"/>
          </p:cNvPicPr>
          <p:nvPr/>
        </p:nvPicPr>
        <p:blipFill>
          <a:blip r:embed="rId5"/>
          <a:srcRect t="23" b="23"/>
          <a:stretch/>
        </p:blipFill>
        <p:spPr bwMode="auto">
          <a:xfrm>
            <a:off x="0" y="-1"/>
            <a:ext cx="12192000" cy="65502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90931"/>
          </a:xfrm>
          <a:prstGeom prst="rect">
            <a:avLst/>
          </a:prstGeom>
        </p:spPr>
        <p:txBody>
          <a:bodyPr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Managing Screen Time</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13" name="Rectangle 12">
            <a:extLst>
              <a:ext uri="{FF2B5EF4-FFF2-40B4-BE49-F238E27FC236}">
                <a16:creationId xmlns:a16="http://schemas.microsoft.com/office/drawing/2014/main" id="{9D65F707-FCEC-42CC-AAC6-8C052A88887A}"/>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52A565-5B2F-49B8-8239-C8E30316CBC0}"/>
              </a:ext>
            </a:extLst>
          </p:cNvPr>
          <p:cNvSpPr/>
          <p:nvPr/>
        </p:nvSpPr>
        <p:spPr>
          <a:xfrm>
            <a:off x="640115" y="1170435"/>
            <a:ext cx="7751531" cy="480901"/>
          </a:xfrm>
          <a:prstGeom prst="rect">
            <a:avLst/>
          </a:prstGeom>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Wheel of well-being</a:t>
            </a:r>
          </a:p>
        </p:txBody>
      </p:sp>
      <p:pic>
        <p:nvPicPr>
          <p:cNvPr id="5" name="201742543">
            <a:hlinkClick r:id="" action="ppaction://media"/>
            <a:extLst>
              <a:ext uri="{FF2B5EF4-FFF2-40B4-BE49-F238E27FC236}">
                <a16:creationId xmlns:a16="http://schemas.microsoft.com/office/drawing/2014/main" id="{66C8AD3A-6C2E-4C05-9799-F23EF5A5BB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22483" y="1901116"/>
            <a:ext cx="7110249" cy="3999515"/>
          </a:xfrm>
          <a:prstGeom prst="rect">
            <a:avLst/>
          </a:prstGeom>
        </p:spPr>
      </p:pic>
      <p:sp>
        <p:nvSpPr>
          <p:cNvPr id="10" name="Rectangle 9">
            <a:extLst>
              <a:ext uri="{FF2B5EF4-FFF2-40B4-BE49-F238E27FC236}">
                <a16:creationId xmlns:a16="http://schemas.microsoft.com/office/drawing/2014/main" id="{BAEA2DEE-AB5B-453D-BD87-33931162C5B9}"/>
              </a:ext>
            </a:extLst>
          </p:cNvPr>
          <p:cNvSpPr/>
          <p:nvPr/>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2 | Digital Citizenship</a:t>
            </a:r>
          </a:p>
        </p:txBody>
      </p:sp>
    </p:spTree>
    <p:extLst>
      <p:ext uri="{BB962C8B-B14F-4D97-AF65-F5344CB8AC3E}">
        <p14:creationId xmlns:p14="http://schemas.microsoft.com/office/powerpoint/2010/main" val="9361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8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10747111"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Make your own Wheel of Wellness</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CB20884A-F517-4DA1-92E0-C92D87B24E0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7262" y="1053999"/>
            <a:ext cx="5539740" cy="5539740"/>
          </a:xfrm>
          <a:prstGeom prst="rect">
            <a:avLst/>
          </a:prstGeom>
        </p:spPr>
      </p:pic>
      <p:sp>
        <p:nvSpPr>
          <p:cNvPr id="17" name="TextBox 16">
            <a:extLst>
              <a:ext uri="{FF2B5EF4-FFF2-40B4-BE49-F238E27FC236}">
                <a16:creationId xmlns:a16="http://schemas.microsoft.com/office/drawing/2014/main" id="{A3F5B6EC-6F92-424E-9E46-DA2C09F8DDB6}"/>
              </a:ext>
            </a:extLst>
          </p:cNvPr>
          <p:cNvSpPr txBox="1"/>
          <p:nvPr/>
        </p:nvSpPr>
        <p:spPr>
          <a:xfrm>
            <a:off x="2692726" y="1547545"/>
            <a:ext cx="1640193" cy="461665"/>
          </a:xfrm>
          <a:prstGeom prst="rect">
            <a:avLst/>
          </a:prstGeom>
          <a:noFill/>
        </p:spPr>
        <p:txBody>
          <a:bodyPr wrap="none">
            <a:spAutoFit/>
          </a:bodyPr>
          <a:lstStyle/>
          <a:p>
            <a:pPr algn="ct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Be Mindful</a:t>
            </a:r>
            <a:endParaRPr lang="en-IN" sz="24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B645EFB-A73F-4055-AF08-20D832555100}"/>
              </a:ext>
            </a:extLst>
          </p:cNvPr>
          <p:cNvSpPr txBox="1"/>
          <p:nvPr/>
        </p:nvSpPr>
        <p:spPr>
          <a:xfrm rot="4500000">
            <a:off x="4537334" y="2629584"/>
            <a:ext cx="1555234" cy="830997"/>
          </a:xfrm>
          <a:prstGeom prst="rect">
            <a:avLst/>
          </a:prstGeom>
          <a:noFill/>
        </p:spPr>
        <p:txBody>
          <a:bodyPr wrap="none">
            <a:spAutoFit/>
          </a:bodyPr>
          <a:lstStyle/>
          <a:p>
            <a:pPr algn="ct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Social/</a:t>
            </a:r>
          </a:p>
          <a:p>
            <a:pPr algn="ct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Emotional</a:t>
            </a:r>
            <a:endParaRPr lang="en-IN" sz="24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B1CBB44-56B3-4679-9FBF-6A3F0975ED07}"/>
              </a:ext>
            </a:extLst>
          </p:cNvPr>
          <p:cNvSpPr txBox="1"/>
          <p:nvPr/>
        </p:nvSpPr>
        <p:spPr>
          <a:xfrm rot="19428929">
            <a:off x="3840881" y="4954730"/>
            <a:ext cx="1657826" cy="461665"/>
          </a:xfrm>
          <a:prstGeom prst="rect">
            <a:avLst/>
          </a:prstGeom>
          <a:noFill/>
        </p:spPr>
        <p:txBody>
          <a:bodyPr wrap="none">
            <a:spAutoFit/>
          </a:bodyPr>
          <a:lstStyle/>
          <a:p>
            <a:pPr algn="ct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Intellectual</a:t>
            </a:r>
            <a:endParaRPr lang="en-IN" sz="240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4D998C8B-9A35-4D97-BF29-9825E6D5F6BB}"/>
              </a:ext>
            </a:extLst>
          </p:cNvPr>
          <p:cNvSpPr txBox="1"/>
          <p:nvPr/>
        </p:nvSpPr>
        <p:spPr>
          <a:xfrm rot="2542789">
            <a:off x="1677196" y="4652829"/>
            <a:ext cx="1537600" cy="830997"/>
          </a:xfrm>
          <a:prstGeom prst="rect">
            <a:avLst/>
          </a:prstGeom>
          <a:noFill/>
        </p:spPr>
        <p:txBody>
          <a:bodyPr wrap="none">
            <a:spAutoFit/>
          </a:bodyPr>
          <a:lstStyle/>
          <a:p>
            <a:pPr algn="ct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Be </a:t>
            </a:r>
          </a:p>
          <a:p>
            <a:pPr algn="ct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Generous</a:t>
            </a:r>
            <a:endParaRPr lang="en-IN" sz="2400" dirty="0">
              <a:solidFill>
                <a:schemeClr val="bg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C7B939E5-5A5C-48B2-A498-1BC524DD6D06}"/>
              </a:ext>
            </a:extLst>
          </p:cNvPr>
          <p:cNvSpPr txBox="1"/>
          <p:nvPr/>
        </p:nvSpPr>
        <p:spPr>
          <a:xfrm rot="18000000">
            <a:off x="1052103" y="2768531"/>
            <a:ext cx="1332416" cy="461665"/>
          </a:xfrm>
          <a:prstGeom prst="rect">
            <a:avLst/>
          </a:prstGeom>
          <a:noFill/>
        </p:spPr>
        <p:txBody>
          <a:bodyPr wrap="none">
            <a:spAutoFit/>
          </a:bodyPr>
          <a:lstStyle/>
          <a:p>
            <a:pPr algn="ctr"/>
            <a:r>
              <a:rPr lang="en-GB"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Physical</a:t>
            </a:r>
            <a:endParaRPr lang="en-IN" sz="2400"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EC73AA5-E9EA-4276-BF62-5CB393369E11}"/>
              </a:ext>
            </a:extLst>
          </p:cNvPr>
          <p:cNvSpPr txBox="1"/>
          <p:nvPr/>
        </p:nvSpPr>
        <p:spPr>
          <a:xfrm>
            <a:off x="6574476" y="3072745"/>
            <a:ext cx="4207588" cy="830997"/>
          </a:xfrm>
          <a:prstGeom prst="rect">
            <a:avLst/>
          </a:prstGeom>
          <a:noFill/>
        </p:spPr>
        <p:txBody>
          <a:bodyPr wrap="square">
            <a:spAutoFit/>
          </a:bodyPr>
          <a:lstStyle/>
          <a:p>
            <a:r>
              <a:rPr lang="en-US" sz="2400" dirty="0">
                <a:solidFill>
                  <a:srgbClr val="0064E0"/>
                </a:solidFill>
                <a:effectLst/>
                <a:latin typeface="Arial" panose="020B0604020202020204" pitchFamily="34" charset="0"/>
                <a:ea typeface="Calibri" panose="020F0502020204030204" pitchFamily="34" charset="0"/>
                <a:cs typeface="Arial" panose="020B0604020202020204" pitchFamily="34" charset="0"/>
              </a:rPr>
              <a:t>Place your regular activities under each relevant category</a:t>
            </a:r>
            <a:endParaRPr lang="en-IN" sz="2400" dirty="0">
              <a:solidFill>
                <a:srgbClr val="0064E0"/>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F1E222C8-8630-495D-9EFD-1DDEF4DC56E3}"/>
              </a:ext>
            </a:extLst>
          </p:cNvPr>
          <p:cNvSpPr/>
          <p:nvPr/>
        </p:nvSpPr>
        <p:spPr>
          <a:xfrm>
            <a:off x="3057625" y="3177493"/>
            <a:ext cx="910394" cy="910394"/>
          </a:xfrm>
          <a:prstGeom prst="ellipse">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235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821E61-DC4C-40BA-A6C2-5A6104A100EA}"/>
              </a:ext>
            </a:extLst>
          </p:cNvPr>
          <p:cNvSpPr/>
          <p:nvPr/>
        </p:nvSpPr>
        <p:spPr>
          <a:xfrm>
            <a:off x="0" y="2112380"/>
            <a:ext cx="12191999" cy="3766274"/>
          </a:xfrm>
          <a:prstGeom prst="rect">
            <a:avLst/>
          </a:prstGeom>
          <a:gradFill>
            <a:gsLst>
              <a:gs pos="0">
                <a:schemeClr val="bg1">
                  <a:lumMod val="92000"/>
                </a:schemeClr>
              </a:gs>
              <a:gs pos="100000">
                <a:schemeClr val="bg1">
                  <a:lumMod val="9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marL="285750" indent="-285750">
              <a:spcBef>
                <a:spcPts val="600"/>
              </a:spcBef>
              <a:spcAft>
                <a:spcPts val="600"/>
              </a:spcAft>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9665167" cy="590931"/>
          </a:xfrm>
          <a:prstGeom prst="rect">
            <a:avLst/>
          </a:prstGeom>
        </p:spPr>
        <p:txBody>
          <a:bodyPr wrap="square" anchor="t">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Take-home activity</a:t>
            </a:r>
            <a:endParaRPr lang="en-IN" sz="3600" b="1" dirty="0">
              <a:solidFill>
                <a:srgbClr val="0064E0"/>
              </a:solidFill>
              <a:ea typeface="Montserrat"/>
              <a:sym typeface="Montserrat"/>
            </a:endParaRP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8: Threats to and Rules for Digital Well-being</a:t>
            </a:r>
          </a:p>
        </p:txBody>
      </p:sp>
      <p:sp>
        <p:nvSpPr>
          <p:cNvPr id="10" name="Rectangle 9">
            <a:extLst>
              <a:ext uri="{FF2B5EF4-FFF2-40B4-BE49-F238E27FC236}">
                <a16:creationId xmlns:a16="http://schemas.microsoft.com/office/drawing/2014/main" id="{AA9416C0-FECB-4770-94A3-AE0564D19A3E}"/>
              </a:ext>
            </a:extLst>
          </p:cNvPr>
          <p:cNvSpPr/>
          <p:nvPr/>
        </p:nvSpPr>
        <p:spPr>
          <a:xfrm>
            <a:off x="839788" y="937737"/>
            <a:ext cx="1345316" cy="116262"/>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71C91E0-FB3A-4354-AF73-D2023F138B43}"/>
              </a:ext>
            </a:extLst>
          </p:cNvPr>
          <p:cNvSpPr/>
          <p:nvPr/>
        </p:nvSpPr>
        <p:spPr>
          <a:xfrm>
            <a:off x="640115" y="2363613"/>
            <a:ext cx="6379931" cy="3336811"/>
          </a:xfrm>
          <a:prstGeom prst="rect">
            <a:avLst/>
          </a:prstGeom>
        </p:spPr>
        <p:txBody>
          <a:bodyPr wrap="square" rIns="504000">
            <a:spAutoFit/>
          </a:bodyPr>
          <a:lstStyle/>
          <a:p>
            <a:pPr marL="469897" indent="-342900" defTabSz="1219170">
              <a:lnSpc>
                <a:spcPct val="115000"/>
              </a:lnSpc>
              <a:spcBef>
                <a:spcPts val="600"/>
              </a:spcBef>
              <a:spcAft>
                <a:spcPts val="600"/>
              </a:spcAft>
              <a:buSzPct val="100000"/>
              <a:buFont typeface="Arial" panose="020B0604020202020204" pitchFamily="34" charset="0"/>
              <a:buChar char="•"/>
            </a:pPr>
            <a:r>
              <a:rPr lang="en-US" sz="1600" b="1" kern="0" dirty="0">
                <a:latin typeface="Arial" panose="020B0604020202020204" pitchFamily="34" charset="0"/>
                <a:ea typeface="Montserrat"/>
                <a:cs typeface="Arial" panose="020B0604020202020204" pitchFamily="34" charset="0"/>
                <a:sym typeface="Montserrat"/>
              </a:rPr>
              <a:t>Make a Movie</a:t>
            </a:r>
            <a:r>
              <a:rPr lang="en-US" sz="1600" kern="0" dirty="0">
                <a:latin typeface="Arial" panose="020B0604020202020204" pitchFamily="34" charset="0"/>
                <a:ea typeface="Montserrat"/>
                <a:cs typeface="Arial" panose="020B0604020202020204" pitchFamily="34" charset="0"/>
                <a:sym typeface="Montserrat"/>
              </a:rPr>
              <a:t>: You can create and model screen-free times and zones to help all family members manage their screen time during the course of their day (while sleeping, studying, working or at the dinner table). You can use any online tool or app for this.</a:t>
            </a:r>
          </a:p>
          <a:p>
            <a:pPr marL="469897" indent="-342900" defTabSz="1219170">
              <a:lnSpc>
                <a:spcPct val="115000"/>
              </a:lnSpc>
              <a:spcBef>
                <a:spcPts val="600"/>
              </a:spcBef>
              <a:spcAft>
                <a:spcPts val="600"/>
              </a:spcAft>
              <a:buSzPct val="100000"/>
              <a:buFont typeface="Arial" panose="020B0604020202020204" pitchFamily="34" charset="0"/>
              <a:buChar char="•"/>
            </a:pPr>
            <a:r>
              <a:rPr lang="en-US" sz="1600" b="1" kern="0" dirty="0">
                <a:latin typeface="Arial" panose="020B0604020202020204" pitchFamily="34" charset="0"/>
                <a:ea typeface="Montserrat"/>
                <a:cs typeface="Arial" panose="020B0604020202020204" pitchFamily="34" charset="0"/>
                <a:sym typeface="Montserrat"/>
              </a:rPr>
              <a:t>Make a poster: </a:t>
            </a:r>
            <a:r>
              <a:rPr lang="en-US" sz="1600" kern="0" dirty="0">
                <a:latin typeface="Arial" panose="020B0604020202020204" pitchFamily="34" charset="0"/>
                <a:ea typeface="Montserrat"/>
                <a:cs typeface="Arial" panose="020B0604020202020204" pitchFamily="34" charset="0"/>
                <a:sym typeface="Montserrat"/>
              </a:rPr>
              <a:t>Use any creative tool to make a poster based on the digital wellness wheel you’ve created. You could do this by hand (using paints, </a:t>
            </a:r>
            <a:r>
              <a:rPr lang="en-US" sz="1600" kern="0" dirty="0" err="1">
                <a:latin typeface="Arial" panose="020B0604020202020204" pitchFamily="34" charset="0"/>
                <a:ea typeface="Montserrat"/>
                <a:cs typeface="Arial" panose="020B0604020202020204" pitchFamily="34" charset="0"/>
                <a:sym typeface="Montserrat"/>
              </a:rPr>
              <a:t>colour</a:t>
            </a:r>
            <a:r>
              <a:rPr lang="en-US" sz="1600" kern="0" dirty="0">
                <a:latin typeface="Arial" panose="020B0604020202020204" pitchFamily="34" charset="0"/>
                <a:ea typeface="Montserrat"/>
                <a:cs typeface="Arial" panose="020B0604020202020204" pitchFamily="34" charset="0"/>
                <a:sym typeface="Montserrat"/>
              </a:rPr>
              <a:t> pencils, markers, crayons etc.) or digitally (using any app or online drawing tool). Once it’s done display it in your room as a reminder to lead a digitally balanced life!</a:t>
            </a:r>
          </a:p>
        </p:txBody>
      </p:sp>
      <p:pic>
        <p:nvPicPr>
          <p:cNvPr id="5" name="Graphic 4">
            <a:extLst>
              <a:ext uri="{FF2B5EF4-FFF2-40B4-BE49-F238E27FC236}">
                <a16:creationId xmlns:a16="http://schemas.microsoft.com/office/drawing/2014/main" id="{CEF237E0-7B0E-4A47-9AD5-9C4246F88A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89987" y="2337343"/>
            <a:ext cx="4432071" cy="3541311"/>
          </a:xfrm>
          <a:prstGeom prst="rect">
            <a:avLst/>
          </a:prstGeom>
        </p:spPr>
      </p:pic>
      <p:sp>
        <p:nvSpPr>
          <p:cNvPr id="13" name="TextBox 12">
            <a:extLst>
              <a:ext uri="{FF2B5EF4-FFF2-40B4-BE49-F238E27FC236}">
                <a16:creationId xmlns:a16="http://schemas.microsoft.com/office/drawing/2014/main" id="{C616CE7A-D9DB-45F2-9D18-88D519A5F9D0}"/>
              </a:ext>
            </a:extLst>
          </p:cNvPr>
          <p:cNvSpPr txBox="1"/>
          <p:nvPr/>
        </p:nvSpPr>
        <p:spPr>
          <a:xfrm>
            <a:off x="640114" y="1589145"/>
            <a:ext cx="8521247" cy="480901"/>
          </a:xfrm>
          <a:prstGeom prst="rect">
            <a:avLst/>
          </a:prstGeom>
          <a:noFill/>
        </p:spPr>
        <p:txBody>
          <a:bodyPr wrap="square">
            <a:spAutoFit/>
          </a:bodyPr>
          <a:lstStyle/>
          <a:p>
            <a:pPr marL="126997" defTabSz="1219170">
              <a:lnSpc>
                <a:spcPct val="115000"/>
              </a:lnSpc>
              <a:spcBef>
                <a:spcPts val="600"/>
              </a:spcBef>
              <a:spcAft>
                <a:spcPts val="600"/>
              </a:spcAft>
              <a:buSzPct val="100000"/>
            </a:pPr>
            <a:r>
              <a:rPr lang="en-US" sz="2400" b="1" kern="0" dirty="0">
                <a:latin typeface="Arial" panose="020B0604020202020204" pitchFamily="34" charset="0"/>
                <a:ea typeface="Montserrat"/>
                <a:cs typeface="Arial" panose="020B0604020202020204" pitchFamily="34" charset="0"/>
                <a:sym typeface="Montserrat"/>
              </a:rPr>
              <a:t>Get creative! Choose one of the below activities.</a:t>
            </a:r>
          </a:p>
        </p:txBody>
      </p:sp>
    </p:spTree>
    <p:extLst>
      <p:ext uri="{BB962C8B-B14F-4D97-AF65-F5344CB8AC3E}">
        <p14:creationId xmlns:p14="http://schemas.microsoft.com/office/powerpoint/2010/main" val="547444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467</Words>
  <Application>Microsoft Office PowerPoint</Application>
  <PresentationFormat>Widescreen</PresentationFormat>
  <Paragraphs>66</Paragraphs>
  <Slides>10</Slides>
  <Notes>3</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80</cp:revision>
  <dcterms:created xsi:type="dcterms:W3CDTF">2022-01-21T07:53:15Z</dcterms:created>
  <dcterms:modified xsi:type="dcterms:W3CDTF">2022-05-31T06:13:05Z</dcterms:modified>
</cp:coreProperties>
</file>