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84" r:id="rId3"/>
    <p:sldId id="299" r:id="rId4"/>
    <p:sldId id="318" r:id="rId5"/>
    <p:sldId id="305" r:id="rId6"/>
    <p:sldId id="319" r:id="rId7"/>
    <p:sldId id="320" r:id="rId8"/>
    <p:sldId id="306" r:id="rId9"/>
    <p:sldId id="307" r:id="rId10"/>
    <p:sldId id="32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E0"/>
    <a:srgbClr val="04B04F"/>
    <a:srgbClr val="0064DF"/>
    <a:srgbClr val="21B573"/>
    <a:srgbClr val="CFF9E2"/>
    <a:srgbClr val="DDF0FF"/>
    <a:srgbClr val="15B15B"/>
    <a:srgbClr val="FFFFFF"/>
    <a:srgbClr val="ED2224"/>
    <a:srgbClr val="5ED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7870E-59BB-4598-B5FE-B39A23D49358}" v="2" dt="2022-05-31T06:12:17.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3159" autoAdjust="0"/>
  </p:normalViewPr>
  <p:slideViewPr>
    <p:cSldViewPr snapToGrid="0" snapToObjects="1" showGuides="1">
      <p:cViewPr varScale="1">
        <p:scale>
          <a:sx n="60" d="100"/>
          <a:sy n="60" d="100"/>
        </p:scale>
        <p:origin x="978" y="72"/>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DC97870E-59BB-4598-B5FE-B39A23D49358}"/>
    <pc:docChg chg="custSel modSld">
      <pc:chgData name="2699" userId="d41f716e-f956-461f-8b98-7761afdba872" providerId="ADAL" clId="{DC97870E-59BB-4598-B5FE-B39A23D49358}" dt="2022-05-31T06:12:17.239" v="3" actId="1076"/>
      <pc:docMkLst>
        <pc:docMk/>
      </pc:docMkLst>
      <pc:sldChg chg="delSp modSp mod">
        <pc:chgData name="2699" userId="d41f716e-f956-461f-8b98-7761afdba872" providerId="ADAL" clId="{DC97870E-59BB-4598-B5FE-B39A23D49358}" dt="2022-05-31T06:12:17.239" v="3" actId="1076"/>
        <pc:sldMkLst>
          <pc:docMk/>
          <pc:sldMk cId="1328133540" sldId="321"/>
        </pc:sldMkLst>
        <pc:grpChg chg="del">
          <ac:chgData name="2699" userId="d41f716e-f956-461f-8b98-7761afdba872" providerId="ADAL" clId="{DC97870E-59BB-4598-B5FE-B39A23D49358}" dt="2022-05-31T06:12:08.757" v="0" actId="478"/>
          <ac:grpSpMkLst>
            <pc:docMk/>
            <pc:sldMk cId="1328133540" sldId="321"/>
            <ac:grpSpMk id="2" creationId="{04DCC066-D362-4588-B5B0-8AB8D6294002}"/>
          </ac:grpSpMkLst>
        </pc:grpChg>
        <pc:picChg chg="del topLvl">
          <ac:chgData name="2699" userId="d41f716e-f956-461f-8b98-7761afdba872" providerId="ADAL" clId="{DC97870E-59BB-4598-B5FE-B39A23D49358}" dt="2022-05-31T06:12:08.757" v="0" actId="478"/>
          <ac:picMkLst>
            <pc:docMk/>
            <pc:sldMk cId="1328133540" sldId="321"/>
            <ac:picMk id="9" creationId="{F200429E-7AED-374D-8DA9-80F70843F875}"/>
          </ac:picMkLst>
        </pc:picChg>
        <pc:picChg chg="mod topLvl">
          <ac:chgData name="2699" userId="d41f716e-f956-461f-8b98-7761afdba872" providerId="ADAL" clId="{DC97870E-59BB-4598-B5FE-B39A23D49358}" dt="2022-05-31T06:12:17.239" v="3" actId="1076"/>
          <ac:picMkLst>
            <pc:docMk/>
            <pc:sldMk cId="1328133540" sldId="321"/>
            <ac:picMk id="1026" creationId="{73A3A52A-857E-4314-8E4B-FF1DEC3C6C5F}"/>
          </ac:picMkLst>
        </pc:picChg>
        <pc:cxnChg chg="del">
          <ac:chgData name="2699" userId="d41f716e-f956-461f-8b98-7761afdba872" providerId="ADAL" clId="{DC97870E-59BB-4598-B5FE-B39A23D49358}" dt="2022-05-31T06:12:09.561" v="1" actId="478"/>
          <ac:cxnSpMkLst>
            <pc:docMk/>
            <pc:sldMk cId="1328133540" sldId="321"/>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0Xo8N9qlJt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hlinkClick r:id="rId3"/>
              </a:rPr>
              <a:t>https://www.youtube.com/watch?v=0Xo8N9qlJtk</a:t>
            </a:r>
            <a:endParaRPr lang="en-IN" dirty="0"/>
          </a:p>
        </p:txBody>
      </p:sp>
      <p:sp>
        <p:nvSpPr>
          <p:cNvPr id="4" name="Slide Number Placeholder 3"/>
          <p:cNvSpPr>
            <a:spLocks noGrp="1"/>
          </p:cNvSpPr>
          <p:nvPr>
            <p:ph type="sldNum" sz="quarter" idx="5"/>
          </p:nvPr>
        </p:nvSpPr>
        <p:spPr/>
        <p:txBody>
          <a:bodyPr/>
          <a:lstStyle/>
          <a:p>
            <a:fld id="{370B447F-8FF7-4692-A584-5C632AE0399D}" type="slidenum">
              <a:rPr lang="en-IN" smtClean="0"/>
              <a:t>3</a:t>
            </a:fld>
            <a:endParaRPr lang="en-IN"/>
          </a:p>
        </p:txBody>
      </p:sp>
    </p:spTree>
    <p:extLst>
      <p:ext uri="{BB962C8B-B14F-4D97-AF65-F5344CB8AC3E}">
        <p14:creationId xmlns:p14="http://schemas.microsoft.com/office/powerpoint/2010/main" val="847242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2: Accessing Safe and Secure Websites</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2: Accessing Safe and Secure Websites</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2: Accessing Safe and Secure Websites</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0Xo8N9qlJtk?feature=oembed" TargetMode="External"/><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crosswordlabs.com/view/cyberbullying-20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0840" y="3619500"/>
            <a:ext cx="1242060" cy="12420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2"/>
          <a:stretch>
            <a:fillRect/>
          </a:stretch>
        </p:blipFill>
        <p:spPr>
          <a:xfrm>
            <a:off x="3148211" y="3878740"/>
            <a:ext cx="767317" cy="769300"/>
          </a:xfrm>
          <a:prstGeom prst="rect">
            <a:avLst/>
          </a:prstGeom>
        </p:spPr>
      </p:pic>
      <p:pic>
        <p:nvPicPr>
          <p:cNvPr id="11" name="Picture 10">
            <a:extLst>
              <a:ext uri="{FF2B5EF4-FFF2-40B4-BE49-F238E27FC236}">
                <a16:creationId xmlns:a16="http://schemas.microsoft.com/office/drawing/2014/main" id="{B4C60E09-D857-4CF7-8B40-63181B843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939" y="839660"/>
            <a:ext cx="4533265" cy="5178679"/>
          </a:xfrm>
          <a:prstGeom prst="rect">
            <a:avLst/>
          </a:prstGeom>
        </p:spPr>
      </p:pic>
      <p:sp>
        <p:nvSpPr>
          <p:cNvPr id="14" name="Rectangle 13">
            <a:extLst>
              <a:ext uri="{FF2B5EF4-FFF2-40B4-BE49-F238E27FC236}">
                <a16:creationId xmlns:a16="http://schemas.microsoft.com/office/drawing/2014/main" id="{E755846C-5BC6-4FF2-A7B1-37D5E4D17021}"/>
              </a:ext>
            </a:extLst>
          </p:cNvPr>
          <p:cNvSpPr/>
          <p:nvPr/>
        </p:nvSpPr>
        <p:spPr>
          <a:xfrm>
            <a:off x="7177872" y="3536950"/>
            <a:ext cx="5014127" cy="16463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3BF29FE7-0FF2-466D-BC05-365E43DA8BFE}"/>
              </a:ext>
            </a:extLst>
          </p:cNvPr>
          <p:cNvSpPr/>
          <p:nvPr/>
        </p:nvSpPr>
        <p:spPr>
          <a:xfrm>
            <a:off x="7386062" y="3536647"/>
            <a:ext cx="5101213" cy="1646605"/>
          </a:xfrm>
          <a:prstGeom prst="rect">
            <a:avLst/>
          </a:prstGeom>
        </p:spPr>
        <p:txBody>
          <a:bodyPr wrap="square">
            <a:spAutoFit/>
          </a:bodyPr>
          <a:lstStyle/>
          <a:p>
            <a:r>
              <a:rPr lang="en-US" sz="2400" spc="300" dirty="0">
                <a:solidFill>
                  <a:schemeClr val="bg1"/>
                </a:solidFill>
                <a:latin typeface="Arial" panose="020B0604020202020204" pitchFamily="34" charset="0"/>
                <a:cs typeface="Arial" panose="020B0604020202020204" pitchFamily="34" charset="0"/>
              </a:rPr>
              <a:t>Lesson 6</a:t>
            </a:r>
          </a:p>
          <a:p>
            <a:endParaRPr lang="en-US" sz="500" spc="3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WHAT ARE THE DIFFERENT FORMS OF CYBERBULLYING?</a:t>
            </a:r>
          </a:p>
        </p:txBody>
      </p:sp>
    </p:spTree>
    <p:extLst>
      <p:ext uri="{BB962C8B-B14F-4D97-AF65-F5344CB8AC3E}">
        <p14:creationId xmlns:p14="http://schemas.microsoft.com/office/powerpoint/2010/main" val="322454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132813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Quiz time!</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6: What are the Different Forms of Cyberbullying?</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71;p2">
            <a:extLst>
              <a:ext uri="{FF2B5EF4-FFF2-40B4-BE49-F238E27FC236}">
                <a16:creationId xmlns:a16="http://schemas.microsoft.com/office/drawing/2014/main" id="{331FD08D-78DB-4CEC-9776-B928C4CB6661}"/>
              </a:ext>
            </a:extLst>
          </p:cNvPr>
          <p:cNvSpPr txBox="1">
            <a:spLocks/>
          </p:cNvSpPr>
          <p:nvPr/>
        </p:nvSpPr>
        <p:spPr>
          <a:xfrm>
            <a:off x="838200" y="1841686"/>
            <a:ext cx="10515600" cy="3644714"/>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Clr>
                <a:srgbClr val="000000"/>
              </a:buClr>
              <a:buSzPct val="100000"/>
            </a:pPr>
            <a:r>
              <a:rPr lang="en-US" sz="1600" dirty="0">
                <a:solidFill>
                  <a:srgbClr val="000000"/>
                </a:solidFill>
                <a:ea typeface="Calibri"/>
                <a:sym typeface="Calibri"/>
              </a:rPr>
              <a:t>It’s OK to say mean stuff about other people online because no one can find out it was you______________</a:t>
            </a:r>
            <a:r>
              <a:rPr lang="en-US" sz="1600" dirty="0">
                <a:solidFill>
                  <a:srgbClr val="FF0000"/>
                </a:solidFill>
                <a:ea typeface="Calibri"/>
                <a:sym typeface="Calibri"/>
              </a:rPr>
              <a:t> </a:t>
            </a:r>
            <a:endParaRPr lang="en-US" sz="1600" dirty="0"/>
          </a:p>
          <a:p>
            <a:pPr>
              <a:lnSpc>
                <a:spcPct val="100000"/>
              </a:lnSpc>
              <a:spcBef>
                <a:spcPts val="1200"/>
              </a:spcBef>
              <a:spcAft>
                <a:spcPts val="1200"/>
              </a:spcAft>
              <a:buClr>
                <a:srgbClr val="000000"/>
              </a:buClr>
              <a:buSzPct val="100000"/>
            </a:pPr>
            <a:r>
              <a:rPr lang="en-US" sz="1600" dirty="0">
                <a:solidFill>
                  <a:srgbClr val="000000"/>
                </a:solidFill>
                <a:ea typeface="Calibri"/>
                <a:sym typeface="Calibri"/>
              </a:rPr>
              <a:t>If someone you know is being bullied online, you should stay out of it. It’s none of your business__________ </a:t>
            </a:r>
            <a:endParaRPr lang="en-US" sz="1600" dirty="0"/>
          </a:p>
          <a:p>
            <a:pPr>
              <a:lnSpc>
                <a:spcPct val="100000"/>
              </a:lnSpc>
              <a:spcBef>
                <a:spcPts val="1200"/>
              </a:spcBef>
              <a:spcAft>
                <a:spcPts val="1200"/>
              </a:spcAft>
              <a:buClr>
                <a:srgbClr val="000000"/>
              </a:buClr>
              <a:buSzPct val="100000"/>
            </a:pPr>
            <a:r>
              <a:rPr lang="en-US" sz="1600" dirty="0">
                <a:solidFill>
                  <a:srgbClr val="000000"/>
                </a:solidFill>
                <a:ea typeface="Calibri"/>
                <a:sym typeface="Calibri"/>
              </a:rPr>
              <a:t>Cyberbullies can face serious consequences such as being kicked off sports teams or suspended from school. Some even face legal punishments_______________</a:t>
            </a:r>
            <a:endParaRPr lang="en-US" sz="1600" dirty="0"/>
          </a:p>
          <a:p>
            <a:pPr>
              <a:lnSpc>
                <a:spcPct val="100000"/>
              </a:lnSpc>
              <a:spcBef>
                <a:spcPts val="1200"/>
              </a:spcBef>
              <a:spcAft>
                <a:spcPts val="1200"/>
              </a:spcAft>
              <a:buClr>
                <a:srgbClr val="000000"/>
              </a:buClr>
              <a:buSzPct val="100000"/>
            </a:pPr>
            <a:r>
              <a:rPr lang="en-US" sz="1600" dirty="0">
                <a:solidFill>
                  <a:srgbClr val="000000"/>
                </a:solidFill>
                <a:ea typeface="Calibri"/>
                <a:sym typeface="Calibri"/>
              </a:rPr>
              <a:t>Technology like social media sites can only be used to hurt people. </a:t>
            </a:r>
            <a:endParaRPr lang="en-US" sz="1600" dirty="0"/>
          </a:p>
          <a:p>
            <a:pPr>
              <a:lnSpc>
                <a:spcPct val="100000"/>
              </a:lnSpc>
              <a:spcBef>
                <a:spcPts val="1200"/>
              </a:spcBef>
              <a:spcAft>
                <a:spcPts val="1200"/>
              </a:spcAft>
              <a:buClr>
                <a:srgbClr val="000000"/>
              </a:buClr>
              <a:buSzPct val="100000"/>
            </a:pPr>
            <a:r>
              <a:rPr lang="en-US" sz="1600" dirty="0">
                <a:solidFill>
                  <a:srgbClr val="000000"/>
                </a:solidFill>
                <a:ea typeface="Calibri"/>
                <a:sym typeface="Calibri"/>
              </a:rPr>
              <a:t>You should ignore a mean or threatening message_________________</a:t>
            </a:r>
            <a:endParaRPr lang="en-US" sz="1600" dirty="0"/>
          </a:p>
          <a:p>
            <a:pPr>
              <a:lnSpc>
                <a:spcPct val="100000"/>
              </a:lnSpc>
              <a:spcBef>
                <a:spcPts val="1200"/>
              </a:spcBef>
              <a:spcAft>
                <a:spcPts val="1200"/>
              </a:spcAft>
              <a:buClr>
                <a:srgbClr val="000000"/>
              </a:buClr>
              <a:buSzPct val="100000"/>
            </a:pPr>
            <a:r>
              <a:rPr lang="en-US" sz="1600" dirty="0">
                <a:solidFill>
                  <a:srgbClr val="000000"/>
                </a:solidFill>
                <a:ea typeface="Calibri"/>
                <a:sym typeface="Calibri"/>
              </a:rPr>
              <a:t>Cyberbullying may take many forms including text messages, screen shots, photos, etc.________________</a:t>
            </a:r>
            <a:endParaRPr lang="en-US" sz="1600" dirty="0"/>
          </a:p>
        </p:txBody>
      </p:sp>
      <p:sp>
        <p:nvSpPr>
          <p:cNvPr id="4" name="Rectangle 3">
            <a:extLst>
              <a:ext uri="{FF2B5EF4-FFF2-40B4-BE49-F238E27FC236}">
                <a16:creationId xmlns:a16="http://schemas.microsoft.com/office/drawing/2014/main" id="{83632F8D-D2C5-4BBD-B51C-665E504394EE}"/>
              </a:ext>
            </a:extLst>
          </p:cNvPr>
          <p:cNvSpPr/>
          <p:nvPr/>
        </p:nvSpPr>
        <p:spPr>
          <a:xfrm>
            <a:off x="0" y="1243390"/>
            <a:ext cx="8123162" cy="527353"/>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68A90249-7121-4081-8D8E-846A550841A2}"/>
              </a:ext>
            </a:extLst>
          </p:cNvPr>
          <p:cNvSpPr txBox="1"/>
          <p:nvPr/>
        </p:nvSpPr>
        <p:spPr>
          <a:xfrm>
            <a:off x="769257" y="1322400"/>
            <a:ext cx="6096000" cy="369332"/>
          </a:xfrm>
          <a:prstGeom prst="rect">
            <a:avLst/>
          </a:prstGeom>
          <a:noFill/>
        </p:spPr>
        <p:txBody>
          <a:bodyPr wrap="square">
            <a:spAutoFit/>
          </a:bodyPr>
          <a:lstStyle/>
          <a:p>
            <a:pPr marL="0" indent="0">
              <a:spcBef>
                <a:spcPts val="0"/>
              </a:spcBef>
              <a:buClr>
                <a:srgbClr val="000000"/>
              </a:buClr>
              <a:buSzPct val="100000"/>
              <a:buFont typeface="Arial" panose="020B0604020202020204" pitchFamily="34" charset="0"/>
              <a:buNone/>
            </a:pPr>
            <a:r>
              <a:rPr lang="en-US" sz="1800" dirty="0">
                <a:solidFill>
                  <a:schemeClr val="bg1"/>
                </a:solidFill>
                <a:latin typeface="Arial" panose="020B0604020202020204" pitchFamily="34" charset="0"/>
                <a:ea typeface="Calibri"/>
                <a:cs typeface="Arial" panose="020B0604020202020204" pitchFamily="34" charset="0"/>
                <a:sym typeface="Calibri"/>
              </a:rPr>
              <a:t>Which of these statements are true and which are false?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76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E6CAF-03FB-466E-811B-77C808126DBD}"/>
              </a:ext>
            </a:extLst>
          </p:cNvPr>
          <p:cNvPicPr>
            <a:picLocks noChangeAspect="1"/>
          </p:cNvPicPr>
          <p:nvPr/>
        </p:nvPicPr>
        <p:blipFill rotWithShape="1">
          <a:blip r:embed="rId4"/>
          <a:srcRect t="6295" b="13336"/>
          <a:stretch/>
        </p:blipFill>
        <p:spPr>
          <a:xfrm>
            <a:off x="0" y="0"/>
            <a:ext cx="12192000" cy="6535678"/>
          </a:xfrm>
          <a:prstGeom prst="rect">
            <a:avLst/>
          </a:prstGeom>
        </p:spPr>
      </p:pic>
      <p:sp>
        <p:nvSpPr>
          <p:cNvPr id="5" name="Footer Placeholder 4">
            <a:extLst>
              <a:ext uri="{FF2B5EF4-FFF2-40B4-BE49-F238E27FC236}">
                <a16:creationId xmlns:a16="http://schemas.microsoft.com/office/drawing/2014/main" id="{CC154E30-CB88-474D-B92F-F1A8D9376F85}"/>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6: What are the Different Forms of Cyberbullying?</a:t>
            </a:r>
            <a:endParaRPr lang="en-US" dirty="0"/>
          </a:p>
        </p:txBody>
      </p:sp>
      <p:sp>
        <p:nvSpPr>
          <p:cNvPr id="4" name="Slide Number Placeholder 3">
            <a:extLst>
              <a:ext uri="{FF2B5EF4-FFF2-40B4-BE49-F238E27FC236}">
                <a16:creationId xmlns:a16="http://schemas.microsoft.com/office/drawing/2014/main" id="{2AD70F57-5864-4223-9239-5D1BA1BAB1B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F9C9C-BF1B-1D48-A1E3-EB2A40351E54}"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CEF88CF5-54E0-418B-A313-966A8831BACC}"/>
              </a:ext>
            </a:extLst>
          </p:cNvPr>
          <p:cNvSpPr txBox="1">
            <a:spLocks/>
          </p:cNvSpPr>
          <p:nvPr/>
        </p:nvSpPr>
        <p:spPr>
          <a:xfrm>
            <a:off x="705749" y="307757"/>
            <a:ext cx="11242411" cy="85710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The different forms of cyberbullying</a:t>
            </a:r>
            <a:endParaRPr lang="en-IN" sz="3600" b="1" dirty="0">
              <a:solidFill>
                <a:schemeClr val="bg1"/>
              </a:solidFill>
              <a:ea typeface="Montserrat"/>
              <a:sym typeface="Montserrat"/>
            </a:endParaRPr>
          </a:p>
        </p:txBody>
      </p:sp>
      <p:sp>
        <p:nvSpPr>
          <p:cNvPr id="10" name="Rectangle 9">
            <a:extLst>
              <a:ext uri="{FF2B5EF4-FFF2-40B4-BE49-F238E27FC236}">
                <a16:creationId xmlns:a16="http://schemas.microsoft.com/office/drawing/2014/main" id="{30ACB876-8925-4F88-926B-54BEFCF5923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
        <p:nvSpPr>
          <p:cNvPr id="14" name="Rectangle 13">
            <a:extLst>
              <a:ext uri="{FF2B5EF4-FFF2-40B4-BE49-F238E27FC236}">
                <a16:creationId xmlns:a16="http://schemas.microsoft.com/office/drawing/2014/main" id="{8049C60F-D6CC-41C7-83F1-B13FF8D11A04}"/>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C6D54A7-F99C-4043-8BAA-211924A2976C}"/>
              </a:ext>
            </a:extLst>
          </p:cNvPr>
          <p:cNvSpPr/>
          <p:nvPr/>
        </p:nvSpPr>
        <p:spPr>
          <a:xfrm>
            <a:off x="3159276" y="1340152"/>
            <a:ext cx="5713791" cy="3614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Online Media 2" title="Cyber-bullying Facts – Top 10 Forms of Cyber Bullying">
            <a:hlinkClick r:id="" action="ppaction://media"/>
            <a:extLst>
              <a:ext uri="{FF2B5EF4-FFF2-40B4-BE49-F238E27FC236}">
                <a16:creationId xmlns:a16="http://schemas.microsoft.com/office/drawing/2014/main" id="{5A420FA9-499F-4610-819F-187DA90B512E}"/>
              </a:ext>
            </a:extLst>
          </p:cNvPr>
          <p:cNvPicPr>
            <a:picLocks noRot="1" noChangeAspect="1"/>
          </p:cNvPicPr>
          <p:nvPr>
            <a:videoFile r:link="rId1"/>
          </p:nvPr>
        </p:nvPicPr>
        <p:blipFill>
          <a:blip r:embed="rId5"/>
          <a:stretch>
            <a:fillRect/>
          </a:stretch>
        </p:blipFill>
        <p:spPr>
          <a:xfrm>
            <a:off x="3243273" y="1472616"/>
            <a:ext cx="5629794" cy="3180833"/>
          </a:xfrm>
          <a:prstGeom prst="rect">
            <a:avLst/>
          </a:prstGeom>
        </p:spPr>
      </p:pic>
      <p:sp>
        <p:nvSpPr>
          <p:cNvPr id="13" name="TextBox 12">
            <a:extLst>
              <a:ext uri="{FF2B5EF4-FFF2-40B4-BE49-F238E27FC236}">
                <a16:creationId xmlns:a16="http://schemas.microsoft.com/office/drawing/2014/main" id="{B11049C1-29B7-48F0-B8E2-AD963FB6CFFA}"/>
              </a:ext>
            </a:extLst>
          </p:cNvPr>
          <p:cNvSpPr txBox="1"/>
          <p:nvPr/>
        </p:nvSpPr>
        <p:spPr>
          <a:xfrm>
            <a:off x="1770743" y="6075737"/>
            <a:ext cx="8650514" cy="455635"/>
          </a:xfrm>
          <a:prstGeom prst="rect">
            <a:avLst/>
          </a:prstGeom>
        </p:spPr>
        <p:txBody>
          <a:bodyPr anchor="t">
            <a:noAutofit/>
          </a:bodyPr>
          <a:lstStyle>
            <a:defPPr>
              <a:defRPr lang="en-US"/>
            </a:defPPr>
            <a:lvl1pPr>
              <a:lnSpc>
                <a:spcPct val="90000"/>
              </a:lnSpc>
              <a:spcBef>
                <a:spcPct val="0"/>
              </a:spcBef>
              <a:buNone/>
              <a:defRPr sz="3600" b="1">
                <a:solidFill>
                  <a:schemeClr val="bg1"/>
                </a:solidFill>
                <a:latin typeface="Arial" panose="020B0604020202020204" pitchFamily="34" charset="0"/>
                <a:ea typeface="Montserrat"/>
                <a:cs typeface="Arial" panose="020B0604020202020204" pitchFamily="34" charset="0"/>
              </a:defRPr>
            </a:lvl1pPr>
          </a:lstStyle>
          <a:p>
            <a:pPr algn="ctr"/>
            <a:r>
              <a:rPr lang="en-US" sz="2000" dirty="0">
                <a:sym typeface="Times New Roman"/>
              </a:rPr>
              <a:t>Cyberbullying Facts - Top 10 forms of Cyberbullying</a:t>
            </a:r>
            <a:endParaRPr lang="en-US" sz="2000" dirty="0"/>
          </a:p>
        </p:txBody>
      </p:sp>
    </p:spTree>
    <p:extLst>
      <p:ext uri="{BB962C8B-B14F-4D97-AF65-F5344CB8AC3E}">
        <p14:creationId xmlns:p14="http://schemas.microsoft.com/office/powerpoint/2010/main" val="6051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Decoding Domain Extensions</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6: What are the Different Forms of Cyberbullying?</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0E412C-7280-4EBA-B3E0-7AC68411C8AB}"/>
              </a:ext>
            </a:extLst>
          </p:cNvPr>
          <p:cNvSpPr/>
          <p:nvPr/>
        </p:nvSpPr>
        <p:spPr>
          <a:xfrm>
            <a:off x="0" y="1534581"/>
            <a:ext cx="7808686" cy="4482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00" tIns="36000" rIns="2988000" bIns="36000" rtlCol="0" anchor="ctr"/>
          <a:lstStyle/>
          <a:p>
            <a:pPr marL="285750" indent="-285750">
              <a:spcBef>
                <a:spcPts val="600"/>
              </a:spcBef>
              <a:spcAft>
                <a:spcPts val="1200"/>
              </a:spcAft>
              <a:buFont typeface="Arial" panose="020B0604020202020204" pitchFamily="34" charset="0"/>
              <a:buChar char="•"/>
            </a:pPr>
            <a:r>
              <a:rPr lang="en-US" dirty="0">
                <a:solidFill>
                  <a:schemeClr val="tx1"/>
                </a:solidFill>
              </a:rPr>
              <a:t>How many forms of cyberbullying are there?  </a:t>
            </a:r>
          </a:p>
          <a:p>
            <a:pPr marL="285750" indent="-285750">
              <a:spcBef>
                <a:spcPts val="600"/>
              </a:spcBef>
              <a:spcAft>
                <a:spcPts val="1200"/>
              </a:spcAft>
              <a:buFont typeface="Arial" panose="020B0604020202020204" pitchFamily="34" charset="0"/>
              <a:buChar char="•"/>
            </a:pPr>
            <a:r>
              <a:rPr lang="en-US" dirty="0">
                <a:solidFill>
                  <a:schemeClr val="tx1"/>
                </a:solidFill>
              </a:rPr>
              <a:t>What are they? </a:t>
            </a:r>
          </a:p>
          <a:p>
            <a:pPr marL="285750" indent="-285750">
              <a:spcBef>
                <a:spcPts val="600"/>
              </a:spcBef>
              <a:spcAft>
                <a:spcPts val="1200"/>
              </a:spcAft>
              <a:buFont typeface="Arial" panose="020B0604020202020204" pitchFamily="34" charset="0"/>
              <a:buChar char="•"/>
            </a:pPr>
            <a:r>
              <a:rPr lang="en-US" dirty="0">
                <a:solidFill>
                  <a:schemeClr val="tx1"/>
                </a:solidFill>
              </a:rPr>
              <a:t>Were you aware of all these different types of cyberbullying?</a:t>
            </a:r>
          </a:p>
          <a:p>
            <a:pPr marL="285750" indent="-285750">
              <a:spcBef>
                <a:spcPts val="600"/>
              </a:spcBef>
              <a:spcAft>
                <a:spcPts val="1200"/>
              </a:spcAft>
              <a:buFont typeface="Arial" panose="020B0604020202020204" pitchFamily="34" charset="0"/>
              <a:buChar char="•"/>
            </a:pPr>
            <a:r>
              <a:rPr lang="en-US" dirty="0">
                <a:solidFill>
                  <a:schemeClr val="tx1"/>
                </a:solidFill>
              </a:rPr>
              <a:t>How do you think cyberbullying affects someone mentally and socially?</a:t>
            </a:r>
          </a:p>
        </p:txBody>
      </p:sp>
      <p:pic>
        <p:nvPicPr>
          <p:cNvPr id="5" name="Graphic 4">
            <a:extLst>
              <a:ext uri="{FF2B5EF4-FFF2-40B4-BE49-F238E27FC236}">
                <a16:creationId xmlns:a16="http://schemas.microsoft.com/office/drawing/2014/main" id="{61F2949E-DD8D-4373-ABFD-2C1D14E7F2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7894" y="1534581"/>
            <a:ext cx="6909676" cy="4482495"/>
          </a:xfrm>
          <a:prstGeom prst="rect">
            <a:avLst/>
          </a:prstGeom>
        </p:spPr>
      </p:pic>
    </p:spTree>
    <p:extLst>
      <p:ext uri="{BB962C8B-B14F-4D97-AF65-F5344CB8AC3E}">
        <p14:creationId xmlns:p14="http://schemas.microsoft.com/office/powerpoint/2010/main" val="130502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53C992-4F9B-4D16-B510-33D98AC3E279}"/>
              </a:ext>
            </a:extLst>
          </p:cNvPr>
          <p:cNvSpPr/>
          <p:nvPr/>
        </p:nvSpPr>
        <p:spPr>
          <a:xfrm>
            <a:off x="1" y="-4850"/>
            <a:ext cx="5217160" cy="657396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E60BF8E1-D4A2-4077-BB09-9C554C225DC0}"/>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894691" cy="590931"/>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Puzzle time</a:t>
            </a:r>
            <a:endParaRPr lang="en-IN" sz="3600" b="1" dirty="0">
              <a:solidFill>
                <a:schemeClr val="bg1"/>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6: What are the Different Forms of Cyberbullying?</a:t>
            </a:r>
            <a:endParaRPr lang="en-US" dirty="0"/>
          </a:p>
        </p:txBody>
      </p:sp>
      <p:sp>
        <p:nvSpPr>
          <p:cNvPr id="11" name="Rectangle 10">
            <a:extLst>
              <a:ext uri="{FF2B5EF4-FFF2-40B4-BE49-F238E27FC236}">
                <a16:creationId xmlns:a16="http://schemas.microsoft.com/office/drawing/2014/main" id="{E5306D9F-04F5-44D8-B51F-87FF387563B8}"/>
              </a:ext>
            </a:extLst>
          </p:cNvPr>
          <p:cNvSpPr/>
          <p:nvPr/>
        </p:nvSpPr>
        <p:spPr>
          <a:xfrm>
            <a:off x="597137" y="1627123"/>
            <a:ext cx="4147583" cy="480901"/>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Forms of Cyberbullying</a:t>
            </a:r>
          </a:p>
        </p:txBody>
      </p:sp>
      <p:pic>
        <p:nvPicPr>
          <p:cNvPr id="7" name="Graphic 6">
            <a:extLst>
              <a:ext uri="{FF2B5EF4-FFF2-40B4-BE49-F238E27FC236}">
                <a16:creationId xmlns:a16="http://schemas.microsoft.com/office/drawing/2014/main" id="{BF7DD5AE-A16C-4E81-9521-9E2A9498E9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3642" y="704238"/>
            <a:ext cx="6438621" cy="5693251"/>
          </a:xfrm>
          <a:prstGeom prst="rect">
            <a:avLst/>
          </a:prstGeom>
        </p:spPr>
      </p:pic>
      <p:grpSp>
        <p:nvGrpSpPr>
          <p:cNvPr id="129" name="Group 128">
            <a:extLst>
              <a:ext uri="{FF2B5EF4-FFF2-40B4-BE49-F238E27FC236}">
                <a16:creationId xmlns:a16="http://schemas.microsoft.com/office/drawing/2014/main" id="{D6B018C8-55C3-441C-BC2B-150A88086A00}"/>
              </a:ext>
            </a:extLst>
          </p:cNvPr>
          <p:cNvGrpSpPr/>
          <p:nvPr/>
        </p:nvGrpSpPr>
        <p:grpSpPr>
          <a:xfrm>
            <a:off x="1770877" y="3016333"/>
            <a:ext cx="1675408" cy="825333"/>
            <a:chOff x="1984094" y="4239607"/>
            <a:chExt cx="2533650" cy="1248117"/>
          </a:xfrm>
        </p:grpSpPr>
        <p:sp>
          <p:nvSpPr>
            <p:cNvPr id="136" name="Rectangle: Rounded Corners 135">
              <a:hlinkClick r:id="rId4"/>
              <a:extLst>
                <a:ext uri="{FF2B5EF4-FFF2-40B4-BE49-F238E27FC236}">
                  <a16:creationId xmlns:a16="http://schemas.microsoft.com/office/drawing/2014/main" id="{1816C559-3A54-48DA-B54F-60DDD6868563}"/>
                </a:ext>
              </a:extLst>
            </p:cNvPr>
            <p:cNvSpPr/>
            <p:nvPr/>
          </p:nvSpPr>
          <p:spPr>
            <a:xfrm>
              <a:off x="1984094" y="4239607"/>
              <a:ext cx="2533650" cy="685800"/>
            </a:xfrm>
            <a:prstGeom prst="roundRect">
              <a:avLst>
                <a:gd name="adj" fmla="val 50000"/>
              </a:avLst>
            </a:prstGeom>
            <a:gradFill flip="none" rotWithShape="1">
              <a:gsLst>
                <a:gs pos="0">
                  <a:srgbClr val="00B14F">
                    <a:shade val="30000"/>
                    <a:satMod val="115000"/>
                  </a:srgbClr>
                </a:gs>
                <a:gs pos="50000">
                  <a:srgbClr val="00B14F">
                    <a:shade val="67500"/>
                    <a:satMod val="115000"/>
                  </a:srgbClr>
                </a:gs>
                <a:gs pos="100000">
                  <a:srgbClr val="00B14F">
                    <a:shade val="100000"/>
                    <a:satMod val="115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Click here</a:t>
              </a:r>
              <a:endParaRPr lang="en-IN" dirty="0">
                <a:solidFill>
                  <a:schemeClr val="bg1"/>
                </a:solidFill>
                <a:latin typeface="Arial" panose="020B0604020202020204" pitchFamily="34" charset="0"/>
                <a:cs typeface="Arial" panose="020B0604020202020204" pitchFamily="34" charset="0"/>
              </a:endParaRPr>
            </a:p>
          </p:txBody>
        </p:sp>
        <p:pic>
          <p:nvPicPr>
            <p:cNvPr id="137" name="Graphic 136">
              <a:extLst>
                <a:ext uri="{FF2B5EF4-FFF2-40B4-BE49-F238E27FC236}">
                  <a16:creationId xmlns:a16="http://schemas.microsoft.com/office/drawing/2014/main" id="{07A5357D-F1B2-477D-8A8D-42DD8C9F9C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3486" y="4608188"/>
              <a:ext cx="554258" cy="879536"/>
            </a:xfrm>
            <a:prstGeom prst="rect">
              <a:avLst/>
            </a:prstGeom>
          </p:spPr>
        </p:pic>
      </p:grpSp>
    </p:spTree>
    <p:extLst>
      <p:ext uri="{BB962C8B-B14F-4D97-AF65-F5344CB8AC3E}">
        <p14:creationId xmlns:p14="http://schemas.microsoft.com/office/powerpoint/2010/main" val="68296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Role Play: Story Pair 1</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6: What are the Different Forms of Cyberbullying?</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0E412C-7280-4EBA-B3E0-7AC68411C8AB}"/>
              </a:ext>
            </a:extLst>
          </p:cNvPr>
          <p:cNvSpPr/>
          <p:nvPr/>
        </p:nvSpPr>
        <p:spPr>
          <a:xfrm>
            <a:off x="2819400" y="1376609"/>
            <a:ext cx="9372600" cy="51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00" tIns="36000" rIns="792000" bIns="36000" rtlCol="0" anchor="ctr"/>
          <a:lstStyle/>
          <a:p>
            <a:pPr marL="1706563"/>
            <a:r>
              <a:rPr lang="en-US" sz="2000" b="1" dirty="0">
                <a:solidFill>
                  <a:schemeClr val="tx1"/>
                </a:solidFill>
              </a:rPr>
              <a:t>Nakul and Nikita, 13</a:t>
            </a:r>
          </a:p>
          <a:p>
            <a:pPr marL="1706563"/>
            <a:r>
              <a:rPr lang="en-US" sz="1600" dirty="0">
                <a:solidFill>
                  <a:schemeClr val="tx1"/>
                </a:solidFill>
              </a:rPr>
              <a:t>I’m Nakul and I have a twin sister, Nikita. Before dinner, Nikita looked at her phone and saw she had received a photo of herself. When I asked to see it, she told me she can no longer access it. I asked her about the photo but she would not discuss it and she seemed quite uncomfortable. I’m worried about her. How can I help her?</a:t>
            </a:r>
          </a:p>
          <a:p>
            <a:pPr marL="1706563"/>
            <a:endParaRPr lang="en-US" sz="1600" dirty="0">
              <a:solidFill>
                <a:schemeClr val="tx1"/>
              </a:solidFill>
            </a:endParaRPr>
          </a:p>
          <a:p>
            <a:pPr marL="1706563"/>
            <a:r>
              <a:rPr lang="en-US" sz="2000" b="1" dirty="0">
                <a:solidFill>
                  <a:schemeClr val="tx1"/>
                </a:solidFill>
              </a:rPr>
              <a:t>Tanya, 14</a:t>
            </a:r>
          </a:p>
          <a:p>
            <a:pPr marL="1706563"/>
            <a:r>
              <a:rPr lang="en-US" sz="1600" dirty="0">
                <a:solidFill>
                  <a:schemeClr val="tx1"/>
                </a:solidFill>
              </a:rPr>
              <a:t>They call me ‘paparazzi’ because I’m always taking photos. I just discovered Snapchat. I love the idea of publishing photos online that disappear after a few seconds — it’s much more exciting than photos that sleep online forever. The other day, I took a photo of my friend while she was putting on her makeup and sent it to her anonymously on Snapchat. Hilarious! Anyway, I found a fun thing to do without anyone knowing it’s me. Watch out everyone, I’m Tanya Paparazzi.’</a:t>
            </a:r>
          </a:p>
        </p:txBody>
      </p:sp>
      <p:pic>
        <p:nvPicPr>
          <p:cNvPr id="7" name="Graphic 6">
            <a:extLst>
              <a:ext uri="{FF2B5EF4-FFF2-40B4-BE49-F238E27FC236}">
                <a16:creationId xmlns:a16="http://schemas.microsoft.com/office/drawing/2014/main" id="{08193C3B-8EDE-402A-AE6C-72A56EDC3B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06" y="1376609"/>
            <a:ext cx="5132234" cy="5192502"/>
          </a:xfrm>
          <a:prstGeom prst="rect">
            <a:avLst/>
          </a:prstGeom>
        </p:spPr>
      </p:pic>
    </p:spTree>
    <p:extLst>
      <p:ext uri="{BB962C8B-B14F-4D97-AF65-F5344CB8AC3E}">
        <p14:creationId xmlns:p14="http://schemas.microsoft.com/office/powerpoint/2010/main" val="316661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Role Play: Story Pair 1</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6: What are the Different Forms of Cyberbullying?</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0E412C-7280-4EBA-B3E0-7AC68411C8AB}"/>
              </a:ext>
            </a:extLst>
          </p:cNvPr>
          <p:cNvSpPr/>
          <p:nvPr/>
        </p:nvSpPr>
        <p:spPr>
          <a:xfrm>
            <a:off x="0" y="1376609"/>
            <a:ext cx="9372600" cy="51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00" tIns="36000" rIns="2304000" bIns="36000" rtlCol="0" anchor="ctr"/>
          <a:lstStyle/>
          <a:p>
            <a:r>
              <a:rPr lang="en-US" sz="2000" b="1" dirty="0">
                <a:solidFill>
                  <a:schemeClr val="tx1"/>
                </a:solidFill>
              </a:rPr>
              <a:t>Ananya, 17</a:t>
            </a:r>
          </a:p>
          <a:p>
            <a:r>
              <a:rPr lang="en-US" sz="1600" dirty="0">
                <a:solidFill>
                  <a:schemeClr val="tx1"/>
                </a:solidFill>
              </a:rPr>
              <a:t>Hi, I’d like to tell you about my friend. She sends me everything online – texts, mails, direct messages. She is everywhere at all times! After a while it just gets annoying! To make her stop, I decided to post a photo she sent me privately. Apparently, many people are interested in it because it’s now gone a little viral</a:t>
            </a:r>
          </a:p>
          <a:p>
            <a:endParaRPr lang="en-US" sz="1600" dirty="0">
              <a:solidFill>
                <a:schemeClr val="tx1"/>
              </a:solidFill>
            </a:endParaRPr>
          </a:p>
          <a:p>
            <a:r>
              <a:rPr lang="en-US" sz="2000" b="1" dirty="0">
                <a:solidFill>
                  <a:schemeClr val="tx1"/>
                </a:solidFill>
              </a:rPr>
              <a:t>Diya, 16</a:t>
            </a:r>
          </a:p>
          <a:p>
            <a:r>
              <a:rPr lang="en-US" sz="1600" dirty="0">
                <a:solidFill>
                  <a:schemeClr val="tx1"/>
                </a:solidFill>
              </a:rPr>
              <a:t>I live online, I love posting! I pay a lot of attention to what and where I post. My parents have drilled it into me that there can be disastrous consequences if the wrong people have access to my personal information. On the other hand, one of my best friends posted a picture of me without my permission and since then, everyone’s commenting on it. These comments are really hurtful and now I find it hard to sleep I’m thinking about it so much</a:t>
            </a:r>
          </a:p>
        </p:txBody>
      </p:sp>
      <p:pic>
        <p:nvPicPr>
          <p:cNvPr id="7" name="Graphic 6">
            <a:extLst>
              <a:ext uri="{FF2B5EF4-FFF2-40B4-BE49-F238E27FC236}">
                <a16:creationId xmlns:a16="http://schemas.microsoft.com/office/drawing/2014/main" id="{08193C3B-8EDE-402A-AE6C-72A56EDC3B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9766" y="1376609"/>
            <a:ext cx="5132234" cy="5192502"/>
          </a:xfrm>
          <a:prstGeom prst="rect">
            <a:avLst/>
          </a:prstGeom>
        </p:spPr>
      </p:pic>
    </p:spTree>
    <p:extLst>
      <p:ext uri="{BB962C8B-B14F-4D97-AF65-F5344CB8AC3E}">
        <p14:creationId xmlns:p14="http://schemas.microsoft.com/office/powerpoint/2010/main" val="40018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0B58EE-DA59-4A1D-9680-8AC316A829FA}"/>
              </a:ext>
            </a:extLst>
          </p:cNvPr>
          <p:cNvPicPr>
            <a:picLocks noChangeAspect="1"/>
          </p:cNvPicPr>
          <p:nvPr/>
        </p:nvPicPr>
        <p:blipFill>
          <a:blip r:embed="rId2"/>
          <a:stretch>
            <a:fillRect/>
          </a:stretch>
        </p:blipFill>
        <p:spPr>
          <a:xfrm>
            <a:off x="0" y="0"/>
            <a:ext cx="12192000" cy="6534150"/>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8</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9445248" cy="590931"/>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Cyberbullying Do’s and Don’ts</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6: What are the Different Forms of Cyberbullying?</a:t>
            </a:r>
            <a:endParaRPr lang="en-US" dirty="0"/>
          </a:p>
        </p:txBody>
      </p:sp>
      <p:sp>
        <p:nvSpPr>
          <p:cNvPr id="26" name="Rectangle 25">
            <a:extLst>
              <a:ext uri="{FF2B5EF4-FFF2-40B4-BE49-F238E27FC236}">
                <a16:creationId xmlns:a16="http://schemas.microsoft.com/office/drawing/2014/main" id="{28E51E7A-983F-4F50-814C-1572042C2EF2}"/>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able 4">
            <a:extLst>
              <a:ext uri="{FF2B5EF4-FFF2-40B4-BE49-F238E27FC236}">
                <a16:creationId xmlns:a16="http://schemas.microsoft.com/office/drawing/2014/main" id="{D9262C05-78BF-4DC8-9344-DF47153E3EB9}"/>
              </a:ext>
            </a:extLst>
          </p:cNvPr>
          <p:cNvGraphicFramePr>
            <a:graphicFrameLocks noGrp="1"/>
          </p:cNvGraphicFramePr>
          <p:nvPr>
            <p:extLst>
              <p:ext uri="{D42A27DB-BD31-4B8C-83A1-F6EECF244321}">
                <p14:modId xmlns:p14="http://schemas.microsoft.com/office/powerpoint/2010/main" val="4182916491"/>
              </p:ext>
            </p:extLst>
          </p:nvPr>
        </p:nvGraphicFramePr>
        <p:xfrm>
          <a:off x="5029199" y="1315763"/>
          <a:ext cx="6707651" cy="5085041"/>
        </p:xfrm>
        <a:graphic>
          <a:graphicData uri="http://schemas.openxmlformats.org/drawingml/2006/table">
            <a:tbl>
              <a:tblPr firstRow="1" bandRow="1">
                <a:tableStyleId>{5C22544A-7EE6-4342-B048-85BDC9FD1C3A}</a:tableStyleId>
              </a:tblPr>
              <a:tblGrid>
                <a:gridCol w="4435039">
                  <a:extLst>
                    <a:ext uri="{9D8B030D-6E8A-4147-A177-3AD203B41FA5}">
                      <a16:colId xmlns:a16="http://schemas.microsoft.com/office/drawing/2014/main" val="2314908974"/>
                    </a:ext>
                  </a:extLst>
                </a:gridCol>
                <a:gridCol w="1136306">
                  <a:extLst>
                    <a:ext uri="{9D8B030D-6E8A-4147-A177-3AD203B41FA5}">
                      <a16:colId xmlns:a16="http://schemas.microsoft.com/office/drawing/2014/main" val="839796670"/>
                    </a:ext>
                  </a:extLst>
                </a:gridCol>
                <a:gridCol w="1136306">
                  <a:extLst>
                    <a:ext uri="{9D8B030D-6E8A-4147-A177-3AD203B41FA5}">
                      <a16:colId xmlns:a16="http://schemas.microsoft.com/office/drawing/2014/main" val="48128762"/>
                    </a:ext>
                  </a:extLst>
                </a:gridCol>
              </a:tblGrid>
              <a:tr h="391157">
                <a:tc>
                  <a:txBody>
                    <a:bodyPr/>
                    <a:lstStyle/>
                    <a:p>
                      <a:r>
                        <a:rPr lang="en-US" sz="1600" dirty="0">
                          <a:latin typeface="Arial" panose="020B0604020202020204" pitchFamily="34" charset="0"/>
                          <a:cs typeface="Arial" panose="020B0604020202020204" pitchFamily="34" charset="0"/>
                        </a:rPr>
                        <a:t>Tip</a:t>
                      </a:r>
                      <a:endParaRPr lang="en-IN" sz="16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4DF"/>
                    </a:solidFill>
                  </a:tcPr>
                </a:tc>
                <a:tc>
                  <a:txBody>
                    <a:bodyPr/>
                    <a:lstStyle/>
                    <a:p>
                      <a:r>
                        <a:rPr lang="en-US" sz="1600" dirty="0">
                          <a:latin typeface="Arial" panose="020B0604020202020204" pitchFamily="34" charset="0"/>
                          <a:cs typeface="Arial" panose="020B0604020202020204" pitchFamily="34" charset="0"/>
                        </a:rPr>
                        <a:t>Do</a:t>
                      </a:r>
                      <a:endParaRPr lang="en-IN" sz="16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4DF"/>
                    </a:solidFill>
                  </a:tcPr>
                </a:tc>
                <a:tc>
                  <a:txBody>
                    <a:bodyPr/>
                    <a:lstStyle/>
                    <a:p>
                      <a:r>
                        <a:rPr lang="en-US" sz="1600" dirty="0">
                          <a:latin typeface="Arial" panose="020B0604020202020204" pitchFamily="34" charset="0"/>
                          <a:cs typeface="Arial" panose="020B0604020202020204" pitchFamily="34" charset="0"/>
                        </a:rPr>
                        <a:t>Don’t</a:t>
                      </a:r>
                      <a:endParaRPr lang="en-IN" sz="16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4DF"/>
                    </a:solidFill>
                  </a:tcPr>
                </a:tc>
                <a:extLst>
                  <a:ext uri="{0D108BD9-81ED-4DB2-BD59-A6C34878D82A}">
                    <a16:rowId xmlns:a16="http://schemas.microsoft.com/office/drawing/2014/main" val="1233699540"/>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Post only positive comments.</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extLst>
                  <a:ext uri="{0D108BD9-81ED-4DB2-BD59-A6C34878D82A}">
                    <a16:rowId xmlns:a16="http://schemas.microsoft.com/office/drawing/2014/main" val="502233490"/>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Accept a friend request from a stranger.</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811370290"/>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Think before you post.</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extLst>
                  <a:ext uri="{0D108BD9-81ED-4DB2-BD59-A6C34878D82A}">
                    <a16:rowId xmlns:a16="http://schemas.microsoft.com/office/drawing/2014/main" val="4067124110"/>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Post private information.</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4283632521"/>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Respond to an angry message with anger.</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extLst>
                  <a:ext uri="{0D108BD9-81ED-4DB2-BD59-A6C34878D82A}">
                    <a16:rowId xmlns:a16="http://schemas.microsoft.com/office/drawing/2014/main" val="1159729352"/>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Report the person you blocked.</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217934320"/>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Reach out to a parent, teacher, or other trusted adult.</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extLst>
                  <a:ext uri="{0D108BD9-81ED-4DB2-BD59-A6C34878D82A}">
                    <a16:rowId xmlns:a16="http://schemas.microsoft.com/office/drawing/2014/main" val="3202433372"/>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Post whatever you like and think of in the moment.</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628889177"/>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Believe what the bully says about you.</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extLst>
                  <a:ext uri="{0D108BD9-81ED-4DB2-BD59-A6C34878D82A}">
                    <a16:rowId xmlns:a16="http://schemas.microsoft.com/office/drawing/2014/main" val="1866876632"/>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Save any evidence of cyberbullying.</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783807492"/>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Block the person who is saying bad things about you.</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30000"/>
                      </a:schemeClr>
                    </a:solidFill>
                  </a:tcPr>
                </a:tc>
                <a:extLst>
                  <a:ext uri="{0D108BD9-81ED-4DB2-BD59-A6C34878D82A}">
                    <a16:rowId xmlns:a16="http://schemas.microsoft.com/office/drawing/2014/main" val="2766678086"/>
                  </a:ext>
                </a:extLst>
              </a:tr>
              <a:tr h="391157">
                <a:tc>
                  <a:txBody>
                    <a:bodyPr/>
                    <a:lstStyle/>
                    <a:p>
                      <a:pPr marL="0" marR="0" lvl="0" indent="0" algn="l" rtl="0">
                        <a:lnSpc>
                          <a:spcPct val="115000"/>
                        </a:lnSpc>
                        <a:spcBef>
                          <a:spcPts val="0"/>
                        </a:spcBef>
                        <a:spcAft>
                          <a:spcPts val="0"/>
                        </a:spcAft>
                        <a:buNone/>
                      </a:pPr>
                      <a:r>
                        <a:rPr lang="en-US" sz="1400" b="0" i="0" u="none" strike="noStrike" cap="none" dirty="0">
                          <a:latin typeface="Arial" panose="020B0604020202020204" pitchFamily="34" charset="0"/>
                          <a:ea typeface="Calibri"/>
                          <a:cs typeface="Arial" panose="020B0604020202020204" pitchFamily="34" charset="0"/>
                          <a:sym typeface="Calibri"/>
                        </a:rPr>
                        <a:t>Reply to the message you received from a stranger.</a:t>
                      </a:r>
                      <a:endParaRPr sz="1400" b="0" i="0" u="none" strike="noStrike" cap="none" dirty="0">
                        <a:latin typeface="Arial" panose="020B0604020202020204" pitchFamily="34" charset="0"/>
                        <a:ea typeface="Arial"/>
                        <a:cs typeface="Arial" panose="020B0604020202020204" pitchFamily="34" charset="0"/>
                        <a:sym typeface="Arial"/>
                      </a:endParaRPr>
                    </a:p>
                  </a:txBody>
                  <a:tcPr marL="58025" marR="58025" marT="58025" marB="5802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tc>
                  <a:txBody>
                    <a:bodyPr/>
                    <a:lstStyle/>
                    <a:p>
                      <a:endParaRPr lang="en-IN"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169309522"/>
                  </a:ext>
                </a:extLst>
              </a:tr>
            </a:tbl>
          </a:graphicData>
        </a:graphic>
      </p:graphicFrame>
      <p:sp>
        <p:nvSpPr>
          <p:cNvPr id="29" name="Oval 28">
            <a:extLst>
              <a:ext uri="{FF2B5EF4-FFF2-40B4-BE49-F238E27FC236}">
                <a16:creationId xmlns:a16="http://schemas.microsoft.com/office/drawing/2014/main" id="{ED2251DE-10E2-463F-B1CE-C9E7F50FCE04}"/>
              </a:ext>
            </a:extLst>
          </p:cNvPr>
          <p:cNvSpPr/>
          <p:nvPr/>
        </p:nvSpPr>
        <p:spPr>
          <a:xfrm>
            <a:off x="455149" y="4975712"/>
            <a:ext cx="887844" cy="8878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C94B739-EC64-4CD6-8B54-15CCCF25F294}"/>
              </a:ext>
            </a:extLst>
          </p:cNvPr>
          <p:cNvGrpSpPr/>
          <p:nvPr/>
        </p:nvGrpSpPr>
        <p:grpSpPr>
          <a:xfrm>
            <a:off x="2689860" y="1857872"/>
            <a:ext cx="1884190" cy="1209258"/>
            <a:chOff x="3741725" y="2868730"/>
            <a:chExt cx="969079" cy="621947"/>
          </a:xfrm>
        </p:grpSpPr>
        <p:pic>
          <p:nvPicPr>
            <p:cNvPr id="32" name="Picture 31">
              <a:extLst>
                <a:ext uri="{FF2B5EF4-FFF2-40B4-BE49-F238E27FC236}">
                  <a16:creationId xmlns:a16="http://schemas.microsoft.com/office/drawing/2014/main" id="{8370BFD7-2486-4283-898A-456CD6A171EF}"/>
                </a:ext>
              </a:extLst>
            </p:cNvPr>
            <p:cNvPicPr>
              <a:picLocks noChangeAspect="1"/>
            </p:cNvPicPr>
            <p:nvPr/>
          </p:nvPicPr>
          <p:blipFill>
            <a:blip r:embed="rId3"/>
            <a:stretch>
              <a:fillRect/>
            </a:stretch>
          </p:blipFill>
          <p:spPr>
            <a:xfrm rot="16200000">
              <a:off x="4088857" y="2868730"/>
              <a:ext cx="621947" cy="621947"/>
            </a:xfrm>
            <a:prstGeom prst="rect">
              <a:avLst/>
            </a:prstGeom>
          </p:spPr>
        </p:pic>
        <p:sp>
          <p:nvSpPr>
            <p:cNvPr id="33" name="Rectangle 32">
              <a:extLst>
                <a:ext uri="{FF2B5EF4-FFF2-40B4-BE49-F238E27FC236}">
                  <a16:creationId xmlns:a16="http://schemas.microsoft.com/office/drawing/2014/main" id="{D4991624-FA9E-4A4C-A049-1038DB777593}"/>
                </a:ext>
              </a:extLst>
            </p:cNvPr>
            <p:cNvSpPr/>
            <p:nvPr/>
          </p:nvSpPr>
          <p:spPr>
            <a:xfrm>
              <a:off x="3741725" y="323207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B7947883-DFCA-4F96-B3A3-5AE47D7D9241}"/>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395785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Word Wall</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6: What are the Different Forms of Cyberbullying?</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063596-2371-4ACE-9C92-07ADF22CE6FD}"/>
              </a:ext>
            </a:extLst>
          </p:cNvPr>
          <p:cNvSpPr/>
          <p:nvPr/>
        </p:nvSpPr>
        <p:spPr>
          <a:xfrm>
            <a:off x="597136" y="1242049"/>
            <a:ext cx="10937035" cy="770147"/>
          </a:xfrm>
          <a:prstGeom prst="rect">
            <a:avLst/>
          </a:prstGeom>
        </p:spPr>
        <p:txBody>
          <a:bodyPr wrap="square">
            <a:spAutoFit/>
          </a:bodyPr>
          <a:lstStyle/>
          <a:p>
            <a:pPr marL="126997" defTabSz="1219170">
              <a:lnSpc>
                <a:spcPct val="115000"/>
              </a:lnSpc>
              <a:spcBef>
                <a:spcPts val="600"/>
              </a:spcBef>
              <a:spcAft>
                <a:spcPts val="600"/>
              </a:spcAft>
              <a:buSzPct val="100000"/>
            </a:pPr>
            <a:r>
              <a:rPr lang="en-US" sz="2000" b="1" kern="0" dirty="0">
                <a:latin typeface="Arial" panose="020B0604020202020204" pitchFamily="34" charset="0"/>
                <a:ea typeface="Montserrat"/>
                <a:cs typeface="Arial" panose="020B0604020202020204" pitchFamily="34" charset="0"/>
                <a:sym typeface="Montserrat"/>
              </a:rPr>
              <a:t>Form pairs with your classmates and together with your partner, create a poster explaining one of the below mentioned term you’ve been assigned. </a:t>
            </a:r>
          </a:p>
        </p:txBody>
      </p:sp>
      <p:grpSp>
        <p:nvGrpSpPr>
          <p:cNvPr id="8" name="Group 7">
            <a:extLst>
              <a:ext uri="{FF2B5EF4-FFF2-40B4-BE49-F238E27FC236}">
                <a16:creationId xmlns:a16="http://schemas.microsoft.com/office/drawing/2014/main" id="{A56A33EE-1C54-4F82-A296-45DF788A42D9}"/>
              </a:ext>
            </a:extLst>
          </p:cNvPr>
          <p:cNvGrpSpPr/>
          <p:nvPr/>
        </p:nvGrpSpPr>
        <p:grpSpPr>
          <a:xfrm>
            <a:off x="839788" y="2074014"/>
            <a:ext cx="5256212" cy="4316626"/>
            <a:chOff x="839788" y="2074014"/>
            <a:chExt cx="3720638" cy="4316626"/>
          </a:xfrm>
        </p:grpSpPr>
        <p:sp>
          <p:nvSpPr>
            <p:cNvPr id="13" name="Rectangle 12">
              <a:extLst>
                <a:ext uri="{FF2B5EF4-FFF2-40B4-BE49-F238E27FC236}">
                  <a16:creationId xmlns:a16="http://schemas.microsoft.com/office/drawing/2014/main" id="{F3C0BDF5-BED6-4C7A-B865-03D28ADF9D91}"/>
                </a:ext>
              </a:extLst>
            </p:cNvPr>
            <p:cNvSpPr/>
            <p:nvPr/>
          </p:nvSpPr>
          <p:spPr>
            <a:xfrm>
              <a:off x="839788" y="2074014"/>
              <a:ext cx="1810815" cy="55439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Cyberbullying Vocabulary</a:t>
              </a:r>
            </a:p>
          </p:txBody>
        </p:sp>
        <p:sp>
          <p:nvSpPr>
            <p:cNvPr id="14" name="Rectangle 13">
              <a:extLst>
                <a:ext uri="{FF2B5EF4-FFF2-40B4-BE49-F238E27FC236}">
                  <a16:creationId xmlns:a16="http://schemas.microsoft.com/office/drawing/2014/main" id="{7DAA80B4-01B4-4557-A4E4-FFED7E8CBB94}"/>
                </a:ext>
              </a:extLst>
            </p:cNvPr>
            <p:cNvSpPr/>
            <p:nvPr/>
          </p:nvSpPr>
          <p:spPr>
            <a:xfrm>
              <a:off x="839788" y="2701053"/>
              <a:ext cx="1810815" cy="55439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Cyberbullying</a:t>
              </a:r>
              <a:endParaRPr lang="en-IN" sz="16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1087FAB-8774-4EB4-8371-E464EE3EAC63}"/>
                </a:ext>
              </a:extLst>
            </p:cNvPr>
            <p:cNvSpPr/>
            <p:nvPr/>
          </p:nvSpPr>
          <p:spPr>
            <a:xfrm>
              <a:off x="839788" y="3328091"/>
              <a:ext cx="1810815" cy="5543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Harassment</a:t>
              </a:r>
            </a:p>
          </p:txBody>
        </p:sp>
        <p:sp>
          <p:nvSpPr>
            <p:cNvPr id="16" name="Rectangle 15">
              <a:extLst>
                <a:ext uri="{FF2B5EF4-FFF2-40B4-BE49-F238E27FC236}">
                  <a16:creationId xmlns:a16="http://schemas.microsoft.com/office/drawing/2014/main" id="{296F6B2E-E431-43F9-80CB-E919EFDAD9DB}"/>
                </a:ext>
              </a:extLst>
            </p:cNvPr>
            <p:cNvSpPr/>
            <p:nvPr/>
          </p:nvSpPr>
          <p:spPr>
            <a:xfrm>
              <a:off x="839788" y="3955130"/>
              <a:ext cx="1810815" cy="55439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Cyberstalking</a:t>
              </a:r>
            </a:p>
          </p:txBody>
        </p:sp>
        <p:sp>
          <p:nvSpPr>
            <p:cNvPr id="17" name="Rectangle 16">
              <a:extLst>
                <a:ext uri="{FF2B5EF4-FFF2-40B4-BE49-F238E27FC236}">
                  <a16:creationId xmlns:a16="http://schemas.microsoft.com/office/drawing/2014/main" id="{C5FE25F9-A22B-4255-A2DC-C6C39ECCE755}"/>
                </a:ext>
              </a:extLst>
            </p:cNvPr>
            <p:cNvSpPr/>
            <p:nvPr/>
          </p:nvSpPr>
          <p:spPr>
            <a:xfrm>
              <a:off x="839788" y="4582169"/>
              <a:ext cx="1810815" cy="55439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Fake Profiles</a:t>
              </a:r>
            </a:p>
          </p:txBody>
        </p:sp>
        <p:sp>
          <p:nvSpPr>
            <p:cNvPr id="18" name="Rectangle 17">
              <a:extLst>
                <a:ext uri="{FF2B5EF4-FFF2-40B4-BE49-F238E27FC236}">
                  <a16:creationId xmlns:a16="http://schemas.microsoft.com/office/drawing/2014/main" id="{A43B7659-C2DC-4A28-A241-9B6B9024BE1A}"/>
                </a:ext>
              </a:extLst>
            </p:cNvPr>
            <p:cNvSpPr/>
            <p:nvPr/>
          </p:nvSpPr>
          <p:spPr>
            <a:xfrm>
              <a:off x="839788" y="5209207"/>
              <a:ext cx="1810815" cy="554392"/>
            </a:xfrm>
            <a:prstGeom prst="rect">
              <a:avLst/>
            </a:prstGeom>
            <a:gradFill flip="none" rotWithShape="1">
              <a:gsLst>
                <a:gs pos="0">
                  <a:srgbClr val="04B04F">
                    <a:shade val="30000"/>
                    <a:satMod val="115000"/>
                  </a:srgbClr>
                </a:gs>
                <a:gs pos="50000">
                  <a:srgbClr val="04B04F">
                    <a:shade val="67500"/>
                    <a:satMod val="115000"/>
                  </a:srgbClr>
                </a:gs>
                <a:gs pos="100000">
                  <a:srgbClr val="04B04F">
                    <a:shade val="100000"/>
                    <a:satMod val="115000"/>
                  </a:srgb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Trickery</a:t>
              </a:r>
            </a:p>
          </p:txBody>
        </p:sp>
        <p:sp>
          <p:nvSpPr>
            <p:cNvPr id="19" name="Rectangle 18">
              <a:extLst>
                <a:ext uri="{FF2B5EF4-FFF2-40B4-BE49-F238E27FC236}">
                  <a16:creationId xmlns:a16="http://schemas.microsoft.com/office/drawing/2014/main" id="{804F73E6-D89E-4C0B-801D-DA3D4305CAEC}"/>
                </a:ext>
              </a:extLst>
            </p:cNvPr>
            <p:cNvSpPr/>
            <p:nvPr/>
          </p:nvSpPr>
          <p:spPr>
            <a:xfrm>
              <a:off x="839788" y="5836248"/>
              <a:ext cx="1810815" cy="55439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Catfishing</a:t>
              </a:r>
            </a:p>
          </p:txBody>
        </p:sp>
        <p:sp>
          <p:nvSpPr>
            <p:cNvPr id="20" name="Rectangle 19">
              <a:extLst>
                <a:ext uri="{FF2B5EF4-FFF2-40B4-BE49-F238E27FC236}">
                  <a16:creationId xmlns:a16="http://schemas.microsoft.com/office/drawing/2014/main" id="{A8B7443C-7767-4AB6-B3DC-191F69985349}"/>
                </a:ext>
              </a:extLst>
            </p:cNvPr>
            <p:cNvSpPr/>
            <p:nvPr/>
          </p:nvSpPr>
          <p:spPr>
            <a:xfrm>
              <a:off x="2749611" y="2074014"/>
              <a:ext cx="1810815" cy="55439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Bullying</a:t>
              </a:r>
              <a:endParaRPr lang="en-IN" sz="16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6CBEE6E-EC5F-48BE-990D-23D7B9433EDB}"/>
                </a:ext>
              </a:extLst>
            </p:cNvPr>
            <p:cNvSpPr/>
            <p:nvPr/>
          </p:nvSpPr>
          <p:spPr>
            <a:xfrm>
              <a:off x="2749611" y="2701053"/>
              <a:ext cx="1810815" cy="554392"/>
            </a:xfrm>
            <a:prstGeom prst="rect">
              <a:avLst/>
            </a:prstGeom>
            <a:gradFill flip="none" rotWithShape="1">
              <a:gsLst>
                <a:gs pos="0">
                  <a:srgbClr val="04B04F">
                    <a:shade val="30000"/>
                    <a:satMod val="115000"/>
                  </a:srgbClr>
                </a:gs>
                <a:gs pos="50000">
                  <a:srgbClr val="04B04F">
                    <a:shade val="67500"/>
                    <a:satMod val="115000"/>
                  </a:srgbClr>
                </a:gs>
                <a:gs pos="100000">
                  <a:srgbClr val="04B04F">
                    <a:shade val="100000"/>
                    <a:satMod val="115000"/>
                  </a:srgb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Exclusion</a:t>
              </a:r>
              <a:endParaRPr lang="en-IN" sz="16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C77150A3-0AE9-40B5-A770-C464EC1B0C38}"/>
                </a:ext>
              </a:extLst>
            </p:cNvPr>
            <p:cNvSpPr/>
            <p:nvPr/>
          </p:nvSpPr>
          <p:spPr>
            <a:xfrm>
              <a:off x="2749611" y="3328091"/>
              <a:ext cx="1810815" cy="55439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Outing</a:t>
              </a:r>
              <a:endParaRPr lang="en-IN" sz="16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CD702EC-FC89-4548-BBD9-2D0DD762C50A}"/>
                </a:ext>
              </a:extLst>
            </p:cNvPr>
            <p:cNvSpPr/>
            <p:nvPr/>
          </p:nvSpPr>
          <p:spPr>
            <a:xfrm>
              <a:off x="2749611" y="3955130"/>
              <a:ext cx="1810815" cy="5543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Fraping</a:t>
              </a:r>
              <a:endParaRPr lang="en-IN" sz="16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3DE47AA-0E64-4F5A-9624-87C2AE5FEA1B}"/>
                </a:ext>
              </a:extLst>
            </p:cNvPr>
            <p:cNvSpPr/>
            <p:nvPr/>
          </p:nvSpPr>
          <p:spPr>
            <a:xfrm>
              <a:off x="2749611" y="4582169"/>
              <a:ext cx="1810815" cy="55439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Dissing</a:t>
              </a:r>
            </a:p>
          </p:txBody>
        </p:sp>
        <p:sp>
          <p:nvSpPr>
            <p:cNvPr id="26" name="Rectangle 25">
              <a:extLst>
                <a:ext uri="{FF2B5EF4-FFF2-40B4-BE49-F238E27FC236}">
                  <a16:creationId xmlns:a16="http://schemas.microsoft.com/office/drawing/2014/main" id="{512EBAC6-81A3-4F62-AB8A-71184014FA87}"/>
                </a:ext>
              </a:extLst>
            </p:cNvPr>
            <p:cNvSpPr/>
            <p:nvPr/>
          </p:nvSpPr>
          <p:spPr>
            <a:xfrm>
              <a:off x="2749611" y="5209207"/>
              <a:ext cx="1810815" cy="55439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rtlCol="0" anchor="ctr"/>
            <a:lstStyle/>
            <a:p>
              <a:pPr algn="ctr"/>
              <a:r>
                <a:rPr lang="en-US" sz="1600" dirty="0">
                  <a:latin typeface="Arial" panose="020B0604020202020204" pitchFamily="34" charset="0"/>
                  <a:cs typeface="Arial" panose="020B0604020202020204" pitchFamily="34" charset="0"/>
                </a:rPr>
                <a:t>Trolling</a:t>
              </a:r>
            </a:p>
          </p:txBody>
        </p:sp>
      </p:grpSp>
      <p:pic>
        <p:nvPicPr>
          <p:cNvPr id="7" name="Picture 6">
            <a:extLst>
              <a:ext uri="{FF2B5EF4-FFF2-40B4-BE49-F238E27FC236}">
                <a16:creationId xmlns:a16="http://schemas.microsoft.com/office/drawing/2014/main" id="{D5CD22C8-ADE4-4A35-8596-F1D63216C033}"/>
              </a:ext>
            </a:extLst>
          </p:cNvPr>
          <p:cNvPicPr>
            <a:picLocks noChangeAspect="1"/>
          </p:cNvPicPr>
          <p:nvPr/>
        </p:nvPicPr>
        <p:blipFill>
          <a:blip r:embed="rId2"/>
          <a:stretch>
            <a:fillRect/>
          </a:stretch>
        </p:blipFill>
        <p:spPr>
          <a:xfrm>
            <a:off x="6235870" y="2084842"/>
            <a:ext cx="5956130" cy="4467098"/>
          </a:xfrm>
          <a:prstGeom prst="rect">
            <a:avLst/>
          </a:prstGeom>
        </p:spPr>
      </p:pic>
      <p:sp>
        <p:nvSpPr>
          <p:cNvPr id="28" name="Oval 27">
            <a:extLst>
              <a:ext uri="{FF2B5EF4-FFF2-40B4-BE49-F238E27FC236}">
                <a16:creationId xmlns:a16="http://schemas.microsoft.com/office/drawing/2014/main" id="{364D3B66-1E81-4CDB-8A29-AAB57D5D5ACA}"/>
              </a:ext>
            </a:extLst>
          </p:cNvPr>
          <p:cNvSpPr/>
          <p:nvPr/>
        </p:nvSpPr>
        <p:spPr>
          <a:xfrm>
            <a:off x="11090249" y="5419634"/>
            <a:ext cx="887844" cy="8878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E3C668F1-D1E5-4A82-9994-F17A91E7BE37}"/>
              </a:ext>
            </a:extLst>
          </p:cNvPr>
          <p:cNvGrpSpPr/>
          <p:nvPr/>
        </p:nvGrpSpPr>
        <p:grpSpPr>
          <a:xfrm flipH="1">
            <a:off x="6317175" y="2225328"/>
            <a:ext cx="1278808" cy="820729"/>
            <a:chOff x="3741725" y="2868730"/>
            <a:chExt cx="969079" cy="621947"/>
          </a:xfrm>
        </p:grpSpPr>
        <p:pic>
          <p:nvPicPr>
            <p:cNvPr id="30" name="Picture 29">
              <a:extLst>
                <a:ext uri="{FF2B5EF4-FFF2-40B4-BE49-F238E27FC236}">
                  <a16:creationId xmlns:a16="http://schemas.microsoft.com/office/drawing/2014/main" id="{47A0250F-6D87-447A-8722-8D27464DE718}"/>
                </a:ext>
              </a:extLst>
            </p:cNvPr>
            <p:cNvPicPr>
              <a:picLocks noChangeAspect="1"/>
            </p:cNvPicPr>
            <p:nvPr/>
          </p:nvPicPr>
          <p:blipFill>
            <a:blip r:embed="rId3"/>
            <a:stretch>
              <a:fillRect/>
            </a:stretch>
          </p:blipFill>
          <p:spPr>
            <a:xfrm rot="16200000">
              <a:off x="4088857" y="2868730"/>
              <a:ext cx="621947" cy="621947"/>
            </a:xfrm>
            <a:prstGeom prst="rect">
              <a:avLst/>
            </a:prstGeom>
          </p:spPr>
        </p:pic>
        <p:sp>
          <p:nvSpPr>
            <p:cNvPr id="31" name="Rectangle 30">
              <a:extLst>
                <a:ext uri="{FF2B5EF4-FFF2-40B4-BE49-F238E27FC236}">
                  <a16:creationId xmlns:a16="http://schemas.microsoft.com/office/drawing/2014/main" id="{50566DD2-A1BC-43D9-BAB0-FCA0A021FF6B}"/>
                </a:ext>
              </a:extLst>
            </p:cNvPr>
            <p:cNvSpPr/>
            <p:nvPr/>
          </p:nvSpPr>
          <p:spPr>
            <a:xfrm>
              <a:off x="3741725" y="323207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66621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2906</TotalTime>
  <Words>809</Words>
  <Application>Microsoft Office PowerPoint</Application>
  <PresentationFormat>Widescreen</PresentationFormat>
  <Paragraphs>86</Paragraphs>
  <Slides>10</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87</cp:revision>
  <dcterms:created xsi:type="dcterms:W3CDTF">2022-01-21T07:53:15Z</dcterms:created>
  <dcterms:modified xsi:type="dcterms:W3CDTF">2022-05-31T06:12:18Z</dcterms:modified>
</cp:coreProperties>
</file>