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84" r:id="rId3"/>
    <p:sldId id="299" r:id="rId4"/>
    <p:sldId id="305" r:id="rId5"/>
    <p:sldId id="307" r:id="rId6"/>
    <p:sldId id="308" r:id="rId7"/>
    <p:sldId id="317" r:id="rId8"/>
    <p:sldId id="319" r:id="rId9"/>
    <p:sldId id="321" r:id="rId10"/>
    <p:sldId id="322" r:id="rId11"/>
    <p:sldId id="32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529" userDrawn="1">
          <p15:clr>
            <a:srgbClr val="A4A3A4"/>
          </p15:clr>
        </p15:guide>
        <p15:guide id="3" pos="30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0BDCA5-7171-2BE5-C661-582D5FEE5252}" name="IT Department" initials="ID" userId="IT Departmen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 id="2" name="Swati Venkat" initials="SV" lastIdx="2" clrIdx="1">
    <p:extLst>
      <p:ext uri="{19B8F6BF-5375-455C-9EA6-DF929625EA0E}">
        <p15:presenceInfo xmlns:p15="http://schemas.microsoft.com/office/powerpoint/2012/main" userId="S::swati@redbaron.in::9c3fa7aa-3095-494f-87c9-d1624697a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B04F"/>
    <a:srgbClr val="5DB0D1"/>
    <a:srgbClr val="0064E0"/>
    <a:srgbClr val="F4F4F4"/>
    <a:srgbClr val="0064DF"/>
    <a:srgbClr val="21B573"/>
    <a:srgbClr val="CFF9E2"/>
    <a:srgbClr val="DDF0FF"/>
    <a:srgbClr val="15B1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49503-A6C1-44E6-B45F-916018A633BB}" v="2" dt="2022-05-31T06:11:51.9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4" autoAdjust="0"/>
    <p:restoredTop sz="93159" autoAdjust="0"/>
  </p:normalViewPr>
  <p:slideViewPr>
    <p:cSldViewPr snapToGrid="0" snapToObjects="1" showGuides="1">
      <p:cViewPr varScale="1">
        <p:scale>
          <a:sx n="60" d="100"/>
          <a:sy n="60" d="100"/>
        </p:scale>
        <p:origin x="1182" y="72"/>
      </p:cViewPr>
      <p:guideLst>
        <p:guide orient="horz" pos="187"/>
        <p:guide pos="529"/>
        <p:guide pos="302"/>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2699" userId="d41f716e-f956-461f-8b98-7761afdba872" providerId="ADAL" clId="{15C49503-A6C1-44E6-B45F-916018A633BB}"/>
    <pc:docChg chg="custSel modSld">
      <pc:chgData name="2699" userId="d41f716e-f956-461f-8b98-7761afdba872" providerId="ADAL" clId="{15C49503-A6C1-44E6-B45F-916018A633BB}" dt="2022-05-31T06:11:51.992" v="3" actId="1076"/>
      <pc:docMkLst>
        <pc:docMk/>
      </pc:docMkLst>
      <pc:sldChg chg="delSp modSp mod">
        <pc:chgData name="2699" userId="d41f716e-f956-461f-8b98-7761afdba872" providerId="ADAL" clId="{15C49503-A6C1-44E6-B45F-916018A633BB}" dt="2022-05-31T06:11:51.992" v="3" actId="1076"/>
        <pc:sldMkLst>
          <pc:docMk/>
          <pc:sldMk cId="412950578" sldId="323"/>
        </pc:sldMkLst>
        <pc:grpChg chg="del">
          <ac:chgData name="2699" userId="d41f716e-f956-461f-8b98-7761afdba872" providerId="ADAL" clId="{15C49503-A6C1-44E6-B45F-916018A633BB}" dt="2022-05-31T06:11:27.949" v="0" actId="478"/>
          <ac:grpSpMkLst>
            <pc:docMk/>
            <pc:sldMk cId="412950578" sldId="323"/>
            <ac:grpSpMk id="2" creationId="{04DCC066-D362-4588-B5B0-8AB8D6294002}"/>
          </ac:grpSpMkLst>
        </pc:grpChg>
        <pc:picChg chg="del topLvl">
          <ac:chgData name="2699" userId="d41f716e-f956-461f-8b98-7761afdba872" providerId="ADAL" clId="{15C49503-A6C1-44E6-B45F-916018A633BB}" dt="2022-05-31T06:11:27.949" v="0" actId="478"/>
          <ac:picMkLst>
            <pc:docMk/>
            <pc:sldMk cId="412950578" sldId="323"/>
            <ac:picMk id="9" creationId="{F200429E-7AED-374D-8DA9-80F70843F875}"/>
          </ac:picMkLst>
        </pc:picChg>
        <pc:picChg chg="mod topLvl">
          <ac:chgData name="2699" userId="d41f716e-f956-461f-8b98-7761afdba872" providerId="ADAL" clId="{15C49503-A6C1-44E6-B45F-916018A633BB}" dt="2022-05-31T06:11:51.992" v="3" actId="1076"/>
          <ac:picMkLst>
            <pc:docMk/>
            <pc:sldMk cId="412950578" sldId="323"/>
            <ac:picMk id="1026" creationId="{73A3A52A-857E-4314-8E4B-FF1DEC3C6C5F}"/>
          </ac:picMkLst>
        </pc:picChg>
        <pc:cxnChg chg="del">
          <ac:chgData name="2699" userId="d41f716e-f956-461f-8b98-7761afdba872" providerId="ADAL" clId="{15C49503-A6C1-44E6-B45F-916018A633BB}" dt="2022-05-31T06:11:30.068" v="1" actId="478"/>
          <ac:cxnSpMkLst>
            <pc:docMk/>
            <pc:sldMk cId="412950578" sldId="323"/>
            <ac:cxnSpMk id="3" creationId="{88CCBBDA-9B89-4633-BD6C-0B01745BD74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C12C-3B9A-4184-839C-50AC7E2386FB}" type="datetimeFigureOut">
              <a:rPr lang="en-IN" smtClean="0"/>
              <a:t>31-05-2022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BF4F1-4607-4B3A-A010-FD649D2D8BC3}" type="slidenum">
              <a:rPr lang="en-IN" smtClean="0"/>
              <a:t>‹#›</a:t>
            </a:fld>
            <a:endParaRPr lang="en-IN"/>
          </a:p>
        </p:txBody>
      </p:sp>
    </p:spTree>
    <p:extLst>
      <p:ext uri="{BB962C8B-B14F-4D97-AF65-F5344CB8AC3E}">
        <p14:creationId xmlns:p14="http://schemas.microsoft.com/office/powerpoint/2010/main" val="245692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ommonsense.org/education/videos/whats-cyberbullyi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hlinkClick r:id="rId3"/>
              </a:rPr>
              <a:t>https://www.commonsense.org/education/videos/whats-cyberbullying</a:t>
            </a:r>
            <a:endParaRPr lang="en-IN" dirty="0"/>
          </a:p>
        </p:txBody>
      </p:sp>
      <p:sp>
        <p:nvSpPr>
          <p:cNvPr id="4" name="Slide Number Placeholder 3"/>
          <p:cNvSpPr>
            <a:spLocks noGrp="1"/>
          </p:cNvSpPr>
          <p:nvPr>
            <p:ph type="sldNum" sz="quarter" idx="5"/>
          </p:nvPr>
        </p:nvSpPr>
        <p:spPr/>
        <p:txBody>
          <a:bodyPr/>
          <a:lstStyle/>
          <a:p>
            <a:fld id="{370B447F-8FF7-4692-A584-5C632AE0399D}" type="slidenum">
              <a:rPr lang="en-IN" smtClean="0"/>
              <a:t>3</a:t>
            </a:fld>
            <a:endParaRPr lang="en-IN"/>
          </a:p>
        </p:txBody>
      </p:sp>
    </p:spTree>
    <p:extLst>
      <p:ext uri="{BB962C8B-B14F-4D97-AF65-F5344CB8AC3E}">
        <p14:creationId xmlns:p14="http://schemas.microsoft.com/office/powerpoint/2010/main" val="847242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6</a:t>
            </a:fld>
            <a:endParaRPr lang="en-IN"/>
          </a:p>
        </p:txBody>
      </p:sp>
    </p:spTree>
    <p:extLst>
      <p:ext uri="{BB962C8B-B14F-4D97-AF65-F5344CB8AC3E}">
        <p14:creationId xmlns:p14="http://schemas.microsoft.com/office/powerpoint/2010/main" val="1555886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92BA90-C641-6949-9D5B-1CBB977461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Title 1">
            <a:extLst>
              <a:ext uri="{FF2B5EF4-FFF2-40B4-BE49-F238E27FC236}">
                <a16:creationId xmlns:a16="http://schemas.microsoft.com/office/drawing/2014/main" id="{B2F65873-3D32-F748-993C-2CE34A10E6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196BA2-7480-6544-94D4-030E5E97F3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978D780B-1BA4-A746-B477-39D535B174AA}"/>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DA10B61-2396-7144-B64C-AAA65430D33A}"/>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pic>
        <p:nvPicPr>
          <p:cNvPr id="4" name="Picture 3">
            <a:extLst>
              <a:ext uri="{FF2B5EF4-FFF2-40B4-BE49-F238E27FC236}">
                <a16:creationId xmlns:a16="http://schemas.microsoft.com/office/drawing/2014/main" id="{CB0A0FC0-B879-B34E-8D99-1B7C7F76C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10" name="Slide Number Placeholder 5">
            <a:extLst>
              <a:ext uri="{FF2B5EF4-FFF2-40B4-BE49-F238E27FC236}">
                <a16:creationId xmlns:a16="http://schemas.microsoft.com/office/drawing/2014/main" id="{049EC8DC-05DB-914E-B2EA-45DB1F8632F0}"/>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Tree>
    <p:extLst>
      <p:ext uri="{BB962C8B-B14F-4D97-AF65-F5344CB8AC3E}">
        <p14:creationId xmlns:p14="http://schemas.microsoft.com/office/powerpoint/2010/main" val="40589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B4D84D-79A6-9044-9DA6-BA4AF97175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2" name="Title 1">
            <a:extLst>
              <a:ext uri="{FF2B5EF4-FFF2-40B4-BE49-F238E27FC236}">
                <a16:creationId xmlns:a16="http://schemas.microsoft.com/office/drawing/2014/main" id="{F61A5023-2B56-5943-A6B3-0261394ABB8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C2ECEA-1FE3-4D42-9093-A56418B6CD36}"/>
              </a:ext>
            </a:extLst>
          </p:cNvPr>
          <p:cNvSpPr>
            <a:spLocks noGrp="1"/>
          </p:cNvSpPr>
          <p:nvPr>
            <p:ph idx="1"/>
          </p:nvPr>
        </p:nvSpPr>
        <p:spPr>
          <a:xfrm>
            <a:off x="838200" y="1825625"/>
            <a:ext cx="10515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D7C2DAA7-708D-C745-B10D-12CECDFABA6F}"/>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9D4DE546-C634-054E-941B-78182981F59C}"/>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sp>
        <p:nvSpPr>
          <p:cNvPr id="10" name="Slide Number Placeholder 5">
            <a:extLst>
              <a:ext uri="{FF2B5EF4-FFF2-40B4-BE49-F238E27FC236}">
                <a16:creationId xmlns:a16="http://schemas.microsoft.com/office/drawing/2014/main" id="{7E0DFB33-842A-5947-8714-F2C5EBDE61CF}"/>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443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50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84C6C-3335-8845-B0A0-94AD52D90C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Rectangle 1">
            <a:extLst>
              <a:ext uri="{FF2B5EF4-FFF2-40B4-BE49-F238E27FC236}">
                <a16:creationId xmlns:a16="http://schemas.microsoft.com/office/drawing/2014/main" id="{845652A3-B36A-1547-96FA-F08B65EF0CFE}"/>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AF98A3C6-7CE6-154E-9D3A-58D7B905E6B3}"/>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2: Accessing Safe and Secure Websites</a:t>
            </a:r>
          </a:p>
        </p:txBody>
      </p:sp>
      <p:pic>
        <p:nvPicPr>
          <p:cNvPr id="5" name="Picture 4">
            <a:extLst>
              <a:ext uri="{FF2B5EF4-FFF2-40B4-BE49-F238E27FC236}">
                <a16:creationId xmlns:a16="http://schemas.microsoft.com/office/drawing/2014/main" id="{458C5236-3EAD-8149-AEE9-60E4CC8490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6" name="Slide Number Placeholder 5">
            <a:extLst>
              <a:ext uri="{FF2B5EF4-FFF2-40B4-BE49-F238E27FC236}">
                <a16:creationId xmlns:a16="http://schemas.microsoft.com/office/drawing/2014/main" id="{F00629BE-65BC-C544-8C69-187421256449}"/>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
        <p:nvSpPr>
          <p:cNvPr id="7" name="Title Placeholder 1">
            <a:extLst>
              <a:ext uri="{FF2B5EF4-FFF2-40B4-BE49-F238E27FC236}">
                <a16:creationId xmlns:a16="http://schemas.microsoft.com/office/drawing/2014/main" id="{E6F81115-C783-427A-9254-54B6021A5131}"/>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8" name="Rectangle 7">
            <a:extLst>
              <a:ext uri="{FF2B5EF4-FFF2-40B4-BE49-F238E27FC236}">
                <a16:creationId xmlns:a16="http://schemas.microsoft.com/office/drawing/2014/main" id="{A43B28AD-5160-4875-932A-D4B2AB9FB1C1}"/>
              </a:ext>
            </a:extLst>
          </p:cNvPr>
          <p:cNvSpPr/>
          <p:nvPr userDrawn="1"/>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Tree>
    <p:extLst>
      <p:ext uri="{BB962C8B-B14F-4D97-AF65-F5344CB8AC3E}">
        <p14:creationId xmlns:p14="http://schemas.microsoft.com/office/powerpoint/2010/main" val="20625521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6AC22-A6E5-374E-BEA2-A6A125962433}"/>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3" name="Text Placeholder 2">
            <a:extLst>
              <a:ext uri="{FF2B5EF4-FFF2-40B4-BE49-F238E27FC236}">
                <a16:creationId xmlns:a16="http://schemas.microsoft.com/office/drawing/2014/main" id="{C8EE5531-68B3-604D-9B89-EAC9D16CF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a:t>
            </a:r>
            <a:r>
              <a:rPr lang="en-GB" dirty="0" err="1"/>
              <a:t>levela</a:t>
            </a:r>
            <a:endParaRPr lang="en-US" dirty="0"/>
          </a:p>
        </p:txBody>
      </p:sp>
    </p:spTree>
    <p:extLst>
      <p:ext uri="{BB962C8B-B14F-4D97-AF65-F5344CB8AC3E}">
        <p14:creationId xmlns:p14="http://schemas.microsoft.com/office/powerpoint/2010/main" val="250013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hf hdr="0" dt="0"/>
  <p:txStyles>
    <p:titleStyle>
      <a:lvl1pPr algn="l" defTabSz="914400" rtl="0" eaLnBrk="1" latinLnBrk="0" hangingPunct="1">
        <a:lnSpc>
          <a:spcPct val="90000"/>
        </a:lnSpc>
        <a:spcBef>
          <a:spcPct val="0"/>
        </a:spcBef>
        <a:buNone/>
        <a:defRPr lang="en-US" sz="3600" b="1" kern="1200" dirty="0">
          <a:solidFill>
            <a:srgbClr val="0064E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A82F36-AAF7-7647-968F-5AD0FAD80C8A}"/>
              </a:ext>
            </a:extLst>
          </p:cNvPr>
          <p:cNvSpPr/>
          <p:nvPr/>
        </p:nvSpPr>
        <p:spPr>
          <a:xfrm>
            <a:off x="7090787" y="2004484"/>
            <a:ext cx="3349451" cy="1077218"/>
          </a:xfrm>
          <a:prstGeom prst="rect">
            <a:avLst/>
          </a:prstGeom>
        </p:spPr>
        <p:txBody>
          <a:bodyPr wrap="square">
            <a:spAutoFit/>
          </a:bodyPr>
          <a:lstStyle/>
          <a:p>
            <a:r>
              <a:rPr lang="en-IN" sz="3200" b="1" spc="300" dirty="0">
                <a:solidFill>
                  <a:srgbClr val="0064DF"/>
                </a:solidFill>
                <a:latin typeface="Arial" panose="020B0604020202020204" pitchFamily="34" charset="0"/>
                <a:cs typeface="Arial" panose="020B0604020202020204" pitchFamily="34" charset="0"/>
              </a:rPr>
              <a:t>Digital Citizenship</a:t>
            </a:r>
            <a:endParaRPr lang="en-US" sz="3200" b="1" spc="300" dirty="0">
              <a:solidFill>
                <a:srgbClr val="0064D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0F6624D-9425-C649-BECB-EB431B6F3AA4}"/>
              </a:ext>
            </a:extLst>
          </p:cNvPr>
          <p:cNvSpPr/>
          <p:nvPr/>
        </p:nvSpPr>
        <p:spPr>
          <a:xfrm>
            <a:off x="7177873" y="1778558"/>
            <a:ext cx="1627833" cy="14067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10840" y="3619500"/>
            <a:ext cx="1242060" cy="124206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p:cNvPicPr>
            <a:picLocks noChangeAspect="1"/>
          </p:cNvPicPr>
          <p:nvPr/>
        </p:nvPicPr>
        <p:blipFill>
          <a:blip r:embed="rId2"/>
          <a:stretch>
            <a:fillRect/>
          </a:stretch>
        </p:blipFill>
        <p:spPr>
          <a:xfrm>
            <a:off x="3148211" y="3878740"/>
            <a:ext cx="767317" cy="769300"/>
          </a:xfrm>
          <a:prstGeom prst="rect">
            <a:avLst/>
          </a:prstGeom>
        </p:spPr>
      </p:pic>
      <p:pic>
        <p:nvPicPr>
          <p:cNvPr id="11" name="Picture 10">
            <a:extLst>
              <a:ext uri="{FF2B5EF4-FFF2-40B4-BE49-F238E27FC236}">
                <a16:creationId xmlns:a16="http://schemas.microsoft.com/office/drawing/2014/main" id="{B4C60E09-D857-4CF7-8B40-63181B8430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939" y="839660"/>
            <a:ext cx="4533265" cy="5178679"/>
          </a:xfrm>
          <a:prstGeom prst="rect">
            <a:avLst/>
          </a:prstGeom>
        </p:spPr>
      </p:pic>
      <p:sp>
        <p:nvSpPr>
          <p:cNvPr id="14" name="Rectangle 13">
            <a:extLst>
              <a:ext uri="{FF2B5EF4-FFF2-40B4-BE49-F238E27FC236}">
                <a16:creationId xmlns:a16="http://schemas.microsoft.com/office/drawing/2014/main" id="{E755846C-5BC6-4FF2-A7B1-37D5E4D17021}"/>
              </a:ext>
            </a:extLst>
          </p:cNvPr>
          <p:cNvSpPr/>
          <p:nvPr/>
        </p:nvSpPr>
        <p:spPr>
          <a:xfrm>
            <a:off x="7177872" y="3536950"/>
            <a:ext cx="5014127" cy="164630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3BF29FE7-0FF2-466D-BC05-365E43DA8BFE}"/>
              </a:ext>
            </a:extLst>
          </p:cNvPr>
          <p:cNvSpPr/>
          <p:nvPr/>
        </p:nvSpPr>
        <p:spPr>
          <a:xfrm>
            <a:off x="7386062" y="3536647"/>
            <a:ext cx="5101213" cy="1646605"/>
          </a:xfrm>
          <a:prstGeom prst="rect">
            <a:avLst/>
          </a:prstGeom>
        </p:spPr>
        <p:txBody>
          <a:bodyPr wrap="square">
            <a:spAutoFit/>
          </a:bodyPr>
          <a:lstStyle/>
          <a:p>
            <a:r>
              <a:rPr lang="en-US" sz="2400" spc="300" dirty="0">
                <a:solidFill>
                  <a:schemeClr val="bg1"/>
                </a:solidFill>
                <a:latin typeface="Arial" panose="020B0604020202020204" pitchFamily="34" charset="0"/>
                <a:cs typeface="Arial" panose="020B0604020202020204" pitchFamily="34" charset="0"/>
              </a:rPr>
              <a:t>Lesson 5</a:t>
            </a:r>
          </a:p>
          <a:p>
            <a:endParaRPr lang="en-US" sz="500" spc="300"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INTRODUCTION TO CYBERBULLYING AND ETHICAL BEHAVIOUR</a:t>
            </a:r>
          </a:p>
        </p:txBody>
      </p:sp>
    </p:spTree>
    <p:extLst>
      <p:ext uri="{BB962C8B-B14F-4D97-AF65-F5344CB8AC3E}">
        <p14:creationId xmlns:p14="http://schemas.microsoft.com/office/powerpoint/2010/main" val="3224545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FCF0BA6-D85A-498D-AD60-C32F1247623D}"/>
              </a:ext>
            </a:extLst>
          </p:cNvPr>
          <p:cNvSpPr/>
          <p:nvPr/>
        </p:nvSpPr>
        <p:spPr>
          <a:xfrm>
            <a:off x="5764190" y="3127278"/>
            <a:ext cx="6427810" cy="26410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144000" rtlCol="0" anchor="ctr"/>
          <a:lstStyle/>
          <a:p>
            <a:pPr marL="285750" indent="-285750">
              <a:lnSpc>
                <a:spcPts val="3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Do you think that this is a case of cyberbullying if Ajay didn’t mean any harm and he is willing to delete the photo? </a:t>
            </a:r>
          </a:p>
          <a:p>
            <a:pPr marL="285750" indent="-285750">
              <a:lnSpc>
                <a:spcPts val="3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What if Ajay does not delete the photo after seeing the negative comments being posted about his friend Dolly? </a:t>
            </a:r>
          </a:p>
          <a:p>
            <a:pPr marL="285750" indent="-285750">
              <a:lnSpc>
                <a:spcPts val="3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What can Dolly do? </a:t>
            </a:r>
          </a:p>
        </p:txBody>
      </p:sp>
      <p:sp>
        <p:nvSpPr>
          <p:cNvPr id="18" name="Rectangle 17">
            <a:extLst>
              <a:ext uri="{FF2B5EF4-FFF2-40B4-BE49-F238E27FC236}">
                <a16:creationId xmlns:a16="http://schemas.microsoft.com/office/drawing/2014/main" id="{97983075-EEFA-48F8-BB6D-CC509EB2797E}"/>
              </a:ext>
            </a:extLst>
          </p:cNvPr>
          <p:cNvSpPr/>
          <p:nvPr/>
        </p:nvSpPr>
        <p:spPr>
          <a:xfrm>
            <a:off x="1" y="-4850"/>
            <a:ext cx="5764191" cy="6573961"/>
          </a:xfrm>
          <a:prstGeom prst="rect">
            <a:avLst/>
          </a:prstGeom>
          <a:solidFill>
            <a:srgbClr val="04B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10</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Case Studies</a:t>
            </a:r>
            <a:endParaRPr lang="en-IN" sz="3600" b="1" dirty="0">
              <a:solidFill>
                <a:schemeClr val="bg1"/>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dirty="0">
                <a:solidFill>
                  <a:srgbClr val="FFFFFF"/>
                </a:solidFill>
                <a:latin typeface="Arial"/>
                <a:ea typeface="Arial"/>
                <a:cs typeface="Arial"/>
                <a:sym typeface="Arial"/>
              </a:rPr>
              <a:t>Lesson 5: Introduction to Cyberbullying and Ethical </a:t>
            </a:r>
            <a:r>
              <a:rPr lang="en-US" sz="900" b="0" i="0" u="none" strike="noStrike" cap="none" dirty="0" err="1">
                <a:solidFill>
                  <a:srgbClr val="FFFFFF"/>
                </a:solidFill>
                <a:latin typeface="Arial"/>
                <a:ea typeface="Arial"/>
                <a:cs typeface="Arial"/>
                <a:sym typeface="Arial"/>
              </a:rPr>
              <a:t>Behaviour</a:t>
            </a:r>
            <a:endParaRPr lang="en-US" sz="900" b="0" i="0" u="none" strike="noStrike" cap="none" dirty="0">
              <a:solidFill>
                <a:srgbClr val="FFFFFF"/>
              </a:solidFill>
              <a:latin typeface="Arial"/>
              <a:ea typeface="Arial"/>
              <a:cs typeface="Arial"/>
              <a:sym typeface="Arial"/>
            </a:endParaRP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BE8A1443-CFE0-4AC0-931E-8104AAABB371}"/>
              </a:ext>
            </a:extLst>
          </p:cNvPr>
          <p:cNvSpPr/>
          <p:nvPr/>
        </p:nvSpPr>
        <p:spPr>
          <a:xfrm>
            <a:off x="5764192" y="1438999"/>
            <a:ext cx="6261904" cy="1483996"/>
          </a:xfrm>
          <a:prstGeom prst="rect">
            <a:avLst/>
          </a:prstGeom>
        </p:spPr>
        <p:txBody>
          <a:bodyPr wrap="square">
            <a:spAutoFit/>
          </a:bodyPr>
          <a:lstStyle/>
          <a:p>
            <a:pPr marL="126997" defTabSz="1219170">
              <a:lnSpc>
                <a:spcPct val="115000"/>
              </a:lnSpc>
              <a:spcBef>
                <a:spcPts val="600"/>
              </a:spcBef>
              <a:spcAft>
                <a:spcPts val="600"/>
              </a:spcAft>
              <a:buSzPct val="100000"/>
            </a:pPr>
            <a:r>
              <a:rPr lang="en-US" sz="1600" kern="0" dirty="0">
                <a:latin typeface="Arial" panose="020B0604020202020204" pitchFamily="34" charset="0"/>
                <a:ea typeface="Montserrat"/>
                <a:cs typeface="Arial" panose="020B0604020202020204" pitchFamily="34" charset="0"/>
                <a:sym typeface="Montserrat"/>
              </a:rPr>
              <a:t>Ajay and his friend Dolly were playing around after school. Ajay took some photos and posted them online. One photo showed Dolly making a weird face, which they both found funny. But other kids who saw it started posting mean comments about Dolly’s face in the photo. Dolly was upset by the photo and comments. </a:t>
            </a:r>
          </a:p>
        </p:txBody>
      </p:sp>
      <p:sp>
        <p:nvSpPr>
          <p:cNvPr id="19" name="Rectangle 18">
            <a:extLst>
              <a:ext uri="{FF2B5EF4-FFF2-40B4-BE49-F238E27FC236}">
                <a16:creationId xmlns:a16="http://schemas.microsoft.com/office/drawing/2014/main" id="{49C634C5-F5E2-4793-AD6D-42608B2AAFAC}"/>
              </a:ext>
            </a:extLst>
          </p:cNvPr>
          <p:cNvSpPr/>
          <p:nvPr/>
        </p:nvSpPr>
        <p:spPr>
          <a:xfrm>
            <a:off x="597138" y="1438999"/>
            <a:ext cx="4570958" cy="480901"/>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solidFill>
                  <a:schemeClr val="bg1"/>
                </a:solidFill>
                <a:latin typeface="Arial" panose="020B0604020202020204" pitchFamily="34" charset="0"/>
                <a:ea typeface="Montserrat"/>
                <a:cs typeface="Arial" panose="020B0604020202020204" pitchFamily="34" charset="0"/>
                <a:sym typeface="Montserrat"/>
              </a:rPr>
              <a:t>Scenario 3</a:t>
            </a:r>
          </a:p>
        </p:txBody>
      </p:sp>
      <p:pic>
        <p:nvPicPr>
          <p:cNvPr id="5" name="Graphic 4">
            <a:extLst>
              <a:ext uri="{FF2B5EF4-FFF2-40B4-BE49-F238E27FC236}">
                <a16:creationId xmlns:a16="http://schemas.microsoft.com/office/drawing/2014/main" id="{6B847EF2-62D2-4DC6-9272-FCB065A1A9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425" y="2460211"/>
            <a:ext cx="4815861" cy="3776982"/>
          </a:xfrm>
          <a:prstGeom prst="rect">
            <a:avLst/>
          </a:prstGeom>
        </p:spPr>
      </p:pic>
    </p:spTree>
    <p:extLst>
      <p:ext uri="{BB962C8B-B14F-4D97-AF65-F5344CB8AC3E}">
        <p14:creationId xmlns:p14="http://schemas.microsoft.com/office/powerpoint/2010/main" val="3148758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BSE Logo Vector (.EPS) Free Download">
            <a:extLst>
              <a:ext uri="{FF2B5EF4-FFF2-40B4-BE49-F238E27FC236}">
                <a16:creationId xmlns:a16="http://schemas.microsoft.com/office/drawing/2014/main" id="{73A3A52A-857E-4314-8E4B-FF1DEC3C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478" y="2916381"/>
            <a:ext cx="909043" cy="10252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1C2F4B2-3D1F-441A-BB7C-F8F96A86201A}"/>
              </a:ext>
            </a:extLst>
          </p:cNvPr>
          <p:cNvSpPr/>
          <p:nvPr/>
        </p:nvSpPr>
        <p:spPr>
          <a:xfrm>
            <a:off x="4361683" y="2029692"/>
            <a:ext cx="3468635" cy="270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algn="ctr">
              <a:spcBef>
                <a:spcPts val="300"/>
              </a:spcBef>
              <a:spcAft>
                <a:spcPts val="300"/>
              </a:spcAft>
            </a:pPr>
            <a:r>
              <a:rPr lang="en-IN" sz="1600" b="0" i="0" dirty="0">
                <a:solidFill>
                  <a:srgbClr val="222222"/>
                </a:solidFill>
                <a:effectLst/>
                <a:latin typeface="Arial" panose="020B0604020202020204" pitchFamily="34" charset="0"/>
              </a:rPr>
              <a:t>Created by</a:t>
            </a:r>
            <a:endParaRPr lang="en-IN" sz="1600" dirty="0">
              <a:solidFill>
                <a:schemeClr val="tx1"/>
              </a:solidFill>
            </a:endParaRPr>
          </a:p>
        </p:txBody>
      </p:sp>
    </p:spTree>
    <p:extLst>
      <p:ext uri="{BB962C8B-B14F-4D97-AF65-F5344CB8AC3E}">
        <p14:creationId xmlns:p14="http://schemas.microsoft.com/office/powerpoint/2010/main" val="412950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E9F8E9-CBE5-4CAE-BBD8-F29FB46B2D99}"/>
              </a:ext>
            </a:extLst>
          </p:cNvPr>
          <p:cNvSpPr/>
          <p:nvPr/>
        </p:nvSpPr>
        <p:spPr>
          <a:xfrm>
            <a:off x="0" y="1422400"/>
            <a:ext cx="12192000" cy="514671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Examine the scene</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5: Introduction to Cyberbullying and Ethical </a:t>
            </a:r>
            <a:r>
              <a:rPr kumimoji="0" lang="en-US" sz="9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Behaviour</a:t>
            </a:r>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831DABF-E02B-402D-AB94-41D011C1D5F6}"/>
              </a:ext>
            </a:extLst>
          </p:cNvPr>
          <p:cNvSpPr/>
          <p:nvPr/>
        </p:nvSpPr>
        <p:spPr>
          <a:xfrm>
            <a:off x="6168572" y="3348408"/>
            <a:ext cx="6023428" cy="1504648"/>
          </a:xfrm>
          <a:prstGeom prst="rect">
            <a:avLst/>
          </a:prstGeom>
          <a:solidFill>
            <a:srgbClr val="5DB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05248A82-617F-4B54-ABA9-CC5E87F90E10}"/>
              </a:ext>
            </a:extLst>
          </p:cNvPr>
          <p:cNvSpPr/>
          <p:nvPr/>
        </p:nvSpPr>
        <p:spPr>
          <a:xfrm>
            <a:off x="6876239" y="3638714"/>
            <a:ext cx="4420713" cy="924036"/>
          </a:xfrm>
          <a:prstGeom prst="rect">
            <a:avLst/>
          </a:prstGeom>
        </p:spPr>
        <p:txBody>
          <a:bodyPr wrap="square">
            <a:spAutoFit/>
          </a:bodyPr>
          <a:lstStyle/>
          <a:p>
            <a:pPr marL="469897" indent="-342900" defTabSz="1219170">
              <a:lnSpc>
                <a:spcPct val="115000"/>
              </a:lnSpc>
              <a:spcBef>
                <a:spcPts val="600"/>
              </a:spcBef>
              <a:spcAft>
                <a:spcPts val="600"/>
              </a:spcAft>
              <a:buSzPct val="100000"/>
              <a:buFont typeface="Arial" panose="020B0604020202020204" pitchFamily="34" charset="0"/>
              <a:buChar char="•"/>
            </a:pPr>
            <a:r>
              <a:rPr lang="en-US" sz="2000" b="1" kern="0" dirty="0">
                <a:solidFill>
                  <a:schemeClr val="bg1"/>
                </a:solidFill>
                <a:latin typeface="Arial" panose="020B0604020202020204" pitchFamily="34" charset="0"/>
                <a:ea typeface="Montserrat"/>
                <a:cs typeface="Arial" panose="020B0604020202020204" pitchFamily="34" charset="0"/>
                <a:sym typeface="Montserrat"/>
              </a:rPr>
              <a:t>What is happening here? </a:t>
            </a:r>
          </a:p>
          <a:p>
            <a:pPr marL="469897" indent="-342900" defTabSz="1219170">
              <a:lnSpc>
                <a:spcPct val="115000"/>
              </a:lnSpc>
              <a:spcBef>
                <a:spcPts val="600"/>
              </a:spcBef>
              <a:spcAft>
                <a:spcPts val="600"/>
              </a:spcAft>
              <a:buSzPct val="100000"/>
              <a:buFont typeface="Arial" panose="020B0604020202020204" pitchFamily="34" charset="0"/>
              <a:buChar char="•"/>
            </a:pPr>
            <a:r>
              <a:rPr lang="en-US" sz="2000" b="1" kern="0" dirty="0">
                <a:solidFill>
                  <a:schemeClr val="bg1"/>
                </a:solidFill>
                <a:latin typeface="Arial" panose="020B0604020202020204" pitchFamily="34" charset="0"/>
                <a:ea typeface="Montserrat"/>
                <a:cs typeface="Arial" panose="020B0604020202020204" pitchFamily="34" charset="0"/>
                <a:sym typeface="Montserrat"/>
              </a:rPr>
              <a:t>Is this a case of cyberbullying?</a:t>
            </a:r>
          </a:p>
        </p:txBody>
      </p:sp>
      <p:pic>
        <p:nvPicPr>
          <p:cNvPr id="8" name="Google Shape;172;p2">
            <a:extLst>
              <a:ext uri="{FF2B5EF4-FFF2-40B4-BE49-F238E27FC236}">
                <a16:creationId xmlns:a16="http://schemas.microsoft.com/office/drawing/2014/main" id="{57105F32-3F84-4914-B170-BA6D32E97651}"/>
              </a:ext>
            </a:extLst>
          </p:cNvPr>
          <p:cNvPicPr preferRelativeResize="0"/>
          <p:nvPr/>
        </p:nvPicPr>
        <p:blipFill rotWithShape="1">
          <a:blip r:embed="rId2">
            <a:clrChange>
              <a:clrFrom>
                <a:srgbClr val="F4F4F4"/>
              </a:clrFrom>
              <a:clrTo>
                <a:srgbClr val="F4F4F4">
                  <a:alpha val="0"/>
                </a:srgbClr>
              </a:clrTo>
            </a:clrChange>
          </a:blip>
          <a:stretch/>
        </p:blipFill>
        <p:spPr>
          <a:xfrm>
            <a:off x="1" y="1731163"/>
            <a:ext cx="7416800" cy="4480805"/>
          </a:xfrm>
          <a:prstGeom prst="rect">
            <a:avLst/>
          </a:prstGeom>
        </p:spPr>
      </p:pic>
    </p:spTree>
    <p:extLst>
      <p:ext uri="{BB962C8B-B14F-4D97-AF65-F5344CB8AC3E}">
        <p14:creationId xmlns:p14="http://schemas.microsoft.com/office/powerpoint/2010/main" val="86476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E6CAF-03FB-466E-811B-77C808126DBD}"/>
              </a:ext>
            </a:extLst>
          </p:cNvPr>
          <p:cNvPicPr>
            <a:picLocks noChangeAspect="1"/>
          </p:cNvPicPr>
          <p:nvPr/>
        </p:nvPicPr>
        <p:blipFill rotWithShape="1">
          <a:blip r:embed="rId5"/>
          <a:srcRect t="6295" b="13336"/>
          <a:stretch/>
        </p:blipFill>
        <p:spPr>
          <a:xfrm>
            <a:off x="0" y="0"/>
            <a:ext cx="12192000" cy="6535678"/>
          </a:xfrm>
          <a:prstGeom prst="rect">
            <a:avLst/>
          </a:prstGeom>
        </p:spPr>
      </p:pic>
      <p:sp>
        <p:nvSpPr>
          <p:cNvPr id="5" name="Footer Placeholder 4">
            <a:extLst>
              <a:ext uri="{FF2B5EF4-FFF2-40B4-BE49-F238E27FC236}">
                <a16:creationId xmlns:a16="http://schemas.microsoft.com/office/drawing/2014/main" id="{CC154E30-CB88-474D-B92F-F1A8D9376F85}"/>
              </a:ext>
            </a:extLst>
          </p:cNvPr>
          <p:cNvSpPr>
            <a:spLocks noGrp="1"/>
          </p:cNvSpPr>
          <p:nvPr>
            <p:ph type="ftr" sz="quarter" idx="3"/>
          </p:nvPr>
        </p:nvSpPr>
        <p:spPr/>
        <p:txBody>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dirty="0">
                <a:solidFill>
                  <a:srgbClr val="FFFFFF"/>
                </a:solidFill>
                <a:latin typeface="Arial"/>
                <a:ea typeface="Arial"/>
                <a:cs typeface="Arial"/>
                <a:sym typeface="Arial"/>
              </a:rPr>
              <a:t>Lesson 5: Introduction to Cyberbullying and Ethical </a:t>
            </a:r>
            <a:r>
              <a:rPr lang="en-US" sz="900" b="0" i="0" u="none" strike="noStrike" cap="none" dirty="0" err="1">
                <a:solidFill>
                  <a:srgbClr val="FFFFFF"/>
                </a:solidFill>
                <a:latin typeface="Arial"/>
                <a:ea typeface="Arial"/>
                <a:cs typeface="Arial"/>
                <a:sym typeface="Arial"/>
              </a:rPr>
              <a:t>Behaviour</a:t>
            </a:r>
            <a:endParaRPr lang="en-US" sz="900" b="0" i="0" u="none" strike="noStrike" cap="none" dirty="0">
              <a:solidFill>
                <a:srgbClr val="FFFFFF"/>
              </a:solidFill>
              <a:latin typeface="Arial"/>
              <a:ea typeface="Arial"/>
              <a:cs typeface="Arial"/>
              <a:sym typeface="Arial"/>
            </a:endParaRPr>
          </a:p>
        </p:txBody>
      </p:sp>
      <p:sp>
        <p:nvSpPr>
          <p:cNvPr id="4" name="Slide Number Placeholder 3">
            <a:extLst>
              <a:ext uri="{FF2B5EF4-FFF2-40B4-BE49-F238E27FC236}">
                <a16:creationId xmlns:a16="http://schemas.microsoft.com/office/drawing/2014/main" id="{2AD70F57-5864-4223-9239-5D1BA1BAB1B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F9C9C-BF1B-1D48-A1E3-EB2A40351E54}"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itle 1">
            <a:extLst>
              <a:ext uri="{FF2B5EF4-FFF2-40B4-BE49-F238E27FC236}">
                <a16:creationId xmlns:a16="http://schemas.microsoft.com/office/drawing/2014/main" id="{CEF88CF5-54E0-418B-A313-966A8831BACC}"/>
              </a:ext>
            </a:extLst>
          </p:cNvPr>
          <p:cNvSpPr txBox="1">
            <a:spLocks/>
          </p:cNvSpPr>
          <p:nvPr/>
        </p:nvSpPr>
        <p:spPr>
          <a:xfrm>
            <a:off x="705749" y="307757"/>
            <a:ext cx="11242411" cy="857102"/>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Let’s learn about Cyberbullying</a:t>
            </a:r>
            <a:endParaRPr lang="en-IN" sz="3600" b="1" dirty="0">
              <a:solidFill>
                <a:schemeClr val="bg1"/>
              </a:solidFill>
              <a:ea typeface="Montserrat"/>
              <a:sym typeface="Montserrat"/>
            </a:endParaRPr>
          </a:p>
        </p:txBody>
      </p:sp>
      <p:sp>
        <p:nvSpPr>
          <p:cNvPr id="10" name="Rectangle 9">
            <a:extLst>
              <a:ext uri="{FF2B5EF4-FFF2-40B4-BE49-F238E27FC236}">
                <a16:creationId xmlns:a16="http://schemas.microsoft.com/office/drawing/2014/main" id="{30ACB876-8925-4F88-926B-54BEFCF5923B}"/>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
        <p:nvSpPr>
          <p:cNvPr id="14" name="Rectangle 13">
            <a:extLst>
              <a:ext uri="{FF2B5EF4-FFF2-40B4-BE49-F238E27FC236}">
                <a16:creationId xmlns:a16="http://schemas.microsoft.com/office/drawing/2014/main" id="{8049C60F-D6CC-41C7-83F1-B13FF8D11A04}"/>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5.5_BullyingCyberbullying_SITE">
            <a:hlinkClick r:id="" action="ppaction://media"/>
            <a:extLst>
              <a:ext uri="{FF2B5EF4-FFF2-40B4-BE49-F238E27FC236}">
                <a16:creationId xmlns:a16="http://schemas.microsoft.com/office/drawing/2014/main" id="{070B2632-F585-444B-AF68-38549D72470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28612" y="1538666"/>
            <a:ext cx="5592687" cy="3145886"/>
          </a:xfrm>
          <a:prstGeom prst="rect">
            <a:avLst/>
          </a:prstGeom>
        </p:spPr>
      </p:pic>
      <p:sp>
        <p:nvSpPr>
          <p:cNvPr id="13" name="Rectangle 12">
            <a:extLst>
              <a:ext uri="{FF2B5EF4-FFF2-40B4-BE49-F238E27FC236}">
                <a16:creationId xmlns:a16="http://schemas.microsoft.com/office/drawing/2014/main" id="{3AE8A33A-9181-420A-BE7D-D80C35F91B21}"/>
              </a:ext>
            </a:extLst>
          </p:cNvPr>
          <p:cNvSpPr/>
          <p:nvPr/>
        </p:nvSpPr>
        <p:spPr>
          <a:xfrm>
            <a:off x="633790" y="1244043"/>
            <a:ext cx="2385181" cy="770147"/>
          </a:xfrm>
          <a:prstGeom prst="rect">
            <a:avLst/>
          </a:prstGeom>
        </p:spPr>
        <p:txBody>
          <a:bodyPr wrap="square">
            <a:spAutoFit/>
          </a:bodyPr>
          <a:lstStyle/>
          <a:p>
            <a:pPr marL="126997" defTabSz="1219170">
              <a:lnSpc>
                <a:spcPct val="115000"/>
              </a:lnSpc>
              <a:spcBef>
                <a:spcPts val="600"/>
              </a:spcBef>
              <a:spcAft>
                <a:spcPts val="600"/>
              </a:spcAft>
              <a:buSzPct val="100000"/>
            </a:pPr>
            <a:r>
              <a:rPr lang="en-US" sz="2000" b="1" kern="0" dirty="0">
                <a:solidFill>
                  <a:schemeClr val="bg1"/>
                </a:solidFill>
                <a:latin typeface="Arial" panose="020B0604020202020204" pitchFamily="34" charset="0"/>
                <a:ea typeface="Montserrat"/>
                <a:cs typeface="Arial" panose="020B0604020202020204" pitchFamily="34" charset="0"/>
                <a:sym typeface="Montserrat"/>
              </a:rPr>
              <a:t>What is Cyberbullying?</a:t>
            </a:r>
          </a:p>
        </p:txBody>
      </p:sp>
    </p:spTree>
    <p:extLst>
      <p:ext uri="{BB962C8B-B14F-4D97-AF65-F5344CB8AC3E}">
        <p14:creationId xmlns:p14="http://schemas.microsoft.com/office/powerpoint/2010/main" val="60511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53C992-4F9B-4D16-B510-33D98AC3E279}"/>
              </a:ext>
            </a:extLst>
          </p:cNvPr>
          <p:cNvSpPr/>
          <p:nvPr/>
        </p:nvSpPr>
        <p:spPr>
          <a:xfrm>
            <a:off x="1" y="-4850"/>
            <a:ext cx="6477002" cy="6573961"/>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E60BF8E1-D4A2-4077-BB09-9C554C225DC0}"/>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4</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89469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Definitions &amp; Differences</a:t>
            </a:r>
            <a:endParaRPr lang="en-IN" sz="3600" b="1" dirty="0">
              <a:solidFill>
                <a:schemeClr val="bg1"/>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dirty="0">
                <a:solidFill>
                  <a:srgbClr val="FFFFFF"/>
                </a:solidFill>
                <a:latin typeface="Arial"/>
                <a:ea typeface="Arial"/>
                <a:cs typeface="Arial"/>
                <a:sym typeface="Arial"/>
              </a:rPr>
              <a:t>Lesson 5: Introduction to Cyberbullying and Ethical </a:t>
            </a:r>
            <a:r>
              <a:rPr lang="en-US" sz="900" b="0" i="0" u="none" strike="noStrike" cap="none" dirty="0" err="1">
                <a:solidFill>
                  <a:srgbClr val="FFFFFF"/>
                </a:solidFill>
                <a:latin typeface="Arial"/>
                <a:ea typeface="Arial"/>
                <a:cs typeface="Arial"/>
                <a:sym typeface="Arial"/>
              </a:rPr>
              <a:t>Behaviour</a:t>
            </a:r>
            <a:endParaRPr lang="en-US" sz="900" b="0" i="0" u="none" strike="noStrike" cap="none" dirty="0">
              <a:solidFill>
                <a:srgbClr val="FFFFFF"/>
              </a:solidFill>
              <a:latin typeface="Arial"/>
              <a:ea typeface="Arial"/>
              <a:cs typeface="Arial"/>
              <a:sym typeface="Arial"/>
            </a:endParaRPr>
          </a:p>
        </p:txBody>
      </p:sp>
      <p:sp>
        <p:nvSpPr>
          <p:cNvPr id="11" name="Rectangle 10">
            <a:extLst>
              <a:ext uri="{FF2B5EF4-FFF2-40B4-BE49-F238E27FC236}">
                <a16:creationId xmlns:a16="http://schemas.microsoft.com/office/drawing/2014/main" id="{E5306D9F-04F5-44D8-B51F-87FF387563B8}"/>
              </a:ext>
            </a:extLst>
          </p:cNvPr>
          <p:cNvSpPr/>
          <p:nvPr/>
        </p:nvSpPr>
        <p:spPr>
          <a:xfrm>
            <a:off x="599067" y="1301718"/>
            <a:ext cx="1694554" cy="480901"/>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solidFill>
                  <a:schemeClr val="bg1"/>
                </a:solidFill>
                <a:latin typeface="Arial" panose="020B0604020202020204" pitchFamily="34" charset="0"/>
                <a:ea typeface="Montserrat"/>
                <a:cs typeface="Arial" panose="020B0604020202020204" pitchFamily="34" charset="0"/>
                <a:sym typeface="Montserrat"/>
              </a:rPr>
              <a:t>Bullying</a:t>
            </a:r>
          </a:p>
        </p:txBody>
      </p:sp>
      <p:cxnSp>
        <p:nvCxnSpPr>
          <p:cNvPr id="5" name="Straight Connector 4">
            <a:extLst>
              <a:ext uri="{FF2B5EF4-FFF2-40B4-BE49-F238E27FC236}">
                <a16:creationId xmlns:a16="http://schemas.microsoft.com/office/drawing/2014/main" id="{15F047FF-7D6A-41DF-8925-506E02DD434A}"/>
              </a:ext>
            </a:extLst>
          </p:cNvPr>
          <p:cNvCxnSpPr>
            <a:cxnSpLocks/>
          </p:cNvCxnSpPr>
          <p:nvPr/>
        </p:nvCxnSpPr>
        <p:spPr>
          <a:xfrm>
            <a:off x="1" y="2523732"/>
            <a:ext cx="64770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CE267BB0-31F0-4B8B-A22F-45B2166A95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1251" y="4614698"/>
            <a:ext cx="4245829" cy="1852696"/>
          </a:xfrm>
          <a:prstGeom prst="rect">
            <a:avLst/>
          </a:prstGeom>
        </p:spPr>
      </p:pic>
      <p:pic>
        <p:nvPicPr>
          <p:cNvPr id="13" name="Graphic 12">
            <a:extLst>
              <a:ext uri="{FF2B5EF4-FFF2-40B4-BE49-F238E27FC236}">
                <a16:creationId xmlns:a16="http://schemas.microsoft.com/office/drawing/2014/main" id="{006D08B2-782B-4E95-B2D0-07C5E7F835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1307" y="4508610"/>
            <a:ext cx="3282536" cy="2129470"/>
          </a:xfrm>
          <a:prstGeom prst="rect">
            <a:avLst/>
          </a:prstGeom>
        </p:spPr>
      </p:pic>
      <p:sp>
        <p:nvSpPr>
          <p:cNvPr id="142" name="Rectangle 141">
            <a:extLst>
              <a:ext uri="{FF2B5EF4-FFF2-40B4-BE49-F238E27FC236}">
                <a16:creationId xmlns:a16="http://schemas.microsoft.com/office/drawing/2014/main" id="{E36F2377-3A5D-423E-A33B-AE5417FFD751}"/>
              </a:ext>
            </a:extLst>
          </p:cNvPr>
          <p:cNvSpPr/>
          <p:nvPr/>
        </p:nvSpPr>
        <p:spPr>
          <a:xfrm>
            <a:off x="6466466" y="1301718"/>
            <a:ext cx="2575067" cy="480901"/>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solidFill>
                  <a:srgbClr val="0064E0"/>
                </a:solidFill>
                <a:latin typeface="Arial" panose="020B0604020202020204" pitchFamily="34" charset="0"/>
                <a:ea typeface="Montserrat"/>
                <a:cs typeface="Arial" panose="020B0604020202020204" pitchFamily="34" charset="0"/>
                <a:sym typeface="Montserrat"/>
              </a:rPr>
              <a:t>Cyberbullying</a:t>
            </a:r>
          </a:p>
        </p:txBody>
      </p:sp>
      <p:sp>
        <p:nvSpPr>
          <p:cNvPr id="143" name="Rectangle 142">
            <a:extLst>
              <a:ext uri="{FF2B5EF4-FFF2-40B4-BE49-F238E27FC236}">
                <a16:creationId xmlns:a16="http://schemas.microsoft.com/office/drawing/2014/main" id="{DBA75376-6428-4D13-81FE-7871C7F1256E}"/>
              </a:ext>
            </a:extLst>
          </p:cNvPr>
          <p:cNvSpPr/>
          <p:nvPr/>
        </p:nvSpPr>
        <p:spPr>
          <a:xfrm>
            <a:off x="599066" y="1820983"/>
            <a:ext cx="5763633" cy="566758"/>
          </a:xfrm>
          <a:prstGeom prst="rect">
            <a:avLst/>
          </a:prstGeom>
        </p:spPr>
        <p:txBody>
          <a:bodyPr wrap="square">
            <a:spAutoFit/>
          </a:bodyPr>
          <a:lstStyle/>
          <a:p>
            <a:pPr marL="126997" defTabSz="1219170">
              <a:lnSpc>
                <a:spcPct val="115000"/>
              </a:lnSpc>
              <a:spcBef>
                <a:spcPts val="600"/>
              </a:spcBef>
              <a:spcAft>
                <a:spcPts val="600"/>
              </a:spcAft>
              <a:buSzPct val="100000"/>
            </a:pPr>
            <a:r>
              <a:rPr lang="en-US" sz="1400" i="1" kern="0" dirty="0">
                <a:solidFill>
                  <a:schemeClr val="bg1"/>
                </a:solidFill>
                <a:latin typeface="Arial" panose="020B0604020202020204" pitchFamily="34" charset="0"/>
                <a:ea typeface="Montserrat"/>
                <a:cs typeface="Arial" panose="020B0604020202020204" pitchFamily="34" charset="0"/>
                <a:sym typeface="Montserrat"/>
              </a:rPr>
              <a:t>When a person seeks to harm, intimidate, or coerce someone who is perceived as vulnerable</a:t>
            </a:r>
          </a:p>
        </p:txBody>
      </p:sp>
      <p:sp>
        <p:nvSpPr>
          <p:cNvPr id="144" name="Rectangle 143">
            <a:extLst>
              <a:ext uri="{FF2B5EF4-FFF2-40B4-BE49-F238E27FC236}">
                <a16:creationId xmlns:a16="http://schemas.microsoft.com/office/drawing/2014/main" id="{8FBD570A-C4F3-443D-86B9-D9DD2DF3CC36}"/>
              </a:ext>
            </a:extLst>
          </p:cNvPr>
          <p:cNvSpPr/>
          <p:nvPr/>
        </p:nvSpPr>
        <p:spPr>
          <a:xfrm>
            <a:off x="6466466" y="1820983"/>
            <a:ext cx="5291194" cy="566758"/>
          </a:xfrm>
          <a:prstGeom prst="rect">
            <a:avLst/>
          </a:prstGeom>
        </p:spPr>
        <p:txBody>
          <a:bodyPr wrap="square">
            <a:spAutoFit/>
          </a:bodyPr>
          <a:lstStyle/>
          <a:p>
            <a:pPr marL="126997" defTabSz="1219170">
              <a:lnSpc>
                <a:spcPct val="115000"/>
              </a:lnSpc>
              <a:spcBef>
                <a:spcPts val="600"/>
              </a:spcBef>
              <a:spcAft>
                <a:spcPts val="600"/>
              </a:spcAft>
              <a:buSzPct val="100000"/>
            </a:pPr>
            <a:r>
              <a:rPr lang="en-US" sz="1400" i="1" kern="0" dirty="0">
                <a:latin typeface="Arial" panose="020B0604020202020204" pitchFamily="34" charset="0"/>
                <a:ea typeface="Montserrat"/>
                <a:cs typeface="Arial" panose="020B0604020202020204" pitchFamily="34" charset="0"/>
                <a:sym typeface="Montserrat"/>
              </a:rPr>
              <a:t>The use of electronic communication to bully a person, typically by sending messages of an intimidating or threatening nature</a:t>
            </a:r>
          </a:p>
        </p:txBody>
      </p:sp>
      <p:sp>
        <p:nvSpPr>
          <p:cNvPr id="145" name="Rectangle 144">
            <a:extLst>
              <a:ext uri="{FF2B5EF4-FFF2-40B4-BE49-F238E27FC236}">
                <a16:creationId xmlns:a16="http://schemas.microsoft.com/office/drawing/2014/main" id="{8019462A-184E-4F53-89B7-73012B574C96}"/>
              </a:ext>
            </a:extLst>
          </p:cNvPr>
          <p:cNvSpPr/>
          <p:nvPr/>
        </p:nvSpPr>
        <p:spPr>
          <a:xfrm>
            <a:off x="599066" y="2626459"/>
            <a:ext cx="5763633" cy="1062278"/>
          </a:xfrm>
          <a:prstGeom prst="rect">
            <a:avLst/>
          </a:prstGeom>
        </p:spPr>
        <p:txBody>
          <a:bodyPr wrap="square">
            <a:spAutoFit/>
          </a:bodyPr>
          <a:lstStyle/>
          <a:p>
            <a:pPr marL="126997" defTabSz="1219170">
              <a:lnSpc>
                <a:spcPct val="115000"/>
              </a:lnSpc>
              <a:spcBef>
                <a:spcPts val="600"/>
              </a:spcBef>
              <a:spcAft>
                <a:spcPts val="600"/>
              </a:spcAft>
              <a:buSzPct val="100000"/>
            </a:pPr>
            <a:r>
              <a:rPr lang="en-US" sz="1400" kern="0" dirty="0">
                <a:solidFill>
                  <a:schemeClr val="bg1"/>
                </a:solidFill>
                <a:latin typeface="Arial" panose="020B0604020202020204" pitchFamily="34" charset="0"/>
                <a:ea typeface="Montserrat"/>
                <a:cs typeface="Arial" panose="020B0604020202020204" pitchFamily="34" charset="0"/>
                <a:sym typeface="Montserrat"/>
              </a:rPr>
              <a:t>Done face-to-face, can be physical or verbal, and may only be witnessed by a small number of onlookers, if any. The bully can be identified, and the victim may be able to leave the bully behind and find a safe space</a:t>
            </a:r>
          </a:p>
        </p:txBody>
      </p:sp>
      <p:sp>
        <p:nvSpPr>
          <p:cNvPr id="146" name="Rectangle 145">
            <a:extLst>
              <a:ext uri="{FF2B5EF4-FFF2-40B4-BE49-F238E27FC236}">
                <a16:creationId xmlns:a16="http://schemas.microsoft.com/office/drawing/2014/main" id="{2D979663-36C6-4F3A-B5C8-31AC24D36C88}"/>
              </a:ext>
            </a:extLst>
          </p:cNvPr>
          <p:cNvSpPr/>
          <p:nvPr/>
        </p:nvSpPr>
        <p:spPr>
          <a:xfrm>
            <a:off x="6466466" y="2626459"/>
            <a:ext cx="5291194" cy="1805559"/>
          </a:xfrm>
          <a:prstGeom prst="rect">
            <a:avLst/>
          </a:prstGeom>
        </p:spPr>
        <p:txBody>
          <a:bodyPr wrap="square">
            <a:spAutoFit/>
          </a:bodyPr>
          <a:lstStyle/>
          <a:p>
            <a:pPr marL="126997" defTabSz="1219170">
              <a:lnSpc>
                <a:spcPct val="115000"/>
              </a:lnSpc>
              <a:spcBef>
                <a:spcPts val="600"/>
              </a:spcBef>
              <a:spcAft>
                <a:spcPts val="600"/>
              </a:spcAft>
              <a:buSzPct val="100000"/>
            </a:pPr>
            <a:r>
              <a:rPr lang="en-US" sz="1400" kern="0" dirty="0">
                <a:latin typeface="Arial" panose="020B0604020202020204" pitchFamily="34" charset="0"/>
                <a:ea typeface="Montserrat"/>
                <a:cs typeface="Arial" panose="020B0604020202020204" pitchFamily="34" charset="0"/>
                <a:sym typeface="Montserrat"/>
              </a:rPr>
              <a:t>Can take place at any time (24x7) and at any place as there are no geographical boundaries to it. It usually takes the form of written communication and may have a large audience which can grow larger if the bully’s message is shared or forwarded. The bully can remain anonymous, and the victim may not be able to find a safe space unless they completely leave the online environment.</a:t>
            </a:r>
          </a:p>
        </p:txBody>
      </p:sp>
      <p:cxnSp>
        <p:nvCxnSpPr>
          <p:cNvPr id="147" name="Straight Connector 146">
            <a:extLst>
              <a:ext uri="{FF2B5EF4-FFF2-40B4-BE49-F238E27FC236}">
                <a16:creationId xmlns:a16="http://schemas.microsoft.com/office/drawing/2014/main" id="{51D82BB9-5AFF-48B4-91E6-116D014A386B}"/>
              </a:ext>
            </a:extLst>
          </p:cNvPr>
          <p:cNvCxnSpPr>
            <a:cxnSpLocks/>
          </p:cNvCxnSpPr>
          <p:nvPr/>
        </p:nvCxnSpPr>
        <p:spPr>
          <a:xfrm>
            <a:off x="6477003" y="2523732"/>
            <a:ext cx="5729469" cy="0"/>
          </a:xfrm>
          <a:prstGeom prst="line">
            <a:avLst/>
          </a:prstGeom>
          <a:ln w="12700">
            <a:solidFill>
              <a:srgbClr val="0064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960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B3F1C39-6EC1-49CF-BD00-906B5DFE374D}"/>
              </a:ext>
            </a:extLst>
          </p:cNvPr>
          <p:cNvSpPr/>
          <p:nvPr/>
        </p:nvSpPr>
        <p:spPr>
          <a:xfrm>
            <a:off x="4429046" y="1920449"/>
            <a:ext cx="6919931" cy="37822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144000" rtlCol="0" anchor="ctr"/>
          <a:lstStyle/>
          <a:p>
            <a:pPr>
              <a:lnSpc>
                <a:spcPts val="3000"/>
              </a:lnSpc>
            </a:pPr>
            <a:r>
              <a:rPr lang="en-US" sz="2000" dirty="0">
                <a:solidFill>
                  <a:schemeClr val="tx1"/>
                </a:solidFill>
                <a:latin typeface="Arial" panose="020B0604020202020204" pitchFamily="34" charset="0"/>
                <a:cs typeface="Arial" panose="020B0604020202020204" pitchFamily="34" charset="0"/>
              </a:rPr>
              <a:t>Amal is often bullied at school, by other boys and girls. He stammers when he speaks and is always nervous. Children throw small stones at him, call him names and make fun of him at school and in chat rooms online. They send humiliating messages to his mobile phone and post mean comments on his Facebook wall. </a:t>
            </a:r>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5</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Let’s meet Amal</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dirty="0">
                <a:solidFill>
                  <a:srgbClr val="FFFFFF"/>
                </a:solidFill>
                <a:latin typeface="Arial"/>
                <a:ea typeface="Arial"/>
                <a:cs typeface="Arial"/>
                <a:sym typeface="Arial"/>
              </a:rPr>
              <a:t>Lesson 5: Introduction to Cyberbullying and Ethical </a:t>
            </a:r>
            <a:r>
              <a:rPr lang="en-US" sz="900" b="0" i="0" u="none" strike="noStrike" cap="none" dirty="0" err="1">
                <a:solidFill>
                  <a:srgbClr val="FFFFFF"/>
                </a:solidFill>
                <a:latin typeface="Arial"/>
                <a:ea typeface="Arial"/>
                <a:cs typeface="Arial"/>
                <a:sym typeface="Arial"/>
              </a:rPr>
              <a:t>Behaviour</a:t>
            </a:r>
            <a:endParaRPr lang="en-US" sz="900" b="0" i="0" u="none" strike="noStrike" cap="none" dirty="0">
              <a:solidFill>
                <a:srgbClr val="FFFFFF"/>
              </a:solidFill>
              <a:latin typeface="Arial"/>
              <a:ea typeface="Arial"/>
              <a:cs typeface="Arial"/>
              <a:sym typeface="Arial"/>
            </a:endParaRP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oogle Shape;197;p5">
            <a:extLst>
              <a:ext uri="{FF2B5EF4-FFF2-40B4-BE49-F238E27FC236}">
                <a16:creationId xmlns:a16="http://schemas.microsoft.com/office/drawing/2014/main" id="{6F38132A-4E28-44AF-9A22-44748DD93C28}"/>
              </a:ext>
            </a:extLst>
          </p:cNvPr>
          <p:cNvPicPr preferRelativeResize="0"/>
          <p:nvPr/>
        </p:nvPicPr>
        <p:blipFill rotWithShape="1">
          <a:blip r:embed="rId2"/>
          <a:stretch/>
        </p:blipFill>
        <p:spPr>
          <a:xfrm>
            <a:off x="890327" y="1920450"/>
            <a:ext cx="3538720" cy="3782210"/>
          </a:xfrm>
          <a:prstGeom prst="rect">
            <a:avLst/>
          </a:prstGeom>
        </p:spPr>
      </p:pic>
      <p:sp>
        <p:nvSpPr>
          <p:cNvPr id="19" name="TextBox 18">
            <a:extLst>
              <a:ext uri="{FF2B5EF4-FFF2-40B4-BE49-F238E27FC236}">
                <a16:creationId xmlns:a16="http://schemas.microsoft.com/office/drawing/2014/main" id="{AC18D232-7144-40CD-B21B-147201B831C7}"/>
              </a:ext>
            </a:extLst>
          </p:cNvPr>
          <p:cNvSpPr txBox="1"/>
          <p:nvPr/>
        </p:nvSpPr>
        <p:spPr>
          <a:xfrm>
            <a:off x="750907" y="5885480"/>
            <a:ext cx="10598069" cy="338554"/>
          </a:xfrm>
          <a:prstGeom prst="rect">
            <a:avLst/>
          </a:prstGeom>
          <a:noFill/>
        </p:spPr>
        <p:txBody>
          <a:bodyPr wrap="square">
            <a:spAutoFit/>
          </a:bodyPr>
          <a:lstStyle/>
          <a:p>
            <a:pPr marL="0" marR="0" lvl="0" indent="0" algn="l" rtl="0">
              <a:spcBef>
                <a:spcPts val="0"/>
              </a:spcBef>
              <a:spcAft>
                <a:spcPts val="0"/>
              </a:spcAft>
              <a:buNone/>
            </a:pPr>
            <a:r>
              <a:rPr lang="en-US" sz="1600" dirty="0">
                <a:solidFill>
                  <a:schemeClr val="dk1"/>
                </a:solidFill>
                <a:latin typeface="Arial" panose="020B0604020202020204" pitchFamily="34" charset="0"/>
                <a:ea typeface="Calibri"/>
                <a:cs typeface="Arial" panose="020B0604020202020204" pitchFamily="34" charset="0"/>
                <a:sym typeface="Calibri"/>
              </a:rPr>
              <a:t>Follow the numbers on the worksheet. Read through each box and write down your thoughts on how to help Amal</a:t>
            </a:r>
          </a:p>
        </p:txBody>
      </p:sp>
    </p:spTree>
    <p:extLst>
      <p:ext uri="{BB962C8B-B14F-4D97-AF65-F5344CB8AC3E}">
        <p14:creationId xmlns:p14="http://schemas.microsoft.com/office/powerpoint/2010/main" val="3566621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6</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Victims of Cyberbullying</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dirty="0">
                <a:solidFill>
                  <a:srgbClr val="FFFFFF"/>
                </a:solidFill>
                <a:latin typeface="Arial"/>
                <a:ea typeface="Arial"/>
                <a:cs typeface="Arial"/>
                <a:sym typeface="Arial"/>
              </a:rPr>
              <a:t>Lesson 5: Introduction to Cyberbullying and Ethical </a:t>
            </a:r>
            <a:r>
              <a:rPr lang="en-US" sz="900" b="0" i="0" u="none" strike="noStrike" cap="none" dirty="0" err="1">
                <a:solidFill>
                  <a:srgbClr val="FFFFFF"/>
                </a:solidFill>
                <a:latin typeface="Arial"/>
                <a:ea typeface="Arial"/>
                <a:cs typeface="Arial"/>
                <a:sym typeface="Arial"/>
              </a:rPr>
              <a:t>Behaviour</a:t>
            </a:r>
            <a:endParaRPr lang="en-US" sz="900" b="0" i="0" u="none" strike="noStrike" cap="none" dirty="0">
              <a:solidFill>
                <a:srgbClr val="FFFFFF"/>
              </a:solidFill>
              <a:latin typeface="Arial"/>
              <a:ea typeface="Arial"/>
              <a:cs typeface="Arial"/>
              <a:sym typeface="Arial"/>
            </a:endParaRP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99AECA9-192F-48A6-8802-FE788145E601}"/>
              </a:ext>
            </a:extLst>
          </p:cNvPr>
          <p:cNvPicPr>
            <a:picLocks noChangeAspect="1"/>
          </p:cNvPicPr>
          <p:nvPr/>
        </p:nvPicPr>
        <p:blipFill>
          <a:blip r:embed="rId3"/>
          <a:srcRect/>
          <a:stretch/>
        </p:blipFill>
        <p:spPr>
          <a:xfrm>
            <a:off x="1767592" y="1809634"/>
            <a:ext cx="4326678" cy="4454649"/>
          </a:xfrm>
          <a:prstGeom prst="rect">
            <a:avLst/>
          </a:prstGeom>
        </p:spPr>
      </p:pic>
      <p:sp>
        <p:nvSpPr>
          <p:cNvPr id="19" name="Oval 18">
            <a:extLst>
              <a:ext uri="{FF2B5EF4-FFF2-40B4-BE49-F238E27FC236}">
                <a16:creationId xmlns:a16="http://schemas.microsoft.com/office/drawing/2014/main" id="{299A22B1-8DDA-473D-ABDF-1F48007EC2DA}"/>
              </a:ext>
            </a:extLst>
          </p:cNvPr>
          <p:cNvSpPr/>
          <p:nvPr/>
        </p:nvSpPr>
        <p:spPr>
          <a:xfrm>
            <a:off x="455149" y="5046134"/>
            <a:ext cx="1218151" cy="1218151"/>
          </a:xfrm>
          <a:prstGeom prst="ellipse">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B2ADF15-C697-4FAD-9E22-BE37A084E561}"/>
              </a:ext>
            </a:extLst>
          </p:cNvPr>
          <p:cNvSpPr/>
          <p:nvPr/>
        </p:nvSpPr>
        <p:spPr>
          <a:xfrm>
            <a:off x="6504717" y="3524900"/>
            <a:ext cx="4899454" cy="999781"/>
          </a:xfrm>
          <a:prstGeom prst="rect">
            <a:avLst/>
          </a:prstGeom>
          <a:solidFill>
            <a:srgbClr val="04B04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US" dirty="0">
                <a:latin typeface="Arial" panose="020B0604020202020204" pitchFamily="34" charset="0"/>
                <a:cs typeface="Arial" panose="020B0604020202020204" pitchFamily="34" charset="0"/>
              </a:rPr>
              <a:t>Based on your understanding, who are the most likely to become victims of cyberbullying? </a:t>
            </a:r>
          </a:p>
        </p:txBody>
      </p:sp>
      <p:sp>
        <p:nvSpPr>
          <p:cNvPr id="37" name="Rectangle 36">
            <a:extLst>
              <a:ext uri="{FF2B5EF4-FFF2-40B4-BE49-F238E27FC236}">
                <a16:creationId xmlns:a16="http://schemas.microsoft.com/office/drawing/2014/main" id="{08482A33-EA99-4DEB-A654-FB3205DFD478}"/>
              </a:ext>
            </a:extLst>
          </p:cNvPr>
          <p:cNvSpPr/>
          <p:nvPr/>
        </p:nvSpPr>
        <p:spPr>
          <a:xfrm>
            <a:off x="6504717" y="2317841"/>
            <a:ext cx="4899454" cy="999781"/>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US" dirty="0">
                <a:latin typeface="Arial" panose="020B0604020202020204" pitchFamily="34" charset="0"/>
                <a:cs typeface="Arial" panose="020B0604020202020204" pitchFamily="34" charset="0"/>
              </a:rPr>
              <a:t>Now that you have heard the story of Amal, let’s consider the victims of cyberbullying</a:t>
            </a:r>
          </a:p>
        </p:txBody>
      </p:sp>
      <p:sp>
        <p:nvSpPr>
          <p:cNvPr id="38" name="Triangle 38">
            <a:extLst>
              <a:ext uri="{FF2B5EF4-FFF2-40B4-BE49-F238E27FC236}">
                <a16:creationId xmlns:a16="http://schemas.microsoft.com/office/drawing/2014/main" id="{1D9206B7-BC62-4D5A-BD9C-F51EEAFF2432}"/>
              </a:ext>
            </a:extLst>
          </p:cNvPr>
          <p:cNvSpPr/>
          <p:nvPr/>
        </p:nvSpPr>
        <p:spPr>
          <a:xfrm rot="5400000">
            <a:off x="6140386" y="2610234"/>
            <a:ext cx="720097" cy="308429"/>
          </a:xfrm>
          <a:prstGeom prst="triangle">
            <a:avLst/>
          </a:prstGeom>
          <a:solidFill>
            <a:srgbClr val="0064E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41">
            <a:extLst>
              <a:ext uri="{FF2B5EF4-FFF2-40B4-BE49-F238E27FC236}">
                <a16:creationId xmlns:a16="http://schemas.microsoft.com/office/drawing/2014/main" id="{5B9D1C03-F7F4-4DEA-8390-887BD48A1C71}"/>
              </a:ext>
            </a:extLst>
          </p:cNvPr>
          <p:cNvSpPr/>
          <p:nvPr/>
        </p:nvSpPr>
        <p:spPr>
          <a:xfrm rot="5400000">
            <a:off x="6140386" y="3870349"/>
            <a:ext cx="720097" cy="308429"/>
          </a:xfrm>
          <a:prstGeom prst="triangle">
            <a:avLst/>
          </a:prstGeom>
          <a:solidFill>
            <a:srgbClr val="04B04F"/>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AAB9140-352D-4303-B85B-ACA7CA81097F}"/>
              </a:ext>
            </a:extLst>
          </p:cNvPr>
          <p:cNvSpPr/>
          <p:nvPr/>
        </p:nvSpPr>
        <p:spPr>
          <a:xfrm>
            <a:off x="6504717" y="4688507"/>
            <a:ext cx="4899454" cy="99978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en-US" dirty="0">
                <a:latin typeface="Arial" panose="020B0604020202020204" pitchFamily="34" charset="0"/>
                <a:cs typeface="Arial" panose="020B0604020202020204" pitchFamily="34" charset="0"/>
              </a:rPr>
              <a:t>Do you know what to do if you are the victim? </a:t>
            </a:r>
          </a:p>
        </p:txBody>
      </p:sp>
      <p:sp>
        <p:nvSpPr>
          <p:cNvPr id="41" name="Triangle 38">
            <a:extLst>
              <a:ext uri="{FF2B5EF4-FFF2-40B4-BE49-F238E27FC236}">
                <a16:creationId xmlns:a16="http://schemas.microsoft.com/office/drawing/2014/main" id="{C35BB750-215A-480A-8E21-9D7C8A7DC405}"/>
              </a:ext>
            </a:extLst>
          </p:cNvPr>
          <p:cNvSpPr/>
          <p:nvPr/>
        </p:nvSpPr>
        <p:spPr>
          <a:xfrm rot="5400000">
            <a:off x="6140386" y="4980900"/>
            <a:ext cx="720097" cy="308429"/>
          </a:xfrm>
          <a:prstGeom prst="triangle">
            <a:avLst/>
          </a:prstGeom>
          <a:solidFill>
            <a:srgbClr val="00B0F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395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7</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Cyberbullying victims</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dirty="0">
                <a:solidFill>
                  <a:srgbClr val="FFFFFF"/>
                </a:solidFill>
                <a:latin typeface="Arial"/>
                <a:ea typeface="Arial"/>
                <a:cs typeface="Arial"/>
                <a:sym typeface="Arial"/>
              </a:rPr>
              <a:t>Lesson 5: Introduction to Cyberbullying and Ethical </a:t>
            </a:r>
            <a:r>
              <a:rPr lang="en-US" sz="900" b="0" i="0" u="none" strike="noStrike" cap="none" dirty="0" err="1">
                <a:solidFill>
                  <a:srgbClr val="FFFFFF"/>
                </a:solidFill>
                <a:latin typeface="Arial"/>
                <a:ea typeface="Arial"/>
                <a:cs typeface="Arial"/>
                <a:sym typeface="Arial"/>
              </a:rPr>
              <a:t>Behaviour</a:t>
            </a:r>
            <a:endParaRPr lang="en-US" sz="900" b="0" i="0" u="none" strike="noStrike" cap="none" dirty="0">
              <a:solidFill>
                <a:srgbClr val="FFFFFF"/>
              </a:solidFill>
              <a:latin typeface="Arial"/>
              <a:ea typeface="Arial"/>
              <a:cs typeface="Arial"/>
              <a:sym typeface="Arial"/>
            </a:endParaRP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4E0"/>
              </a:solidFill>
            </a:endParaRPr>
          </a:p>
        </p:txBody>
      </p:sp>
      <p:sp>
        <p:nvSpPr>
          <p:cNvPr id="22" name="Isosceles Triangle 21">
            <a:extLst>
              <a:ext uri="{FF2B5EF4-FFF2-40B4-BE49-F238E27FC236}">
                <a16:creationId xmlns:a16="http://schemas.microsoft.com/office/drawing/2014/main" id="{0DC48E07-BB47-4015-BF3A-228CD8E01527}"/>
              </a:ext>
            </a:extLst>
          </p:cNvPr>
          <p:cNvSpPr/>
          <p:nvPr/>
        </p:nvSpPr>
        <p:spPr>
          <a:xfrm rot="5400000" flipH="1">
            <a:off x="5419906" y="2549575"/>
            <a:ext cx="468774" cy="398824"/>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Isosceles Triangle 23">
            <a:extLst>
              <a:ext uri="{FF2B5EF4-FFF2-40B4-BE49-F238E27FC236}">
                <a16:creationId xmlns:a16="http://schemas.microsoft.com/office/drawing/2014/main" id="{62CDC98C-B1C4-4905-9067-71927532335F}"/>
              </a:ext>
            </a:extLst>
          </p:cNvPr>
          <p:cNvSpPr/>
          <p:nvPr/>
        </p:nvSpPr>
        <p:spPr>
          <a:xfrm rot="16200000" flipH="1">
            <a:off x="463360" y="2549575"/>
            <a:ext cx="468774" cy="398824"/>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id="{B17987E0-6E11-43B5-B6BE-9B4B035C73F9}"/>
              </a:ext>
            </a:extLst>
          </p:cNvPr>
          <p:cNvSpPr/>
          <p:nvPr/>
        </p:nvSpPr>
        <p:spPr>
          <a:xfrm>
            <a:off x="900243" y="1516284"/>
            <a:ext cx="4554639" cy="4525701"/>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404000" rtlCol="0" anchor="t"/>
          <a:lstStyle/>
          <a:p>
            <a:pPr marL="285750" indent="-285750">
              <a:spcBef>
                <a:spcPts val="300"/>
              </a:spcBef>
              <a:spcAft>
                <a:spcPts val="300"/>
              </a:spcAft>
              <a:buFont typeface="Arial" panose="020B0604020202020204" pitchFamily="34" charset="0"/>
              <a:buChar char="•"/>
            </a:pPr>
            <a:r>
              <a:rPr lang="en-US" sz="1600">
                <a:solidFill>
                  <a:schemeClr val="tx1"/>
                </a:solidFill>
              </a:rPr>
              <a:t>Block communication from the cyberbully</a:t>
            </a:r>
          </a:p>
          <a:p>
            <a:pPr marL="285750" indent="-285750">
              <a:spcBef>
                <a:spcPts val="300"/>
              </a:spcBef>
              <a:spcAft>
                <a:spcPts val="300"/>
              </a:spcAft>
              <a:buFont typeface="Arial" panose="020B0604020202020204" pitchFamily="34" charset="0"/>
              <a:buChar char="•"/>
            </a:pPr>
            <a:r>
              <a:rPr lang="en-US" sz="1600">
                <a:solidFill>
                  <a:schemeClr val="tx1"/>
                </a:solidFill>
              </a:rPr>
              <a:t>Do not respond to or even read the messages</a:t>
            </a:r>
          </a:p>
          <a:p>
            <a:pPr marL="285750" indent="-285750">
              <a:spcBef>
                <a:spcPts val="300"/>
              </a:spcBef>
              <a:spcAft>
                <a:spcPts val="300"/>
              </a:spcAft>
              <a:buFont typeface="Arial" panose="020B0604020202020204" pitchFamily="34" charset="0"/>
              <a:buChar char="•"/>
            </a:pPr>
            <a:r>
              <a:rPr lang="en-US" sz="1600">
                <a:solidFill>
                  <a:schemeClr val="tx1"/>
                </a:solidFill>
              </a:rPr>
              <a:t>Ask a friend or family member to print out the messages as evidence</a:t>
            </a:r>
          </a:p>
          <a:p>
            <a:pPr marL="285750" indent="-285750">
              <a:spcBef>
                <a:spcPts val="300"/>
              </a:spcBef>
              <a:spcAft>
                <a:spcPts val="300"/>
              </a:spcAft>
              <a:buFont typeface="Arial" panose="020B0604020202020204" pitchFamily="34" charset="0"/>
              <a:buChar char="•"/>
            </a:pPr>
            <a:r>
              <a:rPr lang="en-US" sz="1600">
                <a:solidFill>
                  <a:schemeClr val="tx1"/>
                </a:solidFill>
              </a:rPr>
              <a:t>Report the problem to an adult like a parent or a teacher</a:t>
            </a:r>
          </a:p>
          <a:p>
            <a:pPr marL="285750" indent="-285750">
              <a:spcBef>
                <a:spcPts val="300"/>
              </a:spcBef>
              <a:spcAft>
                <a:spcPts val="300"/>
              </a:spcAft>
              <a:buFont typeface="Arial" panose="020B0604020202020204" pitchFamily="34" charset="0"/>
              <a:buChar char="•"/>
            </a:pPr>
            <a:r>
              <a:rPr lang="en-US" sz="1600">
                <a:solidFill>
                  <a:schemeClr val="tx1"/>
                </a:solidFill>
              </a:rPr>
              <a:t>Do not pass along the cyberbully’s messages</a:t>
            </a:r>
          </a:p>
          <a:p>
            <a:pPr marL="285750" indent="-285750">
              <a:spcBef>
                <a:spcPts val="300"/>
              </a:spcBef>
              <a:spcAft>
                <a:spcPts val="300"/>
              </a:spcAft>
              <a:buFont typeface="Arial" panose="020B0604020202020204" pitchFamily="34" charset="0"/>
              <a:buChar char="•"/>
            </a:pPr>
            <a:r>
              <a:rPr lang="en-US" sz="1600">
                <a:solidFill>
                  <a:schemeClr val="tx1"/>
                </a:solidFill>
              </a:rPr>
              <a:t>Enlist the help of your friends by asking them to not pass along the messages and to help you stand up to the bully</a:t>
            </a:r>
          </a:p>
        </p:txBody>
      </p:sp>
      <p:sp>
        <p:nvSpPr>
          <p:cNvPr id="5" name="Rectangle 4">
            <a:extLst>
              <a:ext uri="{FF2B5EF4-FFF2-40B4-BE49-F238E27FC236}">
                <a16:creationId xmlns:a16="http://schemas.microsoft.com/office/drawing/2014/main" id="{6B2CD3F7-BA81-4DC7-B71E-0AA785CD6D47}"/>
              </a:ext>
            </a:extLst>
          </p:cNvPr>
          <p:cNvSpPr/>
          <p:nvPr/>
        </p:nvSpPr>
        <p:spPr>
          <a:xfrm>
            <a:off x="498335" y="1805651"/>
            <a:ext cx="5358455" cy="943336"/>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If YOU are the victim, </a:t>
            </a:r>
          </a:p>
          <a:p>
            <a:pPr algn="ctr"/>
            <a:r>
              <a:rPr lang="en-US" sz="2400" dirty="0"/>
              <a:t>what can you do?</a:t>
            </a:r>
          </a:p>
        </p:txBody>
      </p:sp>
      <p:grpSp>
        <p:nvGrpSpPr>
          <p:cNvPr id="8" name="Group 7">
            <a:extLst>
              <a:ext uri="{FF2B5EF4-FFF2-40B4-BE49-F238E27FC236}">
                <a16:creationId xmlns:a16="http://schemas.microsoft.com/office/drawing/2014/main" id="{F8C4E3D0-F080-4AC8-8CEE-CCA28E341B32}"/>
              </a:ext>
            </a:extLst>
          </p:cNvPr>
          <p:cNvGrpSpPr/>
          <p:nvPr/>
        </p:nvGrpSpPr>
        <p:grpSpPr>
          <a:xfrm>
            <a:off x="6398721" y="2514600"/>
            <a:ext cx="5355370" cy="468774"/>
            <a:chOff x="3999677" y="2514600"/>
            <a:chExt cx="5355370" cy="468774"/>
          </a:xfrm>
          <a:solidFill>
            <a:schemeClr val="accent6">
              <a:lumMod val="50000"/>
            </a:schemeClr>
          </a:solidFill>
        </p:grpSpPr>
        <p:sp>
          <p:nvSpPr>
            <p:cNvPr id="25" name="Isosceles Triangle 24">
              <a:extLst>
                <a:ext uri="{FF2B5EF4-FFF2-40B4-BE49-F238E27FC236}">
                  <a16:creationId xmlns:a16="http://schemas.microsoft.com/office/drawing/2014/main" id="{7B59AAED-482B-439E-AEBA-8D72AF18B59F}"/>
                </a:ext>
              </a:extLst>
            </p:cNvPr>
            <p:cNvSpPr/>
            <p:nvPr/>
          </p:nvSpPr>
          <p:spPr>
            <a:xfrm rot="5400000" flipH="1">
              <a:off x="8921248" y="2549575"/>
              <a:ext cx="468774" cy="3988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Isosceles Triangle 25">
              <a:extLst>
                <a:ext uri="{FF2B5EF4-FFF2-40B4-BE49-F238E27FC236}">
                  <a16:creationId xmlns:a16="http://schemas.microsoft.com/office/drawing/2014/main" id="{D567C8DD-A41D-48D6-8A29-BD2BD4054C6F}"/>
                </a:ext>
              </a:extLst>
            </p:cNvPr>
            <p:cNvSpPr/>
            <p:nvPr/>
          </p:nvSpPr>
          <p:spPr>
            <a:xfrm rot="16200000" flipH="1">
              <a:off x="3964702" y="2549575"/>
              <a:ext cx="468774" cy="3988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0" name="Rectangle 19">
            <a:extLst>
              <a:ext uri="{FF2B5EF4-FFF2-40B4-BE49-F238E27FC236}">
                <a16:creationId xmlns:a16="http://schemas.microsoft.com/office/drawing/2014/main" id="{D1BC1FD5-A415-4E09-B528-E66FC5EED2DA}"/>
              </a:ext>
            </a:extLst>
          </p:cNvPr>
          <p:cNvSpPr/>
          <p:nvPr/>
        </p:nvSpPr>
        <p:spPr>
          <a:xfrm>
            <a:off x="6797544" y="1516284"/>
            <a:ext cx="4554639" cy="4525701"/>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404000" rtlCol="0" anchor="t"/>
          <a:lstStyle/>
          <a:p>
            <a:pPr marL="285750" indent="-285750">
              <a:spcBef>
                <a:spcPts val="300"/>
              </a:spcBef>
              <a:spcAft>
                <a:spcPts val="300"/>
              </a:spcAft>
              <a:buFont typeface="Arial" panose="020B0604020202020204" pitchFamily="34" charset="0"/>
              <a:buChar char="•"/>
            </a:pPr>
            <a:r>
              <a:rPr lang="en-US" sz="1600">
                <a:solidFill>
                  <a:schemeClr val="tx1"/>
                </a:solidFill>
              </a:rPr>
              <a:t>Seek revenge on the bully</a:t>
            </a:r>
          </a:p>
          <a:p>
            <a:pPr marL="285750" indent="-285750">
              <a:spcBef>
                <a:spcPts val="300"/>
              </a:spcBef>
              <a:spcAft>
                <a:spcPts val="300"/>
              </a:spcAft>
              <a:buFont typeface="Arial" panose="020B0604020202020204" pitchFamily="34" charset="0"/>
              <a:buChar char="•"/>
            </a:pPr>
            <a:r>
              <a:rPr lang="en-US" sz="1600">
                <a:solidFill>
                  <a:schemeClr val="tx1"/>
                </a:solidFill>
              </a:rPr>
              <a:t>Avoid your friends or activities</a:t>
            </a:r>
          </a:p>
          <a:p>
            <a:pPr marL="285750" indent="-285750">
              <a:spcBef>
                <a:spcPts val="300"/>
              </a:spcBef>
              <a:spcAft>
                <a:spcPts val="300"/>
              </a:spcAft>
              <a:buFont typeface="Arial" panose="020B0604020202020204" pitchFamily="34" charset="0"/>
              <a:buChar char="•"/>
            </a:pPr>
            <a:r>
              <a:rPr lang="en-US" sz="1600">
                <a:solidFill>
                  <a:schemeClr val="tx1"/>
                </a:solidFill>
              </a:rPr>
              <a:t>Cyberbully them back or cyberbully someone else</a:t>
            </a:r>
            <a:endParaRPr lang="en-IN" sz="1600">
              <a:solidFill>
                <a:schemeClr val="tx1"/>
              </a:solidFill>
            </a:endParaRPr>
          </a:p>
        </p:txBody>
      </p:sp>
      <p:sp>
        <p:nvSpPr>
          <p:cNvPr id="21" name="Rectangle 20">
            <a:extLst>
              <a:ext uri="{FF2B5EF4-FFF2-40B4-BE49-F238E27FC236}">
                <a16:creationId xmlns:a16="http://schemas.microsoft.com/office/drawing/2014/main" id="{44694964-7D3C-4AFB-85CB-83FD7492EBEA}"/>
              </a:ext>
            </a:extLst>
          </p:cNvPr>
          <p:cNvSpPr/>
          <p:nvPr/>
        </p:nvSpPr>
        <p:spPr>
          <a:xfrm>
            <a:off x="6395636" y="1805651"/>
            <a:ext cx="5358455" cy="943336"/>
          </a:xfrm>
          <a:prstGeom prst="rect">
            <a:avLst/>
          </a:prstGeom>
          <a:solidFill>
            <a:srgbClr val="04B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If YOU are the victim, </a:t>
            </a:r>
          </a:p>
          <a:p>
            <a:pPr algn="ctr"/>
            <a:r>
              <a:rPr lang="en-US" sz="2400" dirty="0"/>
              <a:t>what should you not do? </a:t>
            </a:r>
          </a:p>
        </p:txBody>
      </p:sp>
      <p:sp>
        <p:nvSpPr>
          <p:cNvPr id="27" name="TextBox 26">
            <a:extLst>
              <a:ext uri="{FF2B5EF4-FFF2-40B4-BE49-F238E27FC236}">
                <a16:creationId xmlns:a16="http://schemas.microsoft.com/office/drawing/2014/main" id="{F06D4382-C5B4-448B-9AF0-55E2CBDC3289}"/>
              </a:ext>
            </a:extLst>
          </p:cNvPr>
          <p:cNvSpPr txBox="1"/>
          <p:nvPr/>
        </p:nvSpPr>
        <p:spPr>
          <a:xfrm>
            <a:off x="796966" y="6109976"/>
            <a:ext cx="10598069" cy="338554"/>
          </a:xfrm>
          <a:prstGeom prst="rect">
            <a:avLst/>
          </a:prstGeom>
          <a:noFill/>
        </p:spPr>
        <p:txBody>
          <a:bodyPr wrap="square">
            <a:spAutoFit/>
          </a:bodyPr>
          <a:lstStyle/>
          <a:p>
            <a:pPr marL="0" marR="0" lvl="0" indent="0" algn="ctr" rtl="0">
              <a:spcBef>
                <a:spcPts val="0"/>
              </a:spcBef>
              <a:spcAft>
                <a:spcPts val="0"/>
              </a:spcAft>
              <a:buNone/>
            </a:pPr>
            <a:r>
              <a:rPr lang="en-US" sz="1600" dirty="0">
                <a:solidFill>
                  <a:schemeClr val="dk1"/>
                </a:solidFill>
                <a:latin typeface="Arial" panose="020B0604020202020204" pitchFamily="34" charset="0"/>
                <a:ea typeface="Calibri"/>
                <a:cs typeface="Arial" panose="020B0604020202020204" pitchFamily="34" charset="0"/>
                <a:sym typeface="Calibri"/>
              </a:rPr>
              <a:t>Remember, the Cyberbully is the one who is doing the wrong thing, not you!</a:t>
            </a:r>
          </a:p>
        </p:txBody>
      </p:sp>
    </p:spTree>
    <p:extLst>
      <p:ext uri="{BB962C8B-B14F-4D97-AF65-F5344CB8AC3E}">
        <p14:creationId xmlns:p14="http://schemas.microsoft.com/office/powerpoint/2010/main" val="1168152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FCF0BA6-D85A-498D-AD60-C32F1247623D}"/>
              </a:ext>
            </a:extLst>
          </p:cNvPr>
          <p:cNvSpPr/>
          <p:nvPr/>
        </p:nvSpPr>
        <p:spPr>
          <a:xfrm>
            <a:off x="5764190" y="4260121"/>
            <a:ext cx="6427810" cy="2179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144000" rtlCol="0" anchor="ctr"/>
          <a:lstStyle/>
          <a:p>
            <a:pPr marL="285750" indent="-285750">
              <a:lnSpc>
                <a:spcPct val="150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Do you think this </a:t>
            </a:r>
            <a:r>
              <a:rPr lang="en-US" sz="1600" dirty="0" err="1">
                <a:solidFill>
                  <a:schemeClr val="tx1"/>
                </a:solidFill>
                <a:latin typeface="Arial" panose="020B0604020202020204" pitchFamily="34" charset="0"/>
                <a:cs typeface="Arial" panose="020B0604020202020204" pitchFamily="34" charset="0"/>
              </a:rPr>
              <a:t>behaviour</a:t>
            </a:r>
            <a:r>
              <a:rPr lang="en-US" sz="1600" dirty="0">
                <a:solidFill>
                  <a:schemeClr val="tx1"/>
                </a:solidFill>
                <a:latin typeface="Arial" panose="020B0604020202020204" pitchFamily="34" charset="0"/>
                <a:cs typeface="Arial" panose="020B0604020202020204" pitchFamily="34" charset="0"/>
              </a:rPr>
              <a:t> qualifies as cyberbullying? </a:t>
            </a:r>
          </a:p>
          <a:p>
            <a:pPr marL="285750" indent="-285750">
              <a:lnSpc>
                <a:spcPct val="150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What do you think motivated Madhu to hurt Sudha?</a:t>
            </a:r>
          </a:p>
          <a:p>
            <a:pPr marL="285750" indent="-285750">
              <a:lnSpc>
                <a:spcPct val="150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Do you think that Madhu meant to hurt Sudha and does that matter? </a:t>
            </a:r>
          </a:p>
          <a:p>
            <a:pPr marL="285750" indent="-285750">
              <a:lnSpc>
                <a:spcPct val="150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What can Sudha do? </a:t>
            </a:r>
          </a:p>
        </p:txBody>
      </p:sp>
      <p:sp>
        <p:nvSpPr>
          <p:cNvPr id="18" name="Rectangle 17">
            <a:extLst>
              <a:ext uri="{FF2B5EF4-FFF2-40B4-BE49-F238E27FC236}">
                <a16:creationId xmlns:a16="http://schemas.microsoft.com/office/drawing/2014/main" id="{97983075-EEFA-48F8-BB6D-CC509EB2797E}"/>
              </a:ext>
            </a:extLst>
          </p:cNvPr>
          <p:cNvSpPr/>
          <p:nvPr/>
        </p:nvSpPr>
        <p:spPr>
          <a:xfrm>
            <a:off x="1" y="-4850"/>
            <a:ext cx="5764191" cy="6573961"/>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8</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Case Studies</a:t>
            </a:r>
            <a:endParaRPr lang="en-IN" sz="3600" b="1" dirty="0">
              <a:solidFill>
                <a:schemeClr val="bg1"/>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dirty="0">
                <a:solidFill>
                  <a:srgbClr val="FFFFFF"/>
                </a:solidFill>
                <a:latin typeface="Arial"/>
                <a:ea typeface="Arial"/>
                <a:cs typeface="Arial"/>
                <a:sym typeface="Arial"/>
              </a:rPr>
              <a:t>Lesson 5: Introduction to Cyberbullying and Ethical </a:t>
            </a:r>
            <a:r>
              <a:rPr lang="en-US" sz="900" b="0" i="0" u="none" strike="noStrike" cap="none" dirty="0" err="1">
                <a:solidFill>
                  <a:srgbClr val="FFFFFF"/>
                </a:solidFill>
                <a:latin typeface="Arial"/>
                <a:ea typeface="Arial"/>
                <a:cs typeface="Arial"/>
                <a:sym typeface="Arial"/>
              </a:rPr>
              <a:t>Behaviour</a:t>
            </a:r>
            <a:endParaRPr lang="en-US" sz="900" b="0" i="0" u="none" strike="noStrike" cap="none" dirty="0">
              <a:solidFill>
                <a:srgbClr val="FFFFFF"/>
              </a:solidFill>
              <a:latin typeface="Arial"/>
              <a:ea typeface="Arial"/>
              <a:cs typeface="Arial"/>
              <a:sym typeface="Arial"/>
            </a:endParaRP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BE8A1443-CFE0-4AC0-931E-8104AAABB371}"/>
              </a:ext>
            </a:extLst>
          </p:cNvPr>
          <p:cNvSpPr/>
          <p:nvPr/>
        </p:nvSpPr>
        <p:spPr>
          <a:xfrm>
            <a:off x="5764192" y="1438999"/>
            <a:ext cx="6261904" cy="2770502"/>
          </a:xfrm>
          <a:prstGeom prst="rect">
            <a:avLst/>
          </a:prstGeom>
        </p:spPr>
        <p:txBody>
          <a:bodyPr wrap="square">
            <a:spAutoFit/>
          </a:bodyPr>
          <a:lstStyle/>
          <a:p>
            <a:pPr marL="126997" defTabSz="1219170">
              <a:lnSpc>
                <a:spcPct val="115000"/>
              </a:lnSpc>
              <a:spcBef>
                <a:spcPts val="600"/>
              </a:spcBef>
              <a:spcAft>
                <a:spcPts val="600"/>
              </a:spcAft>
              <a:buSzPct val="100000"/>
            </a:pPr>
            <a:r>
              <a:rPr lang="en-US" sz="1600" kern="0" dirty="0">
                <a:latin typeface="Arial" panose="020B0604020202020204" pitchFamily="34" charset="0"/>
                <a:ea typeface="Montserrat"/>
                <a:cs typeface="Arial" panose="020B0604020202020204" pitchFamily="34" charset="0"/>
                <a:sym typeface="Montserrat"/>
              </a:rPr>
              <a:t>Madhu was bored on a Saturday afternoon, so she took a screenshot of her classmate Sudha’s photo from social media. She then used an app to make Sudha look like a monster in the photo and added some insulting words. She thought it was funny and decided to share it online. </a:t>
            </a:r>
          </a:p>
          <a:p>
            <a:pPr marL="126997" defTabSz="1219170">
              <a:lnSpc>
                <a:spcPct val="115000"/>
              </a:lnSpc>
              <a:spcBef>
                <a:spcPts val="600"/>
              </a:spcBef>
              <a:spcAft>
                <a:spcPts val="600"/>
              </a:spcAft>
              <a:buSzPct val="100000"/>
            </a:pPr>
            <a:r>
              <a:rPr lang="en-US" sz="1600" kern="0" dirty="0">
                <a:latin typeface="Arial" panose="020B0604020202020204" pitchFamily="34" charset="0"/>
                <a:ea typeface="Montserrat"/>
                <a:cs typeface="Arial" panose="020B0604020202020204" pitchFamily="34" charset="0"/>
                <a:sym typeface="Montserrat"/>
              </a:rPr>
              <a:t>After sharing it in a group text, some classmates replied with hurtful, mean comments about Sudha. Others laughed and shared it further. Eventually, it was forwarded to Sudha who was upset and hurt to see it and hear that Madhu was behind it. </a:t>
            </a:r>
          </a:p>
        </p:txBody>
      </p:sp>
      <p:pic>
        <p:nvPicPr>
          <p:cNvPr id="5" name="Graphic 4">
            <a:extLst>
              <a:ext uri="{FF2B5EF4-FFF2-40B4-BE49-F238E27FC236}">
                <a16:creationId xmlns:a16="http://schemas.microsoft.com/office/drawing/2014/main" id="{1A1BD14E-1684-44B6-9C24-14825C9237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602" y="2206068"/>
            <a:ext cx="4710987" cy="4242121"/>
          </a:xfrm>
          <a:prstGeom prst="rect">
            <a:avLst/>
          </a:prstGeom>
        </p:spPr>
      </p:pic>
      <p:sp>
        <p:nvSpPr>
          <p:cNvPr id="19" name="Rectangle 18">
            <a:extLst>
              <a:ext uri="{FF2B5EF4-FFF2-40B4-BE49-F238E27FC236}">
                <a16:creationId xmlns:a16="http://schemas.microsoft.com/office/drawing/2014/main" id="{49C634C5-F5E2-4793-AD6D-42608B2AAFAC}"/>
              </a:ext>
            </a:extLst>
          </p:cNvPr>
          <p:cNvSpPr/>
          <p:nvPr/>
        </p:nvSpPr>
        <p:spPr>
          <a:xfrm>
            <a:off x="597138" y="1438999"/>
            <a:ext cx="4570958" cy="480901"/>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solidFill>
                  <a:schemeClr val="bg1"/>
                </a:solidFill>
                <a:latin typeface="Arial" panose="020B0604020202020204" pitchFamily="34" charset="0"/>
                <a:ea typeface="Montserrat"/>
                <a:cs typeface="Arial" panose="020B0604020202020204" pitchFamily="34" charset="0"/>
                <a:sym typeface="Montserrat"/>
              </a:rPr>
              <a:t>Scenario 1</a:t>
            </a:r>
          </a:p>
        </p:txBody>
      </p:sp>
    </p:spTree>
    <p:extLst>
      <p:ext uri="{BB962C8B-B14F-4D97-AF65-F5344CB8AC3E}">
        <p14:creationId xmlns:p14="http://schemas.microsoft.com/office/powerpoint/2010/main" val="2533964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FCF0BA6-D85A-498D-AD60-C32F1247623D}"/>
              </a:ext>
            </a:extLst>
          </p:cNvPr>
          <p:cNvSpPr/>
          <p:nvPr/>
        </p:nvSpPr>
        <p:spPr>
          <a:xfrm>
            <a:off x="5764190" y="3567115"/>
            <a:ext cx="6427810" cy="13984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144000" rtlCol="0" anchor="ctr"/>
          <a:lstStyle/>
          <a:p>
            <a:pPr marL="285750" indent="-285750">
              <a:lnSpc>
                <a:spcPts val="3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Is this a case of cyberbullying?</a:t>
            </a:r>
          </a:p>
          <a:p>
            <a:pPr marL="285750" indent="-285750">
              <a:lnSpc>
                <a:spcPts val="3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How was Aarav trying to harm Dev and his reputation? </a:t>
            </a:r>
          </a:p>
          <a:p>
            <a:pPr marL="285750" indent="-285750">
              <a:lnSpc>
                <a:spcPts val="3000"/>
              </a:lnSpc>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What can Dev do? </a:t>
            </a:r>
          </a:p>
        </p:txBody>
      </p:sp>
      <p:sp>
        <p:nvSpPr>
          <p:cNvPr id="18" name="Rectangle 17">
            <a:extLst>
              <a:ext uri="{FF2B5EF4-FFF2-40B4-BE49-F238E27FC236}">
                <a16:creationId xmlns:a16="http://schemas.microsoft.com/office/drawing/2014/main" id="{97983075-EEFA-48F8-BB6D-CC509EB2797E}"/>
              </a:ext>
            </a:extLst>
          </p:cNvPr>
          <p:cNvSpPr/>
          <p:nvPr/>
        </p:nvSpPr>
        <p:spPr>
          <a:xfrm>
            <a:off x="1" y="-4850"/>
            <a:ext cx="5764191" cy="6573961"/>
          </a:xfrm>
          <a:prstGeom prst="rect">
            <a:avLst/>
          </a:prstGeom>
          <a:solidFill>
            <a:srgbClr val="5DB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9</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Case Studies</a:t>
            </a:r>
            <a:endParaRPr lang="en-IN" sz="3600" b="1" dirty="0">
              <a:solidFill>
                <a:schemeClr val="bg1"/>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dirty="0">
                <a:solidFill>
                  <a:srgbClr val="FFFFFF"/>
                </a:solidFill>
                <a:latin typeface="Arial"/>
                <a:ea typeface="Arial"/>
                <a:cs typeface="Arial"/>
                <a:sym typeface="Arial"/>
              </a:rPr>
              <a:t>Lesson 5: Introduction to Cyberbullying and Ethical </a:t>
            </a:r>
            <a:r>
              <a:rPr lang="en-US" sz="900" b="0" i="0" u="none" strike="noStrike" cap="none" dirty="0" err="1">
                <a:solidFill>
                  <a:srgbClr val="FFFFFF"/>
                </a:solidFill>
                <a:latin typeface="Arial"/>
                <a:ea typeface="Arial"/>
                <a:cs typeface="Arial"/>
                <a:sym typeface="Arial"/>
              </a:rPr>
              <a:t>Behaviour</a:t>
            </a:r>
            <a:endParaRPr lang="en-US" sz="900" b="0" i="0" u="none" strike="noStrike" cap="none" dirty="0">
              <a:solidFill>
                <a:srgbClr val="FFFFFF"/>
              </a:solidFill>
              <a:latin typeface="Arial"/>
              <a:ea typeface="Arial"/>
              <a:cs typeface="Arial"/>
              <a:sym typeface="Arial"/>
            </a:endParaRP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BE8A1443-CFE0-4AC0-931E-8104AAABB371}"/>
              </a:ext>
            </a:extLst>
          </p:cNvPr>
          <p:cNvSpPr/>
          <p:nvPr/>
        </p:nvSpPr>
        <p:spPr>
          <a:xfrm>
            <a:off x="5764192" y="1438999"/>
            <a:ext cx="6261904" cy="2050305"/>
          </a:xfrm>
          <a:prstGeom prst="rect">
            <a:avLst/>
          </a:prstGeom>
        </p:spPr>
        <p:txBody>
          <a:bodyPr wrap="square">
            <a:spAutoFit/>
          </a:bodyPr>
          <a:lstStyle/>
          <a:p>
            <a:pPr marL="126997" defTabSz="1219170">
              <a:lnSpc>
                <a:spcPct val="115000"/>
              </a:lnSpc>
              <a:spcBef>
                <a:spcPts val="600"/>
              </a:spcBef>
              <a:spcAft>
                <a:spcPts val="600"/>
              </a:spcAft>
              <a:buSzPct val="100000"/>
            </a:pPr>
            <a:r>
              <a:rPr lang="en-US" sz="1600" kern="0" dirty="0">
                <a:latin typeface="Arial" panose="020B0604020202020204" pitchFamily="34" charset="0"/>
                <a:ea typeface="Montserrat"/>
                <a:cs typeface="Arial" panose="020B0604020202020204" pitchFamily="34" charset="0"/>
                <a:sym typeface="Montserrat"/>
              </a:rPr>
              <a:t>Dev plays multiplayer video games online with people he only knows through gaming. A few of them have added him on social media. One player, Aarav, would chat with him a lot while playing, asking a bunch of personal questions. Dev would answer without thinking too much about it. One day, Aarav posted all kinds of personal information about Dev on social media mixed in with lies and comments about his ethnicity and gaming skills</a:t>
            </a:r>
          </a:p>
        </p:txBody>
      </p:sp>
      <p:sp>
        <p:nvSpPr>
          <p:cNvPr id="19" name="Rectangle 18">
            <a:extLst>
              <a:ext uri="{FF2B5EF4-FFF2-40B4-BE49-F238E27FC236}">
                <a16:creationId xmlns:a16="http://schemas.microsoft.com/office/drawing/2014/main" id="{49C634C5-F5E2-4793-AD6D-42608B2AAFAC}"/>
              </a:ext>
            </a:extLst>
          </p:cNvPr>
          <p:cNvSpPr/>
          <p:nvPr/>
        </p:nvSpPr>
        <p:spPr>
          <a:xfrm>
            <a:off x="597138" y="1438999"/>
            <a:ext cx="4570958" cy="480901"/>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solidFill>
                  <a:schemeClr val="bg1"/>
                </a:solidFill>
                <a:latin typeface="Arial" panose="020B0604020202020204" pitchFamily="34" charset="0"/>
                <a:ea typeface="Montserrat"/>
                <a:cs typeface="Arial" panose="020B0604020202020204" pitchFamily="34" charset="0"/>
                <a:sym typeface="Montserrat"/>
              </a:rPr>
              <a:t>Scenario 2</a:t>
            </a:r>
          </a:p>
        </p:txBody>
      </p:sp>
      <p:pic>
        <p:nvPicPr>
          <p:cNvPr id="7" name="Graphic 6">
            <a:extLst>
              <a:ext uri="{FF2B5EF4-FFF2-40B4-BE49-F238E27FC236}">
                <a16:creationId xmlns:a16="http://schemas.microsoft.com/office/drawing/2014/main" id="{D74147B2-D9F4-4882-BBEF-DD3D8BAEDB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7750" y="2497848"/>
            <a:ext cx="5276523" cy="3444222"/>
          </a:xfrm>
          <a:prstGeom prst="rect">
            <a:avLst/>
          </a:prstGeom>
        </p:spPr>
      </p:pic>
    </p:spTree>
    <p:extLst>
      <p:ext uri="{BB962C8B-B14F-4D97-AF65-F5344CB8AC3E}">
        <p14:creationId xmlns:p14="http://schemas.microsoft.com/office/powerpoint/2010/main" val="27413620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2916</TotalTime>
  <Words>942</Words>
  <Application>Microsoft Office PowerPoint</Application>
  <PresentationFormat>Widescreen</PresentationFormat>
  <Paragraphs>81</Paragraphs>
  <Slides>11</Slides>
  <Notes>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2699</cp:lastModifiedBy>
  <cp:revision>86</cp:revision>
  <dcterms:created xsi:type="dcterms:W3CDTF">2022-01-21T07:53:15Z</dcterms:created>
  <dcterms:modified xsi:type="dcterms:W3CDTF">2022-05-31T06:11:56Z</dcterms:modified>
</cp:coreProperties>
</file>