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5" r:id="rId3"/>
    <p:sldId id="316" r:id="rId4"/>
    <p:sldId id="327" r:id="rId5"/>
    <p:sldId id="323" r:id="rId6"/>
    <p:sldId id="328" r:id="rId7"/>
    <p:sldId id="324" r:id="rId8"/>
    <p:sldId id="329" r:id="rId9"/>
    <p:sldId id="330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BDCA5-7171-2BE5-C661-582D5FEE5252}" name="IT Department" initials="ID" userId="IT Depart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Swati Venkat" initials="SV" lastIdx="2" clrIdx="1">
    <p:extLst>
      <p:ext uri="{19B8F6BF-5375-455C-9EA6-DF929625EA0E}">
        <p15:presenceInfo xmlns:p15="http://schemas.microsoft.com/office/powerpoint/2012/main" userId="S::swati@redbaron.in::9c3fa7aa-3095-494f-87c9-d1624697a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4F"/>
    <a:srgbClr val="0064E0"/>
    <a:srgbClr val="86E0EF"/>
    <a:srgbClr val="E6E6E6"/>
    <a:srgbClr val="21B573"/>
    <a:srgbClr val="CFF9E2"/>
    <a:srgbClr val="DDF0FF"/>
    <a:srgbClr val="0064DF"/>
    <a:srgbClr val="15B1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7405A-44B1-454A-9B8A-DA0C5DF49BB3}" v="1" dt="2022-05-31T06:15:5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3657" autoAdjust="0"/>
  </p:normalViewPr>
  <p:slideViewPr>
    <p:cSldViewPr snapToGrid="0" snapToObjects="1" showGuides="1">
      <p:cViewPr varScale="1">
        <p:scale>
          <a:sx n="61" d="100"/>
          <a:sy n="61" d="100"/>
        </p:scale>
        <p:origin x="942" y="60"/>
      </p:cViewPr>
      <p:guideLst>
        <p:guide orient="horz" pos="187"/>
        <p:guide pos="52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99" userId="d41f716e-f956-461f-8b98-7761afdba872" providerId="ADAL" clId="{D617405A-44B1-454A-9B8A-DA0C5DF49BB3}"/>
    <pc:docChg chg="custSel modSld">
      <pc:chgData name="2699" userId="d41f716e-f956-461f-8b98-7761afdba872" providerId="ADAL" clId="{D617405A-44B1-454A-9B8A-DA0C5DF49BB3}" dt="2022-05-31T06:15:50.852" v="2" actId="1076"/>
      <pc:docMkLst>
        <pc:docMk/>
      </pc:docMkLst>
      <pc:sldChg chg="delSp modSp mod">
        <pc:chgData name="2699" userId="d41f716e-f956-461f-8b98-7761afdba872" providerId="ADAL" clId="{D617405A-44B1-454A-9B8A-DA0C5DF49BB3}" dt="2022-05-31T06:15:50.852" v="2" actId="1076"/>
        <pc:sldMkLst>
          <pc:docMk/>
          <pc:sldMk cId="872489272" sldId="331"/>
        </pc:sldMkLst>
        <pc:grpChg chg="del">
          <ac:chgData name="2699" userId="d41f716e-f956-461f-8b98-7761afdba872" providerId="ADAL" clId="{D617405A-44B1-454A-9B8A-DA0C5DF49BB3}" dt="2022-05-31T06:15:43.155" v="0" actId="478"/>
          <ac:grpSpMkLst>
            <pc:docMk/>
            <pc:sldMk cId="872489272" sldId="331"/>
            <ac:grpSpMk id="2" creationId="{04DCC066-D362-4588-B5B0-8AB8D6294002}"/>
          </ac:grpSpMkLst>
        </pc:grpChg>
        <pc:picChg chg="del topLvl">
          <ac:chgData name="2699" userId="d41f716e-f956-461f-8b98-7761afdba872" providerId="ADAL" clId="{D617405A-44B1-454A-9B8A-DA0C5DF49BB3}" dt="2022-05-31T06:15:43.155" v="0" actId="478"/>
          <ac:picMkLst>
            <pc:docMk/>
            <pc:sldMk cId="872489272" sldId="331"/>
            <ac:picMk id="9" creationId="{F200429E-7AED-374D-8DA9-80F70843F875}"/>
          </ac:picMkLst>
        </pc:picChg>
        <pc:picChg chg="mod topLvl">
          <ac:chgData name="2699" userId="d41f716e-f956-461f-8b98-7761afdba872" providerId="ADAL" clId="{D617405A-44B1-454A-9B8A-DA0C5DF49BB3}" dt="2022-05-31T06:15:50.852" v="2" actId="1076"/>
          <ac:picMkLst>
            <pc:docMk/>
            <pc:sldMk cId="872489272" sldId="331"/>
            <ac:picMk id="1026" creationId="{73A3A52A-857E-4314-8E4B-FF1DEC3C6C5F}"/>
          </ac:picMkLst>
        </pc:picChg>
        <pc:cxnChg chg="del">
          <ac:chgData name="2699" userId="d41f716e-f956-461f-8b98-7761afdba872" providerId="ADAL" clId="{D617405A-44B1-454A-9B8A-DA0C5DF49BB3}" dt="2022-05-31T06:15:46.789" v="1" actId="478"/>
          <ac:cxnSpMkLst>
            <pc:docMk/>
            <pc:sldMk cId="872489272" sldId="331"/>
            <ac:cxnSpMk id="3" creationId="{88CCBBDA-9B89-4633-BD6C-0B01745BD7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C12C-3B9A-4184-839C-50AC7E2386FB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F4F1-4607-4B3A-A010-FD649D2D8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OFt1tFYx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https://www.youtube.com/watch?v=RDOFt1tFYx8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17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68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92BA90-C641-6949-9D5B-1CBB9774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65873-3D32-F748-993C-2CE34A10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6BA2-7480-6544-94D4-030E5E97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780B-1BA4-A746-B477-39D535B174AA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A10B61-2396-7144-B64C-AAA65430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Digital Citizenship Level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FC0-B879-B34E-8D99-1B7C7F76C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EC8DC-05DB-914E-B2EA-45DB1F8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4D84D-79A6-9044-9DA6-BA4AF9717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A5023-2B56-5943-A6B3-0261394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ECEA-1FE3-4D42-9093-A56418B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2DAA7-708D-C745-B10D-12CECDFABA6F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4DE546-C634-054E-941B-78182981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Digital Citizenship Level 2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DFB33-842A-5947-8714-F2C5EBDE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0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4C6C-3335-8845-B0A0-94AD52D9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652A3-B36A-1547-96FA-F08B65EF0CFE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A3C6-7CE6-154E-9D3A-58D7B905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Digital Citizenship Level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5236-3EAD-8149-AEE9-60E4CC849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29BE-65BC-C544-8C69-18742125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F81115-C783-427A-9254-54B6021A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3B28AD-5160-4875-932A-D4B2AB9FB1C1}"/>
              </a:ext>
            </a:extLst>
          </p:cNvPr>
          <p:cNvSpPr/>
          <p:nvPr userDrawn="1"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 dirty="0"/>
              <a:t>Level 2 | Digital Citizenship</a:t>
            </a:r>
          </a:p>
        </p:txBody>
      </p:sp>
    </p:spTree>
    <p:extLst>
      <p:ext uri="{BB962C8B-B14F-4D97-AF65-F5344CB8AC3E}">
        <p14:creationId xmlns:p14="http://schemas.microsoft.com/office/powerpoint/2010/main" val="206255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C22-A6E5-374E-BEA2-A6A1259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E5531-68B3-604D-9B89-EAC9D16C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rgbClr val="0064E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DOFt1tFYx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A82F36-AAF7-7647-968F-5AD0FAD80C8A}"/>
              </a:ext>
            </a:extLst>
          </p:cNvPr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pc="300" dirty="0">
                <a:solidFill>
                  <a:srgbClr val="006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Citizenship</a:t>
            </a:r>
            <a:endParaRPr lang="en-US" sz="3200" b="1" spc="300" dirty="0">
              <a:solidFill>
                <a:srgbClr val="006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6624D-9425-C649-BECB-EB431B6F3AA4}"/>
              </a:ext>
            </a:extLst>
          </p:cNvPr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55846C-5BC6-4FF2-A7B1-37D5E4D17021}"/>
              </a:ext>
            </a:extLst>
          </p:cNvPr>
          <p:cNvSpPr/>
          <p:nvPr/>
        </p:nvSpPr>
        <p:spPr>
          <a:xfrm>
            <a:off x="7177872" y="3536950"/>
            <a:ext cx="5014127" cy="1514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29FE7-0FF2-466D-BC05-365E43DA8BFE}"/>
              </a:ext>
            </a:extLst>
          </p:cNvPr>
          <p:cNvSpPr/>
          <p:nvPr/>
        </p:nvSpPr>
        <p:spPr>
          <a:xfrm>
            <a:off x="7386062" y="3664608"/>
            <a:ext cx="510121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15</a:t>
            </a:r>
          </a:p>
          <a:p>
            <a:endParaRPr lang="en-US" sz="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SPOT THE FAKE NEWS – INTERNET INVESTIGATOR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A6FF1-709B-4563-9061-4C115BA8F7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39" y="839660"/>
            <a:ext cx="4533265" cy="51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SE Logo Vector (.EPS) Free Download">
            <a:extLst>
              <a:ext uri="{FF2B5EF4-FFF2-40B4-BE49-F238E27FC236}">
                <a16:creationId xmlns:a16="http://schemas.microsoft.com/office/drawing/2014/main" id="{73A3A52A-857E-4314-8E4B-FF1DEC3C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8" y="2916381"/>
            <a:ext cx="909043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2F4B2-3D1F-441A-BB7C-F8F96A86201A}"/>
              </a:ext>
            </a:extLst>
          </p:cNvPr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Created by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8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BF307D2-7723-407B-A6B8-AB8C727E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3" b="23"/>
          <a:stretch/>
        </p:blipFill>
        <p:spPr bwMode="auto">
          <a:xfrm>
            <a:off x="0" y="-1"/>
            <a:ext cx="12192000" cy="65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900097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What is fake news?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65F707-FCEC-42CC-AAC6-8C052A88887A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2A565-5B2F-49B8-8239-C8E30316CBC0}"/>
              </a:ext>
            </a:extLst>
          </p:cNvPr>
          <p:cNvSpPr/>
          <p:nvPr/>
        </p:nvSpPr>
        <p:spPr>
          <a:xfrm>
            <a:off x="640115" y="1170435"/>
            <a:ext cx="1011980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Explain fake news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37CE1B-69E0-4A06-9CA5-505E06A99E2A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 dirty="0"/>
              <a:t>Level 2 | Digital Citizenship</a:t>
            </a:r>
          </a:p>
        </p:txBody>
      </p:sp>
      <p:pic>
        <p:nvPicPr>
          <p:cNvPr id="5" name="Online Media 4" title="What is fake news - explained l CBC Kids News">
            <a:hlinkClick r:id="" action="ppaction://media"/>
            <a:extLst>
              <a:ext uri="{FF2B5EF4-FFF2-40B4-BE49-F238E27FC236}">
                <a16:creationId xmlns:a16="http://schemas.microsoft.com/office/drawing/2014/main" id="{1F9B93F3-8AC2-4D12-A85A-B319C3F4CE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22484" y="1901116"/>
            <a:ext cx="7110249" cy="40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Categories of fake news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AFD61D-0AF5-42B2-8B6F-FFC88BEB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425" y="1800234"/>
            <a:ext cx="5586957" cy="362628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D6385FD-0220-4094-9AF2-0F3E5B2CA518}"/>
              </a:ext>
            </a:extLst>
          </p:cNvPr>
          <p:cNvSpPr/>
          <p:nvPr/>
        </p:nvSpPr>
        <p:spPr>
          <a:xfrm>
            <a:off x="479425" y="5563022"/>
            <a:ext cx="910394" cy="910394"/>
          </a:xfrm>
          <a:prstGeom prst="ellipse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E21322-FA47-4839-8BE1-CBF2A6F381EC}"/>
              </a:ext>
            </a:extLst>
          </p:cNvPr>
          <p:cNvSpPr/>
          <p:nvPr/>
        </p:nvSpPr>
        <p:spPr>
          <a:xfrm>
            <a:off x="8660280" y="1891135"/>
            <a:ext cx="2945565" cy="1043778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 actual news but are completely made up!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6052AF-155F-43BA-8ADF-EF5B004E488E}"/>
              </a:ext>
            </a:extLst>
          </p:cNvPr>
          <p:cNvSpPr/>
          <p:nvPr/>
        </p:nvSpPr>
        <p:spPr>
          <a:xfrm>
            <a:off x="8660280" y="3137050"/>
            <a:ext cx="2945565" cy="1043778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mixture of truth with misrepresentations or lies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315672-10FD-4DA7-AB1E-5F6F2B7E56E2}"/>
              </a:ext>
            </a:extLst>
          </p:cNvPr>
          <p:cNvSpPr/>
          <p:nvPr/>
        </p:nvSpPr>
        <p:spPr>
          <a:xfrm>
            <a:off x="8660280" y="4382743"/>
            <a:ext cx="2945565" cy="1043778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attention-grabbing headlines to drive ad revenue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9B2D6D-60A2-43B3-92EF-E18E7EF04C25}"/>
              </a:ext>
            </a:extLst>
          </p:cNvPr>
          <p:cNvSpPr/>
          <p:nvPr/>
        </p:nvSpPr>
        <p:spPr>
          <a:xfrm>
            <a:off x="6295459" y="1890913"/>
            <a:ext cx="2364821" cy="1044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False stories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9608A8-822D-4324-A792-1B5D7521A733}"/>
              </a:ext>
            </a:extLst>
          </p:cNvPr>
          <p:cNvSpPr/>
          <p:nvPr/>
        </p:nvSpPr>
        <p:spPr>
          <a:xfrm>
            <a:off x="6295459" y="3136828"/>
            <a:ext cx="2364821" cy="1044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Half-truths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D83614-41B6-4981-B074-3D67EF56B291}"/>
              </a:ext>
            </a:extLst>
          </p:cNvPr>
          <p:cNvSpPr/>
          <p:nvPr/>
        </p:nvSpPr>
        <p:spPr>
          <a:xfrm>
            <a:off x="6295459" y="4382521"/>
            <a:ext cx="2364821" cy="10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Clickbait</a:t>
            </a:r>
          </a:p>
        </p:txBody>
      </p:sp>
    </p:spTree>
    <p:extLst>
      <p:ext uri="{BB962C8B-B14F-4D97-AF65-F5344CB8AC3E}">
        <p14:creationId xmlns:p14="http://schemas.microsoft.com/office/powerpoint/2010/main" val="304882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8E7AB8-4D0C-43E0-A5AB-5E913F488466}"/>
              </a:ext>
            </a:extLst>
          </p:cNvPr>
          <p:cNvSpPr/>
          <p:nvPr/>
        </p:nvSpPr>
        <p:spPr>
          <a:xfrm flipH="1">
            <a:off x="6024622" y="3493285"/>
            <a:ext cx="6188135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D87C7C-2079-470E-B362-AC249780632A}"/>
              </a:ext>
            </a:extLst>
          </p:cNvPr>
          <p:cNvSpPr/>
          <p:nvPr/>
        </p:nvSpPr>
        <p:spPr>
          <a:xfrm flipH="1">
            <a:off x="6513978" y="3493285"/>
            <a:ext cx="4923273" cy="879339"/>
          </a:xfrm>
          <a:prstGeom prst="rect">
            <a:avLst/>
          </a:prstGeom>
          <a:solidFill>
            <a:srgbClr val="0064E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when someone would want a false story to be published?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Is it real or fake? 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1337EAC-CB97-4451-B41A-3ED453654113}"/>
              </a:ext>
            </a:extLst>
          </p:cNvPr>
          <p:cNvSpPr/>
          <p:nvPr/>
        </p:nvSpPr>
        <p:spPr>
          <a:xfrm flipH="1">
            <a:off x="6024622" y="2487445"/>
            <a:ext cx="6188135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3AE5FA-36A1-4F83-A6D3-0602D259E0F7}"/>
              </a:ext>
            </a:extLst>
          </p:cNvPr>
          <p:cNvSpPr/>
          <p:nvPr/>
        </p:nvSpPr>
        <p:spPr>
          <a:xfrm flipH="1">
            <a:off x="6513978" y="2487445"/>
            <a:ext cx="4923273" cy="879339"/>
          </a:xfrm>
          <a:prstGeom prst="rect">
            <a:avLst/>
          </a:prstGeom>
          <a:solidFill>
            <a:srgbClr val="0064E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would a news website or an individual publish a false story or a half-truth?</a:t>
            </a:r>
          </a:p>
        </p:txBody>
      </p:sp>
      <p:pic>
        <p:nvPicPr>
          <p:cNvPr id="16" name="Picture 2" descr="A group of people standing around a car&#10;&#10;Description automatically generated with low confidence">
            <a:extLst>
              <a:ext uri="{FF2B5EF4-FFF2-40B4-BE49-F238E27FC236}">
                <a16:creationId xmlns:a16="http://schemas.microsoft.com/office/drawing/2014/main" id="{6228C426-8A94-437B-982E-E966CE1C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8439"/>
            <a:ext cx="5675779" cy="46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A0AF5F-4419-45B0-9E2F-23A4C5AD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92032" y="872590"/>
            <a:ext cx="621947" cy="62194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F7BB835-60CD-44FB-9E11-C934DD9EAD11}"/>
              </a:ext>
            </a:extLst>
          </p:cNvPr>
          <p:cNvSpPr/>
          <p:nvPr/>
        </p:nvSpPr>
        <p:spPr>
          <a:xfrm>
            <a:off x="5544900" y="1235939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1E755A-CD89-45AA-8F5A-9E2829919525}"/>
              </a:ext>
            </a:extLst>
          </p:cNvPr>
          <p:cNvSpPr/>
          <p:nvPr/>
        </p:nvSpPr>
        <p:spPr>
          <a:xfrm>
            <a:off x="5387109" y="4694619"/>
            <a:ext cx="1009845" cy="1009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</a:t>
            </a:r>
          </a:p>
        </p:txBody>
      </p:sp>
    </p:spTree>
    <p:extLst>
      <p:ext uri="{BB962C8B-B14F-4D97-AF65-F5344CB8AC3E}">
        <p14:creationId xmlns:p14="http://schemas.microsoft.com/office/powerpoint/2010/main" val="415780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BB02C3-BA6E-4236-BE47-4C492C2E2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1" r="5711"/>
          <a:stretch/>
        </p:blipFill>
        <p:spPr>
          <a:xfrm>
            <a:off x="839787" y="2036582"/>
            <a:ext cx="4088187" cy="307842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Is it always “fake”?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1337EAC-CB97-4451-B41A-3ED453654113}"/>
              </a:ext>
            </a:extLst>
          </p:cNvPr>
          <p:cNvSpPr/>
          <p:nvPr/>
        </p:nvSpPr>
        <p:spPr>
          <a:xfrm flipH="1">
            <a:off x="6024622" y="1658458"/>
            <a:ext cx="6188135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3AE5FA-36A1-4F83-A6D3-0602D259E0F7}"/>
              </a:ext>
            </a:extLst>
          </p:cNvPr>
          <p:cNvSpPr/>
          <p:nvPr/>
        </p:nvSpPr>
        <p:spPr>
          <a:xfrm flipH="1">
            <a:off x="5249118" y="1658458"/>
            <a:ext cx="6188135" cy="879339"/>
          </a:xfrm>
          <a:prstGeom prst="rect">
            <a:avLst/>
          </a:prstGeom>
          <a:solidFill>
            <a:srgbClr val="0064E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examine a high-profile event and how different news sources reported it.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A0AF5F-4419-45B0-9E2F-23A4C5AD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06028" y="1318060"/>
            <a:ext cx="621947" cy="62194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F7BB835-60CD-44FB-9E11-C934DD9EAD11}"/>
              </a:ext>
            </a:extLst>
          </p:cNvPr>
          <p:cNvSpPr/>
          <p:nvPr/>
        </p:nvSpPr>
        <p:spPr>
          <a:xfrm>
            <a:off x="3958896" y="1681409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69F993-D59D-43F9-90C3-3601C1E40432}"/>
              </a:ext>
            </a:extLst>
          </p:cNvPr>
          <p:cNvSpPr/>
          <p:nvPr/>
        </p:nvSpPr>
        <p:spPr>
          <a:xfrm>
            <a:off x="839788" y="5150878"/>
            <a:ext cx="917463" cy="917463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904494-63D3-45FC-AC2B-7EFE50384E8B}"/>
              </a:ext>
            </a:extLst>
          </p:cNvPr>
          <p:cNvSpPr/>
          <p:nvPr/>
        </p:nvSpPr>
        <p:spPr>
          <a:xfrm>
            <a:off x="1836064" y="5150878"/>
            <a:ext cx="365665" cy="365665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40E6D5-6DEB-4470-9B45-76171650F1A9}"/>
              </a:ext>
            </a:extLst>
          </p:cNvPr>
          <p:cNvSpPr/>
          <p:nvPr/>
        </p:nvSpPr>
        <p:spPr>
          <a:xfrm flipH="1">
            <a:off x="5249116" y="2606040"/>
            <a:ext cx="6942882" cy="25089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48000"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February 2020, the President of the USA, Donald Trump, travelled to India. He gave some speeches, met dignitaries, and visited the Taj Mahal.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outlets across the world reported the visit. Did they all say the same thing? If they did not all say the same thing, are the “wrong”?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 or small groups to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articles.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1E755A-CD89-45AA-8F5A-9E2829919525}"/>
              </a:ext>
            </a:extLst>
          </p:cNvPr>
          <p:cNvSpPr/>
          <p:nvPr/>
        </p:nvSpPr>
        <p:spPr>
          <a:xfrm>
            <a:off x="3712571" y="3920157"/>
            <a:ext cx="1009845" cy="1009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</a:t>
            </a:r>
          </a:p>
        </p:txBody>
      </p:sp>
    </p:spTree>
    <p:extLst>
      <p:ext uri="{BB962C8B-B14F-4D97-AF65-F5344CB8AC3E}">
        <p14:creationId xmlns:p14="http://schemas.microsoft.com/office/powerpoint/2010/main" val="120994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BB32338-2B98-4219-A2B6-49116A9F251E}"/>
              </a:ext>
            </a:extLst>
          </p:cNvPr>
          <p:cNvSpPr/>
          <p:nvPr/>
        </p:nvSpPr>
        <p:spPr>
          <a:xfrm>
            <a:off x="1767592" y="1910193"/>
            <a:ext cx="10424408" cy="4354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52000" rIns="576000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Which news source had the most positive press coverage?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Which news source has the most negative press coverage?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Just because they are different, does that make them fake?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Analysis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24AB47-98D1-4BD0-878C-4F34B8C9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7592" y="1809634"/>
            <a:ext cx="4326677" cy="445464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3779782-2B98-4149-95C6-6733669432CC}"/>
              </a:ext>
            </a:extLst>
          </p:cNvPr>
          <p:cNvSpPr/>
          <p:nvPr/>
        </p:nvSpPr>
        <p:spPr>
          <a:xfrm>
            <a:off x="455149" y="5046134"/>
            <a:ext cx="1218151" cy="1218151"/>
          </a:xfrm>
          <a:prstGeom prst="ellipse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232F330-0476-4BD1-8DB3-A686E9E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Tips to </a:t>
            </a:r>
            <a:r>
              <a:rPr lang="en-US" sz="3600" b="1" dirty="0" err="1">
                <a:solidFill>
                  <a:srgbClr val="0064E0"/>
                </a:solidFill>
                <a:ea typeface="Montserrat"/>
                <a:sym typeface="Montserrat"/>
              </a:rPr>
              <a:t>analyse</a:t>
            </a:r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 the news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A90713-F732-44BB-8BF3-B6C8E5DB670C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 dirty="0"/>
              <a:t>Level 2 | Digital Citizenship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F6FAAC-796F-4656-A7A8-CAAD73AA30F5}"/>
              </a:ext>
            </a:extLst>
          </p:cNvPr>
          <p:cNvSpPr/>
          <p:nvPr/>
        </p:nvSpPr>
        <p:spPr>
          <a:xfrm>
            <a:off x="828720" y="1268505"/>
            <a:ext cx="10844348" cy="3587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432000"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Think. Does the news story make sense when you stop and think about it? If no, then it is likely not true.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Gut check. If reading the headline or the story makes you angry, it might be because someone wants you to be angry.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Check other news sources. Are all major websites or newspapers reporting the same story?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Does the website’s URL look suspicious? Fake websites often add “.co” to the name of a proper website to make it seem real. Example: “abc.com.co” (fake) as compared to “abc.com”.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If you land on an unknown website, check the “about” page or section. Then Google the information to see what you can find.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Check the date. Sometimes old stories will be forwarded to make it seem like they are new or recent.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Check the website and the article. Does it look sloppy? Are there a lot of errors in spelling and grammar?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If the website has a lot of pop-ups, then it might be a clickbait site. 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ALL CAPS is a good sign of clickbait. </a:t>
            </a:r>
          </a:p>
        </p:txBody>
      </p:sp>
    </p:spTree>
    <p:extLst>
      <p:ext uri="{BB962C8B-B14F-4D97-AF65-F5344CB8AC3E}">
        <p14:creationId xmlns:p14="http://schemas.microsoft.com/office/powerpoint/2010/main" val="232190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232F330-0476-4BD1-8DB3-A686E9EA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999" cy="65532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Tips to </a:t>
            </a:r>
            <a:r>
              <a:rPr lang="en-US" sz="3600" b="1" dirty="0" err="1">
                <a:solidFill>
                  <a:schemeClr val="bg1"/>
                </a:solidFill>
                <a:ea typeface="Montserrat"/>
                <a:sym typeface="Montserrat"/>
              </a:rPr>
              <a:t>analyse</a:t>
            </a:r>
            <a:r>
              <a:rPr lang="en-US" sz="3600" b="1" dirty="0">
                <a:solidFill>
                  <a:schemeClr val="bg1"/>
                </a:solidFill>
                <a:ea typeface="Montserrat"/>
                <a:sym typeface="Montserrat"/>
              </a:rPr>
              <a:t> the news</a:t>
            </a:r>
            <a:endParaRPr lang="en-IN" sz="3600" b="1" dirty="0">
              <a:solidFill>
                <a:schemeClr val="bg1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77889"/>
            <a:ext cx="4114800" cy="2743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A90713-F732-44BB-8BF3-B6C8E5DB670C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 dirty="0"/>
              <a:t>Level 2 | Digital Citizenship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B3012-FDAE-465F-A394-2784FC01E535}"/>
              </a:ext>
            </a:extLst>
          </p:cNvPr>
          <p:cNvSpPr/>
          <p:nvPr/>
        </p:nvSpPr>
        <p:spPr>
          <a:xfrm>
            <a:off x="839788" y="4750883"/>
            <a:ext cx="5256213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President living in Alaskan igloo to experience global warming first-hand.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CC14B-EE95-457C-80C1-E0B5112CF491}"/>
              </a:ext>
            </a:extLst>
          </p:cNvPr>
          <p:cNvSpPr/>
          <p:nvPr/>
        </p:nvSpPr>
        <p:spPr>
          <a:xfrm>
            <a:off x="6186668" y="3146963"/>
            <a:ext cx="1685554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69AAB-9C5C-494A-A3DB-9E0640033EE8}"/>
              </a:ext>
            </a:extLst>
          </p:cNvPr>
          <p:cNvSpPr/>
          <p:nvPr/>
        </p:nvSpPr>
        <p:spPr>
          <a:xfrm>
            <a:off x="839788" y="3146963"/>
            <a:ext cx="5256213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scandal! Marriage on the rocks.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C5FCF-688D-4D6C-90F9-41DAEBE4B271}"/>
              </a:ext>
            </a:extLst>
          </p:cNvPr>
          <p:cNvSpPr/>
          <p:nvPr/>
        </p:nvSpPr>
        <p:spPr>
          <a:xfrm>
            <a:off x="6186668" y="3948923"/>
            <a:ext cx="1685554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FDCBE-CB5A-4F0F-B31B-4709AD01E985}"/>
              </a:ext>
            </a:extLst>
          </p:cNvPr>
          <p:cNvSpPr/>
          <p:nvPr/>
        </p:nvSpPr>
        <p:spPr>
          <a:xfrm>
            <a:off x="839788" y="3948923"/>
            <a:ext cx="5256213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FREE! FREE! FREE!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78C098-30DD-4D15-9F5C-8F82C5A468FC}"/>
              </a:ext>
            </a:extLst>
          </p:cNvPr>
          <p:cNvSpPr/>
          <p:nvPr/>
        </p:nvSpPr>
        <p:spPr>
          <a:xfrm>
            <a:off x="6186668" y="4750883"/>
            <a:ext cx="1685554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90BB21-204C-4B1C-B568-6FAF55C9B91D}"/>
              </a:ext>
            </a:extLst>
          </p:cNvPr>
          <p:cNvSpPr/>
          <p:nvPr/>
        </p:nvSpPr>
        <p:spPr>
          <a:xfrm>
            <a:off x="6186668" y="5552841"/>
            <a:ext cx="1685554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F14E8C-4A86-4A29-81FD-29CC1851DDB4}"/>
              </a:ext>
            </a:extLst>
          </p:cNvPr>
          <p:cNvSpPr/>
          <p:nvPr/>
        </p:nvSpPr>
        <p:spPr>
          <a:xfrm>
            <a:off x="839788" y="5552841"/>
            <a:ext cx="5256213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Anushka Sharma eat in a day? Find out here!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1AB80E-0F07-425C-B4E6-13AE55C8E0E9}"/>
              </a:ext>
            </a:extLst>
          </p:cNvPr>
          <p:cNvSpPr/>
          <p:nvPr/>
        </p:nvSpPr>
        <p:spPr>
          <a:xfrm>
            <a:off x="6186668" y="2345003"/>
            <a:ext cx="1685554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059C64-B131-4F8B-BE3D-011F9D243698}"/>
              </a:ext>
            </a:extLst>
          </p:cNvPr>
          <p:cNvSpPr/>
          <p:nvPr/>
        </p:nvSpPr>
        <p:spPr>
          <a:xfrm>
            <a:off x="839788" y="2345003"/>
            <a:ext cx="5256213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Minister of Sweden flees country, says she’s moving to a warmer country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589742-F87B-4CA5-A548-9698DA265FD4}"/>
              </a:ext>
            </a:extLst>
          </p:cNvPr>
          <p:cNvSpPr/>
          <p:nvPr/>
        </p:nvSpPr>
        <p:spPr>
          <a:xfrm>
            <a:off x="6186668" y="1543043"/>
            <a:ext cx="1685554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6AA048-E6E9-4A63-8F84-5703150DA861}"/>
              </a:ext>
            </a:extLst>
          </p:cNvPr>
          <p:cNvSpPr/>
          <p:nvPr/>
        </p:nvSpPr>
        <p:spPr>
          <a:xfrm>
            <a:off x="839788" y="1543043"/>
            <a:ext cx="5256213" cy="752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she or isn’t she? Is that a baby bump?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DFD9D7-8B01-44CF-A249-53D6D30645D2}"/>
              </a:ext>
            </a:extLst>
          </p:cNvPr>
          <p:cNvSpPr/>
          <p:nvPr/>
        </p:nvSpPr>
        <p:spPr>
          <a:xfrm>
            <a:off x="640115" y="1121462"/>
            <a:ext cx="1773207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Headline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88125-9FED-4D50-9295-FA5634FC5F5F}"/>
              </a:ext>
            </a:extLst>
          </p:cNvPr>
          <p:cNvSpPr/>
          <p:nvPr/>
        </p:nvSpPr>
        <p:spPr>
          <a:xfrm>
            <a:off x="6009765" y="1121462"/>
            <a:ext cx="2168019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Type of News</a:t>
            </a:r>
          </a:p>
        </p:txBody>
      </p:sp>
    </p:spTree>
    <p:extLst>
      <p:ext uri="{BB962C8B-B14F-4D97-AF65-F5344CB8AC3E}">
        <p14:creationId xmlns:p14="http://schemas.microsoft.com/office/powerpoint/2010/main" val="267814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Take-home Activity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15: Spot the Fake News – Internet Investigator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26357F-E154-4DD0-9C59-CA4A7C9A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531" b="15253"/>
          <a:stretch/>
        </p:blipFill>
        <p:spPr>
          <a:xfrm>
            <a:off x="4397987" y="2032313"/>
            <a:ext cx="7419765" cy="45367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6E6BE2-DC53-40DC-A8B7-3A27FA10D2CB}"/>
              </a:ext>
            </a:extLst>
          </p:cNvPr>
          <p:cNvSpPr/>
          <p:nvPr/>
        </p:nvSpPr>
        <p:spPr>
          <a:xfrm>
            <a:off x="597138" y="1366845"/>
            <a:ext cx="11116442" cy="9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897" indent="-34290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Write your own fake news headline. </a:t>
            </a:r>
          </a:p>
          <a:p>
            <a:pPr marL="469897" indent="-34290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Make it seem as real as possible. </a:t>
            </a:r>
          </a:p>
        </p:txBody>
      </p:sp>
    </p:spTree>
    <p:extLst>
      <p:ext uri="{BB962C8B-B14F-4D97-AF65-F5344CB8AC3E}">
        <p14:creationId xmlns:p14="http://schemas.microsoft.com/office/powerpoint/2010/main" val="288490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646</Words>
  <Application>Microsoft Office PowerPoint</Application>
  <PresentationFormat>Widescreen</PresentationFormat>
  <Paragraphs>73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2699</cp:lastModifiedBy>
  <cp:revision>99</cp:revision>
  <dcterms:created xsi:type="dcterms:W3CDTF">2022-01-21T07:53:15Z</dcterms:created>
  <dcterms:modified xsi:type="dcterms:W3CDTF">2022-05-31T06:15:51Z</dcterms:modified>
</cp:coreProperties>
</file>