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6" r:id="rId3"/>
    <p:sldId id="323" r:id="rId4"/>
    <p:sldId id="324" r:id="rId5"/>
    <p:sldId id="322" r:id="rId6"/>
    <p:sldId id="305" r:id="rId7"/>
    <p:sldId id="325" r:id="rId8"/>
    <p:sldId id="326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Swati Venkat" initials="SV" lastIdx="2" clrIdx="1">
    <p:extLst>
      <p:ext uri="{19B8F6BF-5375-455C-9EA6-DF929625EA0E}">
        <p15:presenceInfo xmlns:p15="http://schemas.microsoft.com/office/powerpoint/2012/main" userId="S::swati@redbaron.in::9c3fa7aa-3095-494f-87c9-d1624697a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4F"/>
    <a:srgbClr val="0064E0"/>
    <a:srgbClr val="86E0EF"/>
    <a:srgbClr val="E6E6E6"/>
    <a:srgbClr val="21B573"/>
    <a:srgbClr val="CFF9E2"/>
    <a:srgbClr val="DDF0FF"/>
    <a:srgbClr val="0064DF"/>
    <a:srgbClr val="15B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F403A-6DA6-4848-AC7D-42CC8F779910}" v="2" dt="2022-05-31T06:15:28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3657" autoAdjust="0"/>
  </p:normalViewPr>
  <p:slideViewPr>
    <p:cSldViewPr snapToGrid="0" snapToObjects="1" showGuides="1">
      <p:cViewPr varScale="1">
        <p:scale>
          <a:sx n="61" d="100"/>
          <a:sy n="61" d="100"/>
        </p:scale>
        <p:origin x="942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B05F403A-6DA6-4848-AC7D-42CC8F779910}"/>
    <pc:docChg chg="custSel modSld">
      <pc:chgData name="2699" userId="d41f716e-f956-461f-8b98-7761afdba872" providerId="ADAL" clId="{B05F403A-6DA6-4848-AC7D-42CC8F779910}" dt="2022-05-31T06:15:28.473" v="3" actId="1076"/>
      <pc:docMkLst>
        <pc:docMk/>
      </pc:docMkLst>
      <pc:sldChg chg="delSp modSp mod">
        <pc:chgData name="2699" userId="d41f716e-f956-461f-8b98-7761afdba872" providerId="ADAL" clId="{B05F403A-6DA6-4848-AC7D-42CC8F779910}" dt="2022-05-31T06:15:28.473" v="3" actId="1076"/>
        <pc:sldMkLst>
          <pc:docMk/>
          <pc:sldMk cId="4119785727" sldId="327"/>
        </pc:sldMkLst>
        <pc:grpChg chg="del">
          <ac:chgData name="2699" userId="d41f716e-f956-461f-8b98-7761afdba872" providerId="ADAL" clId="{B05F403A-6DA6-4848-AC7D-42CC8F779910}" dt="2022-05-31T06:15:19.783" v="0" actId="478"/>
          <ac:grpSpMkLst>
            <pc:docMk/>
            <pc:sldMk cId="4119785727" sldId="327"/>
            <ac:grpSpMk id="2" creationId="{04DCC066-D362-4588-B5B0-8AB8D6294002}"/>
          </ac:grpSpMkLst>
        </pc:grpChg>
        <pc:picChg chg="del topLvl">
          <ac:chgData name="2699" userId="d41f716e-f956-461f-8b98-7761afdba872" providerId="ADAL" clId="{B05F403A-6DA6-4848-AC7D-42CC8F779910}" dt="2022-05-31T06:15:19.783" v="0" actId="478"/>
          <ac:picMkLst>
            <pc:docMk/>
            <pc:sldMk cId="4119785727" sldId="327"/>
            <ac:picMk id="9" creationId="{F200429E-7AED-374D-8DA9-80F70843F875}"/>
          </ac:picMkLst>
        </pc:picChg>
        <pc:picChg chg="mod topLvl">
          <ac:chgData name="2699" userId="d41f716e-f956-461f-8b98-7761afdba872" providerId="ADAL" clId="{B05F403A-6DA6-4848-AC7D-42CC8F779910}" dt="2022-05-31T06:15:28.473" v="3" actId="1076"/>
          <ac:picMkLst>
            <pc:docMk/>
            <pc:sldMk cId="4119785727" sldId="327"/>
            <ac:picMk id="1026" creationId="{73A3A52A-857E-4314-8E4B-FF1DEC3C6C5F}"/>
          </ac:picMkLst>
        </pc:picChg>
        <pc:cxnChg chg="del">
          <ac:chgData name="2699" userId="d41f716e-f956-461f-8b98-7761afdba872" providerId="ADAL" clId="{B05F403A-6DA6-4848-AC7D-42CC8F779910}" dt="2022-05-31T06:15:20.546" v="1" actId="478"/>
          <ac:cxnSpMkLst>
            <pc:docMk/>
            <pc:sldMk cId="4119785727" sldId="327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.org/education/videos/google-search-tricks-for-resear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https://www.commonsense.org/education/videos/google-search-tricks-for-research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17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Digital Citizenship Level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F81115-C783-427A-9254-54B6021A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B28AD-5160-4875-932A-D4B2AB9FB1C1}"/>
              </a:ext>
            </a:extLst>
          </p:cNvPr>
          <p:cNvSpPr/>
          <p:nvPr userDrawn="1"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rgbClr val="0064E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9XZk9CLxK4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60E09-D857-4CF7-8B40-63181B84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9939" y="840670"/>
            <a:ext cx="4533264" cy="51766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55846C-5BC6-4FF2-A7B1-37D5E4D17021}"/>
              </a:ext>
            </a:extLst>
          </p:cNvPr>
          <p:cNvSpPr/>
          <p:nvPr/>
        </p:nvSpPr>
        <p:spPr>
          <a:xfrm>
            <a:off x="7177872" y="3536950"/>
            <a:ext cx="5014127" cy="15146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29FE7-0FF2-466D-BC05-365E43DA8BFE}"/>
              </a:ext>
            </a:extLst>
          </p:cNvPr>
          <p:cNvSpPr/>
          <p:nvPr/>
        </p:nvSpPr>
        <p:spPr>
          <a:xfrm>
            <a:off x="7386062" y="3664608"/>
            <a:ext cx="510121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14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CAN I CONDUCT SMART RESEARCH?</a:t>
            </a:r>
          </a:p>
        </p:txBody>
      </p:sp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E4BD75-33DF-47EE-A786-DA84A1836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0" r="5740"/>
          <a:stretch/>
        </p:blipFill>
        <p:spPr>
          <a:xfrm>
            <a:off x="839788" y="2036582"/>
            <a:ext cx="4088187" cy="308043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Research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1337EAC-CB97-4451-B41A-3ED453654113}"/>
              </a:ext>
            </a:extLst>
          </p:cNvPr>
          <p:cNvSpPr/>
          <p:nvPr/>
        </p:nvSpPr>
        <p:spPr>
          <a:xfrm flipH="1">
            <a:off x="6024622" y="1658458"/>
            <a:ext cx="6188135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AE5FA-36A1-4F83-A6D3-0602D259E0F7}"/>
              </a:ext>
            </a:extLst>
          </p:cNvPr>
          <p:cNvSpPr/>
          <p:nvPr/>
        </p:nvSpPr>
        <p:spPr>
          <a:xfrm flipH="1">
            <a:off x="5249118" y="1658458"/>
            <a:ext cx="6188135" cy="879339"/>
          </a:xfrm>
          <a:prstGeom prst="rect">
            <a:avLst/>
          </a:prstGeom>
          <a:solidFill>
            <a:srgbClr val="0064E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most effectively use the internet to research for your school projects?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A0AF5F-4419-45B0-9E2F-23A4C5AD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6028" y="1318060"/>
            <a:ext cx="621947" cy="62194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F7BB835-60CD-44FB-9E11-C934DD9EAD11}"/>
              </a:ext>
            </a:extLst>
          </p:cNvPr>
          <p:cNvSpPr/>
          <p:nvPr/>
        </p:nvSpPr>
        <p:spPr>
          <a:xfrm>
            <a:off x="3958896" y="168140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69F993-D59D-43F9-90C3-3601C1E40432}"/>
              </a:ext>
            </a:extLst>
          </p:cNvPr>
          <p:cNvSpPr/>
          <p:nvPr/>
        </p:nvSpPr>
        <p:spPr>
          <a:xfrm>
            <a:off x="839788" y="5150878"/>
            <a:ext cx="917463" cy="917463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904494-63D3-45FC-AC2B-7EFE50384E8B}"/>
              </a:ext>
            </a:extLst>
          </p:cNvPr>
          <p:cNvSpPr/>
          <p:nvPr/>
        </p:nvSpPr>
        <p:spPr>
          <a:xfrm>
            <a:off x="1836064" y="5150878"/>
            <a:ext cx="365665" cy="365665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3B2380-9ABA-4F78-BFAA-B97EBF6A3BE4}"/>
              </a:ext>
            </a:extLst>
          </p:cNvPr>
          <p:cNvSpPr/>
          <p:nvPr/>
        </p:nvSpPr>
        <p:spPr>
          <a:xfrm flipH="1">
            <a:off x="5249117" y="2630732"/>
            <a:ext cx="6942882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48000"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Plan out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40E6D5-6DEB-4470-9B45-76171650F1A9}"/>
              </a:ext>
            </a:extLst>
          </p:cNvPr>
          <p:cNvSpPr/>
          <p:nvPr/>
        </p:nvSpPr>
        <p:spPr>
          <a:xfrm flipH="1">
            <a:off x="5249116" y="3297568"/>
            <a:ext cx="6942882" cy="2770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48000"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start doing your internet searches, you should spend some time deciding what information you already know and what information that you would like to know.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easy way to do this is by using a graphic organizer. A good template to use is the KWL </a:t>
            </a:r>
          </a:p>
          <a:p>
            <a:pPr marL="62547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know (K)</a:t>
            </a:r>
          </a:p>
          <a:p>
            <a:pPr marL="62547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want to know (W)</a:t>
            </a:r>
          </a:p>
          <a:p>
            <a:pPr marL="625475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learned (L)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1E755A-CD89-45AA-8F5A-9E2829919525}"/>
              </a:ext>
            </a:extLst>
          </p:cNvPr>
          <p:cNvSpPr/>
          <p:nvPr/>
        </p:nvSpPr>
        <p:spPr>
          <a:xfrm>
            <a:off x="3712571" y="3920157"/>
            <a:ext cx="1009845" cy="1009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</p:spTree>
    <p:extLst>
      <p:ext uri="{BB962C8B-B14F-4D97-AF65-F5344CB8AC3E}">
        <p14:creationId xmlns:p14="http://schemas.microsoft.com/office/powerpoint/2010/main" val="30488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16C55B-281A-43D3-AF49-0317820A5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r="4335"/>
          <a:stretch/>
        </p:blipFill>
        <p:spPr>
          <a:xfrm>
            <a:off x="839787" y="2036582"/>
            <a:ext cx="4088189" cy="307842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Research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1337EAC-CB97-4451-B41A-3ED453654113}"/>
              </a:ext>
            </a:extLst>
          </p:cNvPr>
          <p:cNvSpPr/>
          <p:nvPr/>
        </p:nvSpPr>
        <p:spPr>
          <a:xfrm flipH="1">
            <a:off x="6024622" y="1658458"/>
            <a:ext cx="6188135" cy="879339"/>
          </a:xfrm>
          <a:custGeom>
            <a:avLst/>
            <a:gdLst>
              <a:gd name="connsiteX0" fmla="*/ 5825080 w 6308904"/>
              <a:gd name="connsiteY0" fmla="*/ 0 h 967648"/>
              <a:gd name="connsiteX1" fmla="*/ 5757365 w 6308904"/>
              <a:gd name="connsiteY1" fmla="*/ 0 h 967648"/>
              <a:gd name="connsiteX2" fmla="*/ 5341256 w 6308904"/>
              <a:gd name="connsiteY2" fmla="*/ 0 h 967648"/>
              <a:gd name="connsiteX3" fmla="*/ 0 w 6308904"/>
              <a:gd name="connsiteY3" fmla="*/ 0 h 967648"/>
              <a:gd name="connsiteX4" fmla="*/ 0 w 6308904"/>
              <a:gd name="connsiteY4" fmla="*/ 967648 h 967648"/>
              <a:gd name="connsiteX5" fmla="*/ 5341256 w 6308904"/>
              <a:gd name="connsiteY5" fmla="*/ 967648 h 967648"/>
              <a:gd name="connsiteX6" fmla="*/ 5757365 w 6308904"/>
              <a:gd name="connsiteY6" fmla="*/ 967648 h 967648"/>
              <a:gd name="connsiteX7" fmla="*/ 5825080 w 6308904"/>
              <a:gd name="connsiteY7" fmla="*/ 967648 h 967648"/>
              <a:gd name="connsiteX8" fmla="*/ 6308904 w 6308904"/>
              <a:gd name="connsiteY8" fmla="*/ 483824 h 967648"/>
              <a:gd name="connsiteX9" fmla="*/ 5825080 w 6308904"/>
              <a:gd name="connsiteY9" fmla="*/ 0 h 96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904" h="967648">
                <a:moveTo>
                  <a:pt x="5825080" y="0"/>
                </a:moveTo>
                <a:lnTo>
                  <a:pt x="5757365" y="0"/>
                </a:lnTo>
                <a:lnTo>
                  <a:pt x="5341256" y="0"/>
                </a:lnTo>
                <a:lnTo>
                  <a:pt x="0" y="0"/>
                </a:lnTo>
                <a:lnTo>
                  <a:pt x="0" y="967648"/>
                </a:lnTo>
                <a:lnTo>
                  <a:pt x="5341256" y="967648"/>
                </a:lnTo>
                <a:lnTo>
                  <a:pt x="5757365" y="967648"/>
                </a:lnTo>
                <a:lnTo>
                  <a:pt x="5825080" y="967648"/>
                </a:lnTo>
                <a:cubicBezTo>
                  <a:pt x="6092289" y="967648"/>
                  <a:pt x="6308904" y="751033"/>
                  <a:pt x="6308904" y="483824"/>
                </a:cubicBezTo>
                <a:cubicBezTo>
                  <a:pt x="6308904" y="216615"/>
                  <a:pt x="6092289" y="0"/>
                  <a:pt x="582508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AE5FA-36A1-4F83-A6D3-0602D259E0F7}"/>
              </a:ext>
            </a:extLst>
          </p:cNvPr>
          <p:cNvSpPr/>
          <p:nvPr/>
        </p:nvSpPr>
        <p:spPr>
          <a:xfrm flipH="1">
            <a:off x="5249118" y="1658458"/>
            <a:ext cx="6188135" cy="879339"/>
          </a:xfrm>
          <a:prstGeom prst="rect">
            <a:avLst/>
          </a:prstGeom>
          <a:solidFill>
            <a:srgbClr val="0064E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most effectively use the internet to research for your school projects?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A0AF5F-4419-45B0-9E2F-23A4C5AD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6028" y="1318060"/>
            <a:ext cx="621947" cy="62194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F7BB835-60CD-44FB-9E11-C934DD9EAD11}"/>
              </a:ext>
            </a:extLst>
          </p:cNvPr>
          <p:cNvSpPr/>
          <p:nvPr/>
        </p:nvSpPr>
        <p:spPr>
          <a:xfrm>
            <a:off x="3958896" y="1681409"/>
            <a:ext cx="258598" cy="258598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69F993-D59D-43F9-90C3-3601C1E40432}"/>
              </a:ext>
            </a:extLst>
          </p:cNvPr>
          <p:cNvSpPr/>
          <p:nvPr/>
        </p:nvSpPr>
        <p:spPr>
          <a:xfrm>
            <a:off x="839788" y="5150878"/>
            <a:ext cx="917463" cy="917463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904494-63D3-45FC-AC2B-7EFE50384E8B}"/>
              </a:ext>
            </a:extLst>
          </p:cNvPr>
          <p:cNvSpPr/>
          <p:nvPr/>
        </p:nvSpPr>
        <p:spPr>
          <a:xfrm>
            <a:off x="1836064" y="5150878"/>
            <a:ext cx="365665" cy="365665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3B2380-9ABA-4F78-BFAA-B97EBF6A3BE4}"/>
              </a:ext>
            </a:extLst>
          </p:cNvPr>
          <p:cNvSpPr/>
          <p:nvPr/>
        </p:nvSpPr>
        <p:spPr>
          <a:xfrm flipH="1">
            <a:off x="5249117" y="2630732"/>
            <a:ext cx="6942882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48000"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Conduct Your Research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40E6D5-6DEB-4470-9B45-76171650F1A9}"/>
              </a:ext>
            </a:extLst>
          </p:cNvPr>
          <p:cNvSpPr/>
          <p:nvPr/>
        </p:nvSpPr>
        <p:spPr>
          <a:xfrm flipH="1">
            <a:off x="5249116" y="3297568"/>
            <a:ext cx="6942882" cy="2770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648000"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narrowed down your specific area of focus, you can begin to conduct your research.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typing into the Google search bar: What is the scientific name for cats.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results do you see?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 better way to search for information about cats? What keywords or phrases will return a broad range of websites and information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1E755A-CD89-45AA-8F5A-9E2829919525}"/>
              </a:ext>
            </a:extLst>
          </p:cNvPr>
          <p:cNvSpPr/>
          <p:nvPr/>
        </p:nvSpPr>
        <p:spPr>
          <a:xfrm>
            <a:off x="3712571" y="3920157"/>
            <a:ext cx="1009845" cy="1009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</a:t>
            </a:r>
          </a:p>
        </p:txBody>
      </p:sp>
    </p:spTree>
    <p:extLst>
      <p:ext uri="{BB962C8B-B14F-4D97-AF65-F5344CB8AC3E}">
        <p14:creationId xmlns:p14="http://schemas.microsoft.com/office/powerpoint/2010/main" val="120994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KWL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DA093C-BC32-40BF-8881-CB8DB73260C4}"/>
              </a:ext>
            </a:extLst>
          </p:cNvPr>
          <p:cNvSpPr/>
          <p:nvPr/>
        </p:nvSpPr>
        <p:spPr>
          <a:xfrm>
            <a:off x="747767" y="1161646"/>
            <a:ext cx="945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research cats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F8803-C178-4993-97A7-5CC0FFDCD4C0}"/>
              </a:ext>
            </a:extLst>
          </p:cNvPr>
          <p:cNvSpPr/>
          <p:nvPr/>
        </p:nvSpPr>
        <p:spPr>
          <a:xfrm>
            <a:off x="7943912" y="1596587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Have learned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2ED4A7-1F57-4A99-AD1E-98963B799337}"/>
              </a:ext>
            </a:extLst>
          </p:cNvPr>
          <p:cNvSpPr/>
          <p:nvPr/>
        </p:nvSpPr>
        <p:spPr>
          <a:xfrm>
            <a:off x="4391850" y="1596587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Want to Know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7D4DE-074C-4A3B-BF53-8320BB88FDC8}"/>
              </a:ext>
            </a:extLst>
          </p:cNvPr>
          <p:cNvSpPr/>
          <p:nvPr/>
        </p:nvSpPr>
        <p:spPr>
          <a:xfrm>
            <a:off x="839787" y="1596587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Know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5A1922-7D1A-4B92-BEAA-78B9F6C5913D}"/>
              </a:ext>
            </a:extLst>
          </p:cNvPr>
          <p:cNvSpPr/>
          <p:nvPr/>
        </p:nvSpPr>
        <p:spPr>
          <a:xfrm>
            <a:off x="7943912" y="6112565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EF14A-6183-4DF5-B08D-E54FA866EE9E}"/>
              </a:ext>
            </a:extLst>
          </p:cNvPr>
          <p:cNvSpPr/>
          <p:nvPr/>
        </p:nvSpPr>
        <p:spPr>
          <a:xfrm>
            <a:off x="4391850" y="6112565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9AF98-93EE-4470-A29D-05A1433AD556}"/>
              </a:ext>
            </a:extLst>
          </p:cNvPr>
          <p:cNvSpPr/>
          <p:nvPr/>
        </p:nvSpPr>
        <p:spPr>
          <a:xfrm>
            <a:off x="839787" y="6112565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FB8718-402D-48D0-98F8-90DE0613FF86}"/>
              </a:ext>
            </a:extLst>
          </p:cNvPr>
          <p:cNvSpPr/>
          <p:nvPr/>
        </p:nvSpPr>
        <p:spPr>
          <a:xfrm>
            <a:off x="839787" y="4529310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CC87B-750C-4909-B4C7-43A87CC6F42B}"/>
              </a:ext>
            </a:extLst>
          </p:cNvPr>
          <p:cNvSpPr/>
          <p:nvPr/>
        </p:nvSpPr>
        <p:spPr>
          <a:xfrm>
            <a:off x="7943912" y="2246646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9CB66-BE92-4A01-A57C-93CAD9C74415}"/>
              </a:ext>
            </a:extLst>
          </p:cNvPr>
          <p:cNvSpPr/>
          <p:nvPr/>
        </p:nvSpPr>
        <p:spPr>
          <a:xfrm>
            <a:off x="4391850" y="2246646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scientific name for cats?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related to any other animals?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1CF8B-A320-481E-A3B7-A1B122B859EC}"/>
              </a:ext>
            </a:extLst>
          </p:cNvPr>
          <p:cNvSpPr/>
          <p:nvPr/>
        </p:nvSpPr>
        <p:spPr>
          <a:xfrm>
            <a:off x="839787" y="2246646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 are 4 legged mammals. 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0FC6A-D52B-47B0-A84B-36F808E69145}"/>
              </a:ext>
            </a:extLst>
          </p:cNvPr>
          <p:cNvSpPr/>
          <p:nvPr/>
        </p:nvSpPr>
        <p:spPr>
          <a:xfrm>
            <a:off x="7943912" y="3387978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5E3BE2-FF6B-4D5B-A14F-C1A0C41800D9}"/>
              </a:ext>
            </a:extLst>
          </p:cNvPr>
          <p:cNvSpPr/>
          <p:nvPr/>
        </p:nvSpPr>
        <p:spPr>
          <a:xfrm>
            <a:off x="4391850" y="3387978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in the world do big cats 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kinds of big cats are there? 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65997F-2B02-4677-BAA5-0779D11C1EF3}"/>
              </a:ext>
            </a:extLst>
          </p:cNvPr>
          <p:cNvSpPr/>
          <p:nvPr/>
        </p:nvSpPr>
        <p:spPr>
          <a:xfrm>
            <a:off x="839787" y="3387978"/>
            <a:ext cx="3480372" cy="1101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big cats such as lions and tigers.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938ECF-0CF8-4661-BF50-47C649F38C4A}"/>
              </a:ext>
            </a:extLst>
          </p:cNvPr>
          <p:cNvSpPr/>
          <p:nvPr/>
        </p:nvSpPr>
        <p:spPr>
          <a:xfrm>
            <a:off x="7943912" y="4529310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FB9378-379B-4894-99D1-DFA306B35058}"/>
              </a:ext>
            </a:extLst>
          </p:cNvPr>
          <p:cNvSpPr/>
          <p:nvPr/>
        </p:nvSpPr>
        <p:spPr>
          <a:xfrm>
            <a:off x="4391850" y="4529310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610FB6-439C-4C24-9298-E8EDCB8C03C1}"/>
              </a:ext>
            </a:extLst>
          </p:cNvPr>
          <p:cNvSpPr/>
          <p:nvPr/>
        </p:nvSpPr>
        <p:spPr>
          <a:xfrm>
            <a:off x="7943912" y="5320938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50EF49-A0A7-4F92-B972-7B39D84BAB94}"/>
              </a:ext>
            </a:extLst>
          </p:cNvPr>
          <p:cNvSpPr/>
          <p:nvPr/>
        </p:nvSpPr>
        <p:spPr>
          <a:xfrm>
            <a:off x="4391850" y="5320938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31A55-6E24-43E8-A4C5-8CA15A53D36E}"/>
              </a:ext>
            </a:extLst>
          </p:cNvPr>
          <p:cNvSpPr/>
          <p:nvPr/>
        </p:nvSpPr>
        <p:spPr>
          <a:xfrm>
            <a:off x="839787" y="5320938"/>
            <a:ext cx="3480372" cy="751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0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15F0B3-2C41-4636-93D0-4F3CCC900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3"/>
          <a:stretch/>
        </p:blipFill>
        <p:spPr>
          <a:xfrm>
            <a:off x="839788" y="1445016"/>
            <a:ext cx="4554014" cy="4198693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Conduct your Research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27AC82-3C10-469F-8B7F-18115B49B599}"/>
              </a:ext>
            </a:extLst>
          </p:cNvPr>
          <p:cNvGrpSpPr/>
          <p:nvPr/>
        </p:nvGrpSpPr>
        <p:grpSpPr>
          <a:xfrm rot="5400000">
            <a:off x="5300487" y="1665192"/>
            <a:ext cx="969079" cy="621947"/>
            <a:chOff x="3958896" y="1318060"/>
            <a:chExt cx="969079" cy="6219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39A6D6-6738-4B24-AEE0-3267995A8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306028" y="1318060"/>
              <a:ext cx="621947" cy="6219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C48658-3324-4435-A77D-AECB4588D358}"/>
                </a:ext>
              </a:extLst>
            </p:cNvPr>
            <p:cNvSpPr/>
            <p:nvPr/>
          </p:nvSpPr>
          <p:spPr>
            <a:xfrm>
              <a:off x="3958896" y="1681409"/>
              <a:ext cx="258598" cy="258598"/>
            </a:xfrm>
            <a:prstGeom prst="rect">
              <a:avLst/>
            </a:prstGeom>
            <a:solidFill>
              <a:srgbClr val="21B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74C8A6-5788-4C48-9D54-33AEB5F03881}"/>
              </a:ext>
            </a:extLst>
          </p:cNvPr>
          <p:cNvGrpSpPr/>
          <p:nvPr/>
        </p:nvGrpSpPr>
        <p:grpSpPr>
          <a:xfrm>
            <a:off x="839788" y="5717575"/>
            <a:ext cx="1030950" cy="685854"/>
            <a:chOff x="839788" y="5717575"/>
            <a:chExt cx="1030950" cy="6858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47637F-708F-41AC-940E-9BF3367D2E51}"/>
                </a:ext>
              </a:extLst>
            </p:cNvPr>
            <p:cNvSpPr/>
            <p:nvPr/>
          </p:nvSpPr>
          <p:spPr>
            <a:xfrm>
              <a:off x="839788" y="5717575"/>
              <a:ext cx="685854" cy="685854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8AC877-045B-43DA-9078-137264DFC765}"/>
                </a:ext>
              </a:extLst>
            </p:cNvPr>
            <p:cNvSpPr/>
            <p:nvPr/>
          </p:nvSpPr>
          <p:spPr>
            <a:xfrm>
              <a:off x="1597383" y="5717575"/>
              <a:ext cx="273355" cy="273355"/>
            </a:xfrm>
            <a:prstGeom prst="rect">
              <a:avLst/>
            </a:prstGeom>
            <a:solidFill>
              <a:srgbClr val="21B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CF073AB-912B-4A11-A68E-AD5B5EE521E0}"/>
              </a:ext>
            </a:extLst>
          </p:cNvPr>
          <p:cNvSpPr/>
          <p:nvPr/>
        </p:nvSpPr>
        <p:spPr>
          <a:xfrm>
            <a:off x="4424358" y="4627670"/>
            <a:ext cx="813130" cy="813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31175-5A7B-47EF-97F5-9564B2F93436}"/>
              </a:ext>
            </a:extLst>
          </p:cNvPr>
          <p:cNvSpPr/>
          <p:nvPr/>
        </p:nvSpPr>
        <p:spPr>
          <a:xfrm>
            <a:off x="6665092" y="1451950"/>
            <a:ext cx="4710607" cy="108745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try to learn something about cats that we do not know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83CE65-D2C0-4661-B71B-131813C2508A}"/>
              </a:ext>
            </a:extLst>
          </p:cNvPr>
          <p:cNvSpPr/>
          <p:nvPr/>
        </p:nvSpPr>
        <p:spPr>
          <a:xfrm>
            <a:off x="6665092" y="2615207"/>
            <a:ext cx="4710607" cy="67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Google: What is the scientific name </a:t>
            </a: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ADB6F5-6905-4B53-9D2B-B229E5975B2D}"/>
              </a:ext>
            </a:extLst>
          </p:cNvPr>
          <p:cNvSpPr/>
          <p:nvPr/>
        </p:nvSpPr>
        <p:spPr>
          <a:xfrm>
            <a:off x="6665092" y="3778462"/>
            <a:ext cx="4710607" cy="1087453"/>
          </a:xfrm>
          <a:prstGeom prst="rect">
            <a:avLst/>
          </a:prstGeom>
          <a:solidFill>
            <a:srgbClr val="04B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result do you get?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1862D52-93B4-4CBE-B525-833F0D803A10}"/>
              </a:ext>
            </a:extLst>
          </p:cNvPr>
          <p:cNvSpPr/>
          <p:nvPr/>
        </p:nvSpPr>
        <p:spPr>
          <a:xfrm rot="5400000">
            <a:off x="6373809" y="1866377"/>
            <a:ext cx="638333" cy="258599"/>
          </a:xfrm>
          <a:prstGeom prst="triangle">
            <a:avLst/>
          </a:prstGeom>
          <a:solidFill>
            <a:srgbClr val="0064DF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EEE6334-7C9E-4256-80FE-F978630B4263}"/>
              </a:ext>
            </a:extLst>
          </p:cNvPr>
          <p:cNvSpPr/>
          <p:nvPr/>
        </p:nvSpPr>
        <p:spPr>
          <a:xfrm rot="5400000">
            <a:off x="6373809" y="4192889"/>
            <a:ext cx="638333" cy="258599"/>
          </a:xfrm>
          <a:prstGeom prst="triangle">
            <a:avLst/>
          </a:prstGeom>
          <a:solidFill>
            <a:srgbClr val="04B04F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C787D5-DA3A-4084-9819-F3B104A255D9}"/>
              </a:ext>
            </a:extLst>
          </p:cNvPr>
          <p:cNvSpPr/>
          <p:nvPr/>
        </p:nvSpPr>
        <p:spPr>
          <a:xfrm>
            <a:off x="6665092" y="4941719"/>
            <a:ext cx="4710607" cy="672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better way to search to get a broader range of information?</a:t>
            </a:r>
          </a:p>
        </p:txBody>
      </p:sp>
    </p:spTree>
    <p:extLst>
      <p:ext uri="{BB962C8B-B14F-4D97-AF65-F5344CB8AC3E}">
        <p14:creationId xmlns:p14="http://schemas.microsoft.com/office/powerpoint/2010/main" val="202316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BF307D2-7723-407B-A6B8-AB8C727E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3" b="23"/>
          <a:stretch/>
        </p:blipFill>
        <p:spPr bwMode="auto">
          <a:xfrm>
            <a:off x="0" y="-1"/>
            <a:ext cx="12192000" cy="6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900097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Google search tricks to </a:t>
            </a:r>
            <a:r>
              <a:rPr lang="en-US" sz="3600" b="1" dirty="0" err="1">
                <a:solidFill>
                  <a:srgbClr val="0064E0"/>
                </a:solidFill>
                <a:ea typeface="Montserrat"/>
                <a:sym typeface="Montserrat"/>
              </a:rPr>
              <a:t>optimise</a:t>
            </a:r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 your research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65F707-FCEC-42CC-AAC6-8C052A88887A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2A565-5B2F-49B8-8239-C8E30316CBC0}"/>
              </a:ext>
            </a:extLst>
          </p:cNvPr>
          <p:cNvSpPr/>
          <p:nvPr/>
        </p:nvSpPr>
        <p:spPr>
          <a:xfrm>
            <a:off x="640115" y="1170435"/>
            <a:ext cx="1011980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How various influences affect how we feel about ourselves </a:t>
            </a:r>
          </a:p>
        </p:txBody>
      </p:sp>
      <p:pic>
        <p:nvPicPr>
          <p:cNvPr id="4" name="Online Media 3" title="Essential Google Search Tricks for Research">
            <a:hlinkClick r:id="" action="ppaction://media"/>
            <a:extLst>
              <a:ext uri="{FF2B5EF4-FFF2-40B4-BE49-F238E27FC236}">
                <a16:creationId xmlns:a16="http://schemas.microsoft.com/office/drawing/2014/main" id="{743C14D3-14D9-487B-AF27-0FBBC3946A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22483" y="1901116"/>
            <a:ext cx="7110249" cy="40172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37CE1B-69E0-4A06-9CA5-505E06A99E2A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 dirty="0"/>
              <a:t>Level 2 | Digital Citizenship</a:t>
            </a:r>
          </a:p>
        </p:txBody>
      </p:sp>
    </p:spTree>
    <p:extLst>
      <p:ext uri="{BB962C8B-B14F-4D97-AF65-F5344CB8AC3E}">
        <p14:creationId xmlns:p14="http://schemas.microsoft.com/office/powerpoint/2010/main" val="1186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Search </a:t>
            </a:r>
            <a:r>
              <a:rPr lang="en-US" sz="3600" b="1" dirty="0" err="1">
                <a:solidFill>
                  <a:srgbClr val="0064E0"/>
                </a:solidFill>
                <a:ea typeface="Montserrat"/>
                <a:sym typeface="Montserrat"/>
              </a:rPr>
              <a:t>Optimisation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BEB24F-13B3-44AC-96E4-0AD86190504B}"/>
              </a:ext>
            </a:extLst>
          </p:cNvPr>
          <p:cNvGrpSpPr/>
          <p:nvPr/>
        </p:nvGrpSpPr>
        <p:grpSpPr>
          <a:xfrm>
            <a:off x="839787" y="1701478"/>
            <a:ext cx="10584497" cy="4218785"/>
            <a:chOff x="839787" y="885061"/>
            <a:chExt cx="10584497" cy="42187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CF8803-C178-4993-97A7-5CC0FFDCD4C0}"/>
                </a:ext>
              </a:extLst>
            </p:cNvPr>
            <p:cNvSpPr/>
            <p:nvPr/>
          </p:nvSpPr>
          <p:spPr>
            <a:xfrm>
              <a:off x="7943912" y="885061"/>
              <a:ext cx="3480372" cy="938668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rtlCol="0" anchor="ctr"/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  <a:endParaRPr lang="en-I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2ED4A7-1F57-4A99-AD1E-98963B799337}"/>
                </a:ext>
              </a:extLst>
            </p:cNvPr>
            <p:cNvSpPr/>
            <p:nvPr/>
          </p:nvSpPr>
          <p:spPr>
            <a:xfrm>
              <a:off x="4391850" y="885061"/>
              <a:ext cx="3480372" cy="938668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rtlCol="0" anchor="ctr"/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What it does</a:t>
              </a:r>
              <a:endParaRPr lang="en-IN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57D4DE-074C-4A3B-BF53-8320BB88FDC8}"/>
                </a:ext>
              </a:extLst>
            </p:cNvPr>
            <p:cNvSpPr/>
            <p:nvPr/>
          </p:nvSpPr>
          <p:spPr>
            <a:xfrm>
              <a:off x="839787" y="885061"/>
              <a:ext cx="3480372" cy="938668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0" rtlCol="0" anchor="ctr"/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Symbol or word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5A1922-7D1A-4B92-BEAA-78B9F6C5913D}"/>
                </a:ext>
              </a:extLst>
            </p:cNvPr>
            <p:cNvSpPr/>
            <p:nvPr/>
          </p:nvSpPr>
          <p:spPr>
            <a:xfrm>
              <a:off x="7943912" y="5034272"/>
              <a:ext cx="3480372" cy="69574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BEF14A-6183-4DF5-B08D-E54FA866EE9E}"/>
                </a:ext>
              </a:extLst>
            </p:cNvPr>
            <p:cNvSpPr/>
            <p:nvPr/>
          </p:nvSpPr>
          <p:spPr>
            <a:xfrm>
              <a:off x="4391850" y="5034272"/>
              <a:ext cx="3480372" cy="69574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B9AF98-93EE-4470-A29D-05A1433AD556}"/>
                </a:ext>
              </a:extLst>
            </p:cNvPr>
            <p:cNvSpPr/>
            <p:nvPr/>
          </p:nvSpPr>
          <p:spPr>
            <a:xfrm>
              <a:off x="839787" y="5034272"/>
              <a:ext cx="3480372" cy="69574"/>
            </a:xfrm>
            <a:prstGeom prst="rect">
              <a:avLst/>
            </a:prstGeom>
            <a:solidFill>
              <a:srgbClr val="0064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FB8718-402D-48D0-98F8-90DE0613FF86}"/>
                </a:ext>
              </a:extLst>
            </p:cNvPr>
            <p:cNvSpPr/>
            <p:nvPr/>
          </p:nvSpPr>
          <p:spPr>
            <a:xfrm>
              <a:off x="839787" y="3449096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(minus)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CCC87B-750C-4909-B4C7-43A87CC6F42B}"/>
                </a:ext>
              </a:extLst>
            </p:cNvPr>
            <p:cNvSpPr/>
            <p:nvPr/>
          </p:nvSpPr>
          <p:spPr>
            <a:xfrm>
              <a:off x="7943912" y="1863918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“Big cats”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39CB66-BE92-4A01-A57C-93CAD9C74415}"/>
                </a:ext>
              </a:extLst>
            </p:cNvPr>
            <p:cNvSpPr/>
            <p:nvPr/>
          </p:nvSpPr>
          <p:spPr>
            <a:xfrm>
              <a:off x="4391850" y="1863918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 for exact words in a specific order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71CF8B-A320-481E-A3B7-A1B122B859EC}"/>
                </a:ext>
              </a:extLst>
            </p:cNvPr>
            <p:cNvSpPr/>
            <p:nvPr/>
          </p:nvSpPr>
          <p:spPr>
            <a:xfrm>
              <a:off x="839787" y="1863918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 “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20FC6A-D52B-47B0-A84B-36F808E69145}"/>
                </a:ext>
              </a:extLst>
            </p:cNvPr>
            <p:cNvSpPr/>
            <p:nvPr/>
          </p:nvSpPr>
          <p:spPr>
            <a:xfrm>
              <a:off x="7943912" y="2656507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lions African OR Indian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5E3BE2-FF6B-4D5B-A14F-C1A0C41800D9}"/>
                </a:ext>
              </a:extLst>
            </p:cNvPr>
            <p:cNvSpPr/>
            <p:nvPr/>
          </p:nvSpPr>
          <p:spPr>
            <a:xfrm>
              <a:off x="4391850" y="2656507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 two different terms for the same topic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5997F-2B02-4677-BAA5-0779D11C1EF3}"/>
                </a:ext>
              </a:extLst>
            </p:cNvPr>
            <p:cNvSpPr/>
            <p:nvPr/>
          </p:nvSpPr>
          <p:spPr>
            <a:xfrm>
              <a:off x="839787" y="2656507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 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938ECF-0CF8-4661-BF50-47C649F38C4A}"/>
                </a:ext>
              </a:extLst>
            </p:cNvPr>
            <p:cNvSpPr/>
            <p:nvPr/>
          </p:nvSpPr>
          <p:spPr>
            <a:xfrm>
              <a:off x="7943912" y="3449096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Cats -musical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FB9378-379B-4894-99D1-DFA306B35058}"/>
                </a:ext>
              </a:extLst>
            </p:cNvPr>
            <p:cNvSpPr/>
            <p:nvPr/>
          </p:nvSpPr>
          <p:spPr>
            <a:xfrm>
              <a:off x="4391850" y="3449096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Exclude terms from your search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610FB6-439C-4C24-9298-E8EDCB8C03C1}"/>
                </a:ext>
              </a:extLst>
            </p:cNvPr>
            <p:cNvSpPr/>
            <p:nvPr/>
          </p:nvSpPr>
          <p:spPr>
            <a:xfrm>
              <a:off x="7943912" y="4241685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Site: nationalgeographic.com lions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50EF49-A0A7-4F92-B972-7B39D84BAB94}"/>
                </a:ext>
              </a:extLst>
            </p:cNvPr>
            <p:cNvSpPr/>
            <p:nvPr/>
          </p:nvSpPr>
          <p:spPr>
            <a:xfrm>
              <a:off x="4391850" y="4241685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 a specific source or domain extension</a:t>
              </a: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31A55-6E24-43E8-A4C5-8CA15A53D36E}"/>
                </a:ext>
              </a:extLst>
            </p:cNvPr>
            <p:cNvSpPr/>
            <p:nvPr/>
          </p:nvSpPr>
          <p:spPr>
            <a:xfrm>
              <a:off x="839787" y="4241685"/>
              <a:ext cx="3480372" cy="7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Site: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B69B268-1110-4BDC-BF23-F662F9BF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437" y="2031487"/>
            <a:ext cx="598309" cy="38291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B688288-5EB4-4A80-90B2-5EAB85C00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1493" y="1873230"/>
            <a:ext cx="545933" cy="59516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1FAA8F0-C833-461D-A41B-5054528C8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6792" y="1845243"/>
            <a:ext cx="482834" cy="6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747111" cy="5909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Your turn to create a research plan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14: How Can I Conduct Smart Research?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9416C0-FECB-4770-94A3-AE0564D19A3E}"/>
              </a:ext>
            </a:extLst>
          </p:cNvPr>
          <p:cNvSpPr/>
          <p:nvPr/>
        </p:nvSpPr>
        <p:spPr>
          <a:xfrm>
            <a:off x="839788" y="937737"/>
            <a:ext cx="1345316" cy="116262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DA093C-BC32-40BF-8881-CB8DB73260C4}"/>
              </a:ext>
            </a:extLst>
          </p:cNvPr>
          <p:cNvSpPr/>
          <p:nvPr/>
        </p:nvSpPr>
        <p:spPr>
          <a:xfrm>
            <a:off x="747767" y="1161646"/>
            <a:ext cx="1091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 animal that you are interested in </a:t>
            </a:r>
          </a:p>
          <a:p>
            <a:r>
              <a:rPr lang="en-US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research plan </a:t>
            </a:r>
          </a:p>
          <a:p>
            <a:r>
              <a:rPr lang="en-US" b="1" dirty="0">
                <a:solidFill>
                  <a:srgbClr val="006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your Google search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5A1922-7D1A-4B92-BEAA-78B9F6C5913D}"/>
              </a:ext>
            </a:extLst>
          </p:cNvPr>
          <p:cNvSpPr/>
          <p:nvPr/>
        </p:nvSpPr>
        <p:spPr>
          <a:xfrm>
            <a:off x="7943912" y="6355633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EF14A-6183-4DF5-B08D-E54FA866EE9E}"/>
              </a:ext>
            </a:extLst>
          </p:cNvPr>
          <p:cNvSpPr/>
          <p:nvPr/>
        </p:nvSpPr>
        <p:spPr>
          <a:xfrm>
            <a:off x="4391850" y="6355633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9AF98-93EE-4470-A29D-05A1433AD556}"/>
              </a:ext>
            </a:extLst>
          </p:cNvPr>
          <p:cNvSpPr/>
          <p:nvPr/>
        </p:nvSpPr>
        <p:spPr>
          <a:xfrm>
            <a:off x="839787" y="6355633"/>
            <a:ext cx="3480372" cy="69574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CC87B-750C-4909-B4C7-43A87CC6F42B}"/>
              </a:ext>
            </a:extLst>
          </p:cNvPr>
          <p:cNvSpPr/>
          <p:nvPr/>
        </p:nvSpPr>
        <p:spPr>
          <a:xfrm>
            <a:off x="7943912" y="2489714"/>
            <a:ext cx="3480372" cy="386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9CB66-BE92-4A01-A57C-93CAD9C74415}"/>
              </a:ext>
            </a:extLst>
          </p:cNvPr>
          <p:cNvSpPr/>
          <p:nvPr/>
        </p:nvSpPr>
        <p:spPr>
          <a:xfrm>
            <a:off x="4391850" y="2489714"/>
            <a:ext cx="3480372" cy="386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1CF8B-A320-481E-A3B7-A1B122B859EC}"/>
              </a:ext>
            </a:extLst>
          </p:cNvPr>
          <p:cNvSpPr/>
          <p:nvPr/>
        </p:nvSpPr>
        <p:spPr>
          <a:xfrm>
            <a:off x="839787" y="2489714"/>
            <a:ext cx="3480372" cy="386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F8803-C178-4993-97A7-5CC0FFDCD4C0}"/>
              </a:ext>
            </a:extLst>
          </p:cNvPr>
          <p:cNvSpPr/>
          <p:nvPr/>
        </p:nvSpPr>
        <p:spPr>
          <a:xfrm>
            <a:off x="7943912" y="2152943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Have learned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2ED4A7-1F57-4A99-AD1E-98963B799337}"/>
              </a:ext>
            </a:extLst>
          </p:cNvPr>
          <p:cNvSpPr/>
          <p:nvPr/>
        </p:nvSpPr>
        <p:spPr>
          <a:xfrm>
            <a:off x="4391850" y="2152943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Want to Know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7D4DE-074C-4A3B-BF53-8320BB88FDC8}"/>
              </a:ext>
            </a:extLst>
          </p:cNvPr>
          <p:cNvSpPr/>
          <p:nvPr/>
        </p:nvSpPr>
        <p:spPr>
          <a:xfrm>
            <a:off x="839787" y="2152943"/>
            <a:ext cx="3480372" cy="6099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 Know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0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538</Words>
  <Application>Microsoft Office PowerPoint</Application>
  <PresentationFormat>Widescreen</PresentationFormat>
  <Paragraphs>80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96</cp:revision>
  <dcterms:created xsi:type="dcterms:W3CDTF">2022-01-21T07:53:15Z</dcterms:created>
  <dcterms:modified xsi:type="dcterms:W3CDTF">2022-05-31T06:15:29Z</dcterms:modified>
</cp:coreProperties>
</file>