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316" r:id="rId3"/>
    <p:sldId id="308" r:id="rId4"/>
    <p:sldId id="322" r:id="rId5"/>
    <p:sldId id="305" r:id="rId6"/>
    <p:sldId id="321" r:id="rId7"/>
    <p:sldId id="314" r:id="rId8"/>
    <p:sldId id="320" r:id="rId9"/>
    <p:sldId id="317" r:id="rId10"/>
    <p:sldId id="318" r:id="rId11"/>
    <p:sldId id="32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E0"/>
    <a:srgbClr val="86E0EF"/>
    <a:srgbClr val="04B04F"/>
    <a:srgbClr val="E6E6E6"/>
    <a:srgbClr val="21B573"/>
    <a:srgbClr val="CFF9E2"/>
    <a:srgbClr val="DDF0FF"/>
    <a:srgbClr val="0064DF"/>
    <a:srgbClr val="15B1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3AFC3A-A0AA-4A1E-B953-4CD3258B63F4}" v="1" dt="2022-05-31T06:14:24.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93657" autoAdjust="0"/>
  </p:normalViewPr>
  <p:slideViewPr>
    <p:cSldViewPr snapToGrid="0" snapToObjects="1" showGuides="1">
      <p:cViewPr varScale="1">
        <p:scale>
          <a:sx n="61" d="100"/>
          <a:sy n="61" d="100"/>
        </p:scale>
        <p:origin x="942" y="60"/>
      </p:cViewPr>
      <p:guideLst>
        <p:guide orient="horz" pos="187"/>
        <p:guide pos="529"/>
        <p:guide pos="302"/>
      </p:guideLst>
    </p:cSldViewPr>
  </p:slideViewPr>
  <p:notesTextViewPr>
    <p:cViewPr>
      <p:scale>
        <a:sx n="1" d="1"/>
        <a:sy n="1" d="1"/>
      </p:scale>
      <p:origin x="0" y="0"/>
    </p:cViewPr>
  </p:notesTextViewPr>
  <p:sorterViewPr>
    <p:cViewPr>
      <p:scale>
        <a:sx n="100" d="100"/>
        <a:sy n="100" d="100"/>
      </p:scale>
      <p:origin x="0" y="-66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773AFC3A-A0AA-4A1E-B953-4CD3258B63F4}"/>
    <pc:docChg chg="custSel modSld">
      <pc:chgData name="2699" userId="d41f716e-f956-461f-8b98-7761afdba872" providerId="ADAL" clId="{773AFC3A-A0AA-4A1E-B953-4CD3258B63F4}" dt="2022-05-31T06:14:24.469" v="2" actId="1076"/>
      <pc:docMkLst>
        <pc:docMk/>
      </pc:docMkLst>
      <pc:sldChg chg="delSp modSp mod">
        <pc:chgData name="2699" userId="d41f716e-f956-461f-8b98-7761afdba872" providerId="ADAL" clId="{773AFC3A-A0AA-4A1E-B953-4CD3258B63F4}" dt="2022-05-31T06:14:24.469" v="2" actId="1076"/>
        <pc:sldMkLst>
          <pc:docMk/>
          <pc:sldMk cId="2829336746" sldId="323"/>
        </pc:sldMkLst>
        <pc:grpChg chg="del">
          <ac:chgData name="2699" userId="d41f716e-f956-461f-8b98-7761afdba872" providerId="ADAL" clId="{773AFC3A-A0AA-4A1E-B953-4CD3258B63F4}" dt="2022-05-31T06:14:19.634" v="0" actId="478"/>
          <ac:grpSpMkLst>
            <pc:docMk/>
            <pc:sldMk cId="2829336746" sldId="323"/>
            <ac:grpSpMk id="2" creationId="{04DCC066-D362-4588-B5B0-8AB8D6294002}"/>
          </ac:grpSpMkLst>
        </pc:grpChg>
        <pc:picChg chg="del topLvl">
          <ac:chgData name="2699" userId="d41f716e-f956-461f-8b98-7761afdba872" providerId="ADAL" clId="{773AFC3A-A0AA-4A1E-B953-4CD3258B63F4}" dt="2022-05-31T06:14:19.634" v="0" actId="478"/>
          <ac:picMkLst>
            <pc:docMk/>
            <pc:sldMk cId="2829336746" sldId="323"/>
            <ac:picMk id="9" creationId="{F200429E-7AED-374D-8DA9-80F70843F875}"/>
          </ac:picMkLst>
        </pc:picChg>
        <pc:picChg chg="mod topLvl">
          <ac:chgData name="2699" userId="d41f716e-f956-461f-8b98-7761afdba872" providerId="ADAL" clId="{773AFC3A-A0AA-4A1E-B953-4CD3258B63F4}" dt="2022-05-31T06:14:24.469" v="2" actId="1076"/>
          <ac:picMkLst>
            <pc:docMk/>
            <pc:sldMk cId="2829336746" sldId="323"/>
            <ac:picMk id="1026" creationId="{73A3A52A-857E-4314-8E4B-FF1DEC3C6C5F}"/>
          </ac:picMkLst>
        </pc:picChg>
        <pc:cxnChg chg="del">
          <ac:chgData name="2699" userId="d41f716e-f956-461f-8b98-7761afdba872" providerId="ADAL" clId="{773AFC3A-A0AA-4A1E-B953-4CD3258B63F4}" dt="2022-05-31T06:14:21.639" v="1" actId="478"/>
          <ac:cxnSpMkLst>
            <pc:docMk/>
            <pc:sldMk cId="2829336746" sldId="323"/>
            <ac:cxnSpMk id="3"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HuDwHMpOMe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nxolrIIWEMQ"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https://www.youtube.com/watch?v=HuDwHMpOMe4</a:t>
            </a:r>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5</a:t>
            </a:fld>
            <a:endParaRPr lang="en-IN"/>
          </a:p>
        </p:txBody>
      </p:sp>
    </p:spTree>
    <p:extLst>
      <p:ext uri="{BB962C8B-B14F-4D97-AF65-F5344CB8AC3E}">
        <p14:creationId xmlns:p14="http://schemas.microsoft.com/office/powerpoint/2010/main" val="297317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7</a:t>
            </a:fld>
            <a:endParaRPr lang="en-IN"/>
          </a:p>
        </p:txBody>
      </p:sp>
    </p:spTree>
    <p:extLst>
      <p:ext uri="{BB962C8B-B14F-4D97-AF65-F5344CB8AC3E}">
        <p14:creationId xmlns:p14="http://schemas.microsoft.com/office/powerpoint/2010/main" val="14183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https://www.youtube.com/watch?v=nxolrIIWEMQ</a:t>
            </a:r>
            <a:endParaRPr lang="en-IN" dirty="0"/>
          </a:p>
        </p:txBody>
      </p:sp>
      <p:sp>
        <p:nvSpPr>
          <p:cNvPr id="4" name="Slide Number Placeholder 3"/>
          <p:cNvSpPr>
            <a:spLocks noGrp="1"/>
          </p:cNvSpPr>
          <p:nvPr>
            <p:ph type="sldNum" sz="quarter" idx="5"/>
          </p:nvPr>
        </p:nvSpPr>
        <p:spPr/>
        <p:txBody>
          <a:bodyPr/>
          <a:lstStyle/>
          <a:p>
            <a:fld id="{370B447F-8FF7-4692-A584-5C632AE0399D}" type="slidenum">
              <a:rPr lang="en-IN" smtClean="0"/>
              <a:t>8</a:t>
            </a:fld>
            <a:endParaRPr lang="en-IN"/>
          </a:p>
        </p:txBody>
      </p:sp>
    </p:spTree>
    <p:extLst>
      <p:ext uri="{BB962C8B-B14F-4D97-AF65-F5344CB8AC3E}">
        <p14:creationId xmlns:p14="http://schemas.microsoft.com/office/powerpoint/2010/main" val="20737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https://www.youtube.com/embed/HuDwHMpOMe4?feature=oembed"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nxolrIIWEMQ?feature=oembed" TargetMode="External"/><Relationship Id="rId5" Type="http://schemas.openxmlformats.org/officeDocument/2006/relationships/image" Target="../media/image14.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2"/>
          <a:srcRect/>
          <a:stretch/>
        </p:blipFill>
        <p:spPr>
          <a:xfrm>
            <a:off x="1029939" y="840670"/>
            <a:ext cx="4533265" cy="5176658"/>
          </a:xfrm>
          <a:prstGeom prst="rect">
            <a:avLst/>
          </a:prstGeom>
        </p:spPr>
      </p:pic>
      <p:sp>
        <p:nvSpPr>
          <p:cNvPr id="14" name="Rectangle 13">
            <a:extLst>
              <a:ext uri="{FF2B5EF4-FFF2-40B4-BE49-F238E27FC236}">
                <a16:creationId xmlns:a16="http://schemas.microsoft.com/office/drawing/2014/main" id="{E755846C-5BC6-4FF2-A7B1-37D5E4D17021}"/>
              </a:ext>
            </a:extLst>
          </p:cNvPr>
          <p:cNvSpPr/>
          <p:nvPr/>
        </p:nvSpPr>
        <p:spPr>
          <a:xfrm>
            <a:off x="7177872" y="3536950"/>
            <a:ext cx="5014127" cy="1514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3BF29FE7-0FF2-466D-BC05-365E43DA8BFE}"/>
              </a:ext>
            </a:extLst>
          </p:cNvPr>
          <p:cNvSpPr/>
          <p:nvPr/>
        </p:nvSpPr>
        <p:spPr>
          <a:xfrm>
            <a:off x="7386062" y="3664608"/>
            <a:ext cx="5101213" cy="1277273"/>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11</a:t>
            </a:r>
          </a:p>
          <a:p>
            <a:endParaRPr lang="en-US" sz="500" spc="300"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FFFF00"/>
              </a:buClr>
              <a:buSzPts val="2400"/>
              <a:buFont typeface="Arial"/>
              <a:buNone/>
            </a:pPr>
            <a:r>
              <a:rPr lang="en-US" sz="2400" b="1" i="0" u="none" strike="noStrike" cap="none" dirty="0">
                <a:solidFill>
                  <a:srgbClr val="FFFF00"/>
                </a:solidFill>
                <a:latin typeface="Arial"/>
                <a:ea typeface="Arial"/>
                <a:cs typeface="Arial"/>
                <a:sym typeface="Arial"/>
              </a:rPr>
              <a:t>SELF-IMAGE, SOCIAL MEDIA, AND SELF-ESTEEM</a:t>
            </a:r>
          </a:p>
        </p:txBody>
      </p:sp>
    </p:spTree>
    <p:extLst>
      <p:ext uri="{BB962C8B-B14F-4D97-AF65-F5344CB8AC3E}">
        <p14:creationId xmlns:p14="http://schemas.microsoft.com/office/powerpoint/2010/main" val="322454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0937B8-9CCA-4EC7-96CF-D6671C3B7956}"/>
              </a:ext>
            </a:extLst>
          </p:cNvPr>
          <p:cNvSpPr/>
          <p:nvPr/>
        </p:nvSpPr>
        <p:spPr>
          <a:xfrm>
            <a:off x="2" y="-4850"/>
            <a:ext cx="5642656"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286615"/>
            <a:ext cx="5376116"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Altering Images</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8" name="Rectangle 17">
            <a:extLst>
              <a:ext uri="{FF2B5EF4-FFF2-40B4-BE49-F238E27FC236}">
                <a16:creationId xmlns:a16="http://schemas.microsoft.com/office/drawing/2014/main" id="{5A362CEF-E409-4C98-A2DD-82953F8F0B09}"/>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49663587-2A7E-4052-867C-98803410F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624" y="2204977"/>
            <a:ext cx="4902633" cy="2430683"/>
          </a:xfrm>
          <a:prstGeom prst="rect">
            <a:avLst/>
          </a:prstGeom>
        </p:spPr>
      </p:pic>
      <p:sp>
        <p:nvSpPr>
          <p:cNvPr id="40" name="Rectangle 39">
            <a:extLst>
              <a:ext uri="{FF2B5EF4-FFF2-40B4-BE49-F238E27FC236}">
                <a16:creationId xmlns:a16="http://schemas.microsoft.com/office/drawing/2014/main" id="{DC8DA702-83E1-4B3A-B528-8E1DD4406F77}"/>
              </a:ext>
            </a:extLst>
          </p:cNvPr>
          <p:cNvSpPr/>
          <p:nvPr/>
        </p:nvSpPr>
        <p:spPr>
          <a:xfrm>
            <a:off x="5903089" y="1957018"/>
            <a:ext cx="5862287" cy="3218445"/>
          </a:xfrm>
          <a:prstGeom prst="rect">
            <a:avLst/>
          </a:prstGeom>
        </p:spPr>
        <p:txBody>
          <a:bodyPr wrap="square">
            <a:spAutoFit/>
          </a:bodyPr>
          <a:lstStyle/>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Have you ever used a filter on social media before you posted a photo?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Which filter did you use?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Why did you choose it and what changed about your photo?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Which of the filters help in altering a person’s looks? Are they popular? Why or why not? </a:t>
            </a:r>
          </a:p>
        </p:txBody>
      </p:sp>
    </p:spTree>
    <p:extLst>
      <p:ext uri="{BB962C8B-B14F-4D97-AF65-F5344CB8AC3E}">
        <p14:creationId xmlns:p14="http://schemas.microsoft.com/office/powerpoint/2010/main" val="83422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1C2F4B2-3D1F-441A-BB7C-F8F96A86201A}"/>
              </a:ext>
            </a:extLst>
          </p:cNvPr>
          <p:cNvSpPr/>
          <p:nvPr/>
        </p:nvSpPr>
        <p:spPr>
          <a:xfrm>
            <a:off x="4361683" y="2029692"/>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282933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5E6E06-BF34-48DC-8890-F9C5596B666D}"/>
              </a:ext>
            </a:extLst>
          </p:cNvPr>
          <p:cNvSpPr/>
          <p:nvPr/>
        </p:nvSpPr>
        <p:spPr>
          <a:xfrm>
            <a:off x="839788" y="2036582"/>
            <a:ext cx="4088187" cy="3069833"/>
          </a:xfrm>
          <a:prstGeom prst="rect">
            <a:avLst/>
          </a:prstGeom>
          <a:solidFill>
            <a:srgbClr val="86E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Altering Images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1337EAC-CB97-4451-B41A-3ED453654113}"/>
              </a:ext>
            </a:extLst>
          </p:cNvPr>
          <p:cNvSpPr/>
          <p:nvPr/>
        </p:nvSpPr>
        <p:spPr>
          <a:xfrm flipH="1">
            <a:off x="6024622" y="1658458"/>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endParaRPr lang="en-US" dirty="0">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026ED22C-548A-4601-96CA-D5F9E2899798}"/>
              </a:ext>
            </a:extLst>
          </p:cNvPr>
          <p:cNvSpPr/>
          <p:nvPr/>
        </p:nvSpPr>
        <p:spPr>
          <a:xfrm flipH="1">
            <a:off x="6024622" y="2630732"/>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endParaRPr lang="en-US" dirty="0">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A283C9C2-9CD3-4D7B-A899-9BE87A0BC91A}"/>
              </a:ext>
            </a:extLst>
          </p:cNvPr>
          <p:cNvSpPr/>
          <p:nvPr/>
        </p:nvSpPr>
        <p:spPr>
          <a:xfrm flipH="1">
            <a:off x="6024622" y="3603006"/>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endParaRPr lang="en-US" dirty="0">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521CEB42-DE36-4C62-8D70-7EDAF839DD93}"/>
              </a:ext>
            </a:extLst>
          </p:cNvPr>
          <p:cNvSpPr/>
          <p:nvPr/>
        </p:nvSpPr>
        <p:spPr>
          <a:xfrm flipH="1">
            <a:off x="6024622" y="4575280"/>
            <a:ext cx="6188135" cy="879339"/>
          </a:xfrm>
          <a:custGeom>
            <a:avLst/>
            <a:gdLst>
              <a:gd name="connsiteX0" fmla="*/ 5825080 w 6308904"/>
              <a:gd name="connsiteY0" fmla="*/ 0 h 967648"/>
              <a:gd name="connsiteX1" fmla="*/ 5757365 w 6308904"/>
              <a:gd name="connsiteY1" fmla="*/ 0 h 967648"/>
              <a:gd name="connsiteX2" fmla="*/ 5341256 w 6308904"/>
              <a:gd name="connsiteY2" fmla="*/ 0 h 967648"/>
              <a:gd name="connsiteX3" fmla="*/ 0 w 6308904"/>
              <a:gd name="connsiteY3" fmla="*/ 0 h 967648"/>
              <a:gd name="connsiteX4" fmla="*/ 0 w 6308904"/>
              <a:gd name="connsiteY4" fmla="*/ 967648 h 967648"/>
              <a:gd name="connsiteX5" fmla="*/ 5341256 w 6308904"/>
              <a:gd name="connsiteY5" fmla="*/ 967648 h 967648"/>
              <a:gd name="connsiteX6" fmla="*/ 5757365 w 6308904"/>
              <a:gd name="connsiteY6" fmla="*/ 967648 h 967648"/>
              <a:gd name="connsiteX7" fmla="*/ 5825080 w 6308904"/>
              <a:gd name="connsiteY7" fmla="*/ 967648 h 967648"/>
              <a:gd name="connsiteX8" fmla="*/ 6308904 w 6308904"/>
              <a:gd name="connsiteY8" fmla="*/ 483824 h 967648"/>
              <a:gd name="connsiteX9" fmla="*/ 5825080 w 6308904"/>
              <a:gd name="connsiteY9" fmla="*/ 0 h 9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8904" h="967648">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rtlCol="0" anchor="ctr">
            <a:noAutofit/>
          </a:bodyPr>
          <a:lstStyle/>
          <a:p>
            <a:endParaRPr lang="en-US"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83AE5FA-36A1-4F83-A6D3-0602D259E0F7}"/>
              </a:ext>
            </a:extLst>
          </p:cNvPr>
          <p:cNvSpPr/>
          <p:nvPr/>
        </p:nvSpPr>
        <p:spPr>
          <a:xfrm flipH="1">
            <a:off x="5249118" y="1658458"/>
            <a:ext cx="6188135" cy="879339"/>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600" dirty="0">
                <a:solidFill>
                  <a:schemeClr val="tx1"/>
                </a:solidFill>
                <a:latin typeface="Arial" panose="020B0604020202020204" pitchFamily="34" charset="0"/>
                <a:cs typeface="Arial" panose="020B0604020202020204" pitchFamily="34" charset="0"/>
              </a:rPr>
              <a:t>Have you ever used a filter on social media before you posted a photo? </a:t>
            </a:r>
          </a:p>
        </p:txBody>
      </p:sp>
      <p:pic>
        <p:nvPicPr>
          <p:cNvPr id="33" name="Picture 32">
            <a:extLst>
              <a:ext uri="{FF2B5EF4-FFF2-40B4-BE49-F238E27FC236}">
                <a16:creationId xmlns:a16="http://schemas.microsoft.com/office/drawing/2014/main" id="{0AA0AF5F-4419-45B0-9E2F-23A4C5ADBFC9}"/>
              </a:ext>
            </a:extLst>
          </p:cNvPr>
          <p:cNvPicPr>
            <a:picLocks noChangeAspect="1"/>
          </p:cNvPicPr>
          <p:nvPr/>
        </p:nvPicPr>
        <p:blipFill>
          <a:blip r:embed="rId2"/>
          <a:stretch>
            <a:fillRect/>
          </a:stretch>
        </p:blipFill>
        <p:spPr>
          <a:xfrm rot="16200000">
            <a:off x="4306028" y="1318060"/>
            <a:ext cx="621947" cy="621947"/>
          </a:xfrm>
          <a:prstGeom prst="rect">
            <a:avLst/>
          </a:prstGeom>
        </p:spPr>
      </p:pic>
      <p:sp>
        <p:nvSpPr>
          <p:cNvPr id="34" name="Rectangle 33">
            <a:extLst>
              <a:ext uri="{FF2B5EF4-FFF2-40B4-BE49-F238E27FC236}">
                <a16:creationId xmlns:a16="http://schemas.microsoft.com/office/drawing/2014/main" id="{DF7BB835-60CD-44FB-9E11-C934DD9EAD11}"/>
              </a:ext>
            </a:extLst>
          </p:cNvPr>
          <p:cNvSpPr/>
          <p:nvPr/>
        </p:nvSpPr>
        <p:spPr>
          <a:xfrm>
            <a:off x="3958896"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669F993-D59D-43F9-90C3-3601C1E40432}"/>
              </a:ext>
            </a:extLst>
          </p:cNvPr>
          <p:cNvSpPr/>
          <p:nvPr/>
        </p:nvSpPr>
        <p:spPr>
          <a:xfrm>
            <a:off x="839788" y="5150878"/>
            <a:ext cx="917463" cy="917463"/>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B904494-63D3-45FC-AC2B-7EFE50384E8B}"/>
              </a:ext>
            </a:extLst>
          </p:cNvPr>
          <p:cNvSpPr/>
          <p:nvPr/>
        </p:nvSpPr>
        <p:spPr>
          <a:xfrm>
            <a:off x="1836064" y="5150878"/>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3A3B2380-9ABA-4F78-BFAA-B97EBF6A3BE4}"/>
              </a:ext>
            </a:extLst>
          </p:cNvPr>
          <p:cNvSpPr/>
          <p:nvPr/>
        </p:nvSpPr>
        <p:spPr>
          <a:xfrm flipH="1">
            <a:off x="5249118" y="2630732"/>
            <a:ext cx="6188135" cy="879339"/>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600" dirty="0">
                <a:solidFill>
                  <a:schemeClr val="tx1"/>
                </a:solidFill>
                <a:latin typeface="Arial" panose="020B0604020202020204" pitchFamily="34" charset="0"/>
                <a:cs typeface="Arial" panose="020B0604020202020204" pitchFamily="34" charset="0"/>
              </a:rPr>
              <a:t>Which filter did you use? </a:t>
            </a:r>
          </a:p>
        </p:txBody>
      </p:sp>
      <p:sp>
        <p:nvSpPr>
          <p:cNvPr id="39" name="Rectangle 38">
            <a:extLst>
              <a:ext uri="{FF2B5EF4-FFF2-40B4-BE49-F238E27FC236}">
                <a16:creationId xmlns:a16="http://schemas.microsoft.com/office/drawing/2014/main" id="{D440E6D5-6DEB-4470-9B45-76171650F1A9}"/>
              </a:ext>
            </a:extLst>
          </p:cNvPr>
          <p:cNvSpPr/>
          <p:nvPr/>
        </p:nvSpPr>
        <p:spPr>
          <a:xfrm flipH="1">
            <a:off x="5249118" y="3603006"/>
            <a:ext cx="6188135" cy="879339"/>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600" dirty="0">
                <a:solidFill>
                  <a:schemeClr val="tx1"/>
                </a:solidFill>
                <a:latin typeface="Arial" panose="020B0604020202020204" pitchFamily="34" charset="0"/>
                <a:cs typeface="Arial" panose="020B0604020202020204" pitchFamily="34" charset="0"/>
              </a:rPr>
              <a:t>Why did you choose it and what changed about your photo? </a:t>
            </a:r>
          </a:p>
        </p:txBody>
      </p:sp>
      <p:sp>
        <p:nvSpPr>
          <p:cNvPr id="40" name="Rectangle 39">
            <a:extLst>
              <a:ext uri="{FF2B5EF4-FFF2-40B4-BE49-F238E27FC236}">
                <a16:creationId xmlns:a16="http://schemas.microsoft.com/office/drawing/2014/main" id="{98775007-7584-48FA-A000-865B6E35C2BB}"/>
              </a:ext>
            </a:extLst>
          </p:cNvPr>
          <p:cNvSpPr/>
          <p:nvPr/>
        </p:nvSpPr>
        <p:spPr>
          <a:xfrm flipH="1">
            <a:off x="5249118" y="4575280"/>
            <a:ext cx="6188135" cy="879339"/>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600" dirty="0">
                <a:solidFill>
                  <a:schemeClr val="tx1"/>
                </a:solidFill>
                <a:latin typeface="Arial" panose="020B0604020202020204" pitchFamily="34" charset="0"/>
                <a:cs typeface="Arial" panose="020B0604020202020204" pitchFamily="34" charset="0"/>
              </a:rPr>
              <a:t>Which of the filters help in altering a person’s looks? Are they popular? Why or why not? </a:t>
            </a:r>
          </a:p>
        </p:txBody>
      </p:sp>
      <p:pic>
        <p:nvPicPr>
          <p:cNvPr id="41" name="Graphic 40">
            <a:extLst>
              <a:ext uri="{FF2B5EF4-FFF2-40B4-BE49-F238E27FC236}">
                <a16:creationId xmlns:a16="http://schemas.microsoft.com/office/drawing/2014/main" id="{DFE2E3E3-0C5B-4422-BE44-5EB8B60082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438" y="2630732"/>
            <a:ext cx="3480563" cy="1725633"/>
          </a:xfrm>
          <a:prstGeom prst="rect">
            <a:avLst/>
          </a:prstGeom>
        </p:spPr>
      </p:pic>
      <p:sp>
        <p:nvSpPr>
          <p:cNvPr id="35" name="Oval 34">
            <a:extLst>
              <a:ext uri="{FF2B5EF4-FFF2-40B4-BE49-F238E27FC236}">
                <a16:creationId xmlns:a16="http://schemas.microsoft.com/office/drawing/2014/main" id="{6F1E755A-CD89-45AA-8F5A-9E2829919525}"/>
              </a:ext>
            </a:extLst>
          </p:cNvPr>
          <p:cNvSpPr/>
          <p:nvPr/>
        </p:nvSpPr>
        <p:spPr>
          <a:xfrm>
            <a:off x="3712571" y="3920157"/>
            <a:ext cx="1009845" cy="1009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a:t>
            </a:r>
          </a:p>
        </p:txBody>
      </p:sp>
    </p:spTree>
    <p:extLst>
      <p:ext uri="{BB962C8B-B14F-4D97-AF65-F5344CB8AC3E}">
        <p14:creationId xmlns:p14="http://schemas.microsoft.com/office/powerpoint/2010/main" val="304882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Tara’s story</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A0795F7-8E2D-4B05-B554-2012954E0398}"/>
              </a:ext>
            </a:extLst>
          </p:cNvPr>
          <p:cNvSpPr/>
          <p:nvPr/>
        </p:nvSpPr>
        <p:spPr>
          <a:xfrm>
            <a:off x="2893671" y="1848225"/>
            <a:ext cx="8516009" cy="4604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80000" rIns="324000" rtlCol="0" anchor="t"/>
          <a:lstStyle/>
          <a:p>
            <a:pPr>
              <a:spcBef>
                <a:spcPts val="1200"/>
              </a:spcBef>
              <a:spcAft>
                <a:spcPts val="300"/>
              </a:spcAft>
            </a:pPr>
            <a:r>
              <a:rPr lang="en-US" sz="1700" dirty="0">
                <a:solidFill>
                  <a:schemeClr val="tx1"/>
                </a:solidFill>
              </a:rPr>
              <a:t>Tara is 13 years old and is one of the popular girls in school. She is outgoing, loves sports and is fairly good at studies. She pleads with her parents and manages to convince them to gift her a phone for her birthday. With their permission she creates Instagram and Snapchat accounts. Tara soon creates an active social life with many followers. She follows all the cool students in grades above her and becomes friends with some of them. She has a lot of fun posting pictures, memes, selfies, and other fun stuff on social media.</a:t>
            </a:r>
          </a:p>
          <a:p>
            <a:pPr>
              <a:spcBef>
                <a:spcPts val="1200"/>
              </a:spcBef>
              <a:spcAft>
                <a:spcPts val="300"/>
              </a:spcAft>
            </a:pPr>
            <a:r>
              <a:rPr lang="en-US" sz="1700" dirty="0">
                <a:solidFill>
                  <a:schemeClr val="tx1"/>
                </a:solidFill>
              </a:rPr>
              <a:t>She learns how to use different face-enhancing filters that make the pictures so much better. She enjoys all the appreciation that she gets and she starts to experiment with different kinds of clothes and makeup too. From posting pictures on the weekend, she graduates to posting pictures almost every day. While she enjoys the positive comments, when a picture doesn’t get enough likes, it affects her immensely. If someone posts a negative comment, she feels angry and/or dejected. All the time she spends on social media impacts her schoolwork and friendships too. She becomes quiet and withdrawn. She also starts to dislike herself without make-up and feels she looks ugly. She sometimes wishes that she could just wear a permanent filter in real life too.    </a:t>
            </a:r>
          </a:p>
        </p:txBody>
      </p:sp>
      <p:pic>
        <p:nvPicPr>
          <p:cNvPr id="78" name="Graphic 77">
            <a:extLst>
              <a:ext uri="{FF2B5EF4-FFF2-40B4-BE49-F238E27FC236}">
                <a16:creationId xmlns:a16="http://schemas.microsoft.com/office/drawing/2014/main" id="{AC78D3B0-85AA-454E-8DC0-6FF80191F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319" y="1750966"/>
            <a:ext cx="1204253" cy="4649833"/>
          </a:xfrm>
          <a:prstGeom prst="rect">
            <a:avLst/>
          </a:prstGeom>
        </p:spPr>
      </p:pic>
    </p:spTree>
    <p:extLst>
      <p:ext uri="{BB962C8B-B14F-4D97-AF65-F5344CB8AC3E}">
        <p14:creationId xmlns:p14="http://schemas.microsoft.com/office/powerpoint/2010/main" val="4173235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15800E5-103E-421C-AA6F-620CA644BAF9}"/>
              </a:ext>
            </a:extLst>
          </p:cNvPr>
          <p:cNvSpPr/>
          <p:nvPr/>
        </p:nvSpPr>
        <p:spPr>
          <a:xfrm>
            <a:off x="1463344" y="1451950"/>
            <a:ext cx="2754150" cy="4203438"/>
          </a:xfrm>
          <a:prstGeom prst="rect">
            <a:avLst/>
          </a:prstGeom>
          <a:solidFill>
            <a:srgbClr val="86E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Tara’s story</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AC78D3B0-85AA-454E-8DC0-6FF80191F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85104" y="1596632"/>
            <a:ext cx="1018125" cy="3931160"/>
          </a:xfrm>
          <a:prstGeom prst="rect">
            <a:avLst/>
          </a:prstGeom>
        </p:spPr>
      </p:pic>
      <p:grpSp>
        <p:nvGrpSpPr>
          <p:cNvPr id="4" name="Group 3">
            <a:extLst>
              <a:ext uri="{FF2B5EF4-FFF2-40B4-BE49-F238E27FC236}">
                <a16:creationId xmlns:a16="http://schemas.microsoft.com/office/drawing/2014/main" id="{8F27AC82-3C10-469F-8B7F-18115B49B599}"/>
              </a:ext>
            </a:extLst>
          </p:cNvPr>
          <p:cNvGrpSpPr/>
          <p:nvPr/>
        </p:nvGrpSpPr>
        <p:grpSpPr>
          <a:xfrm rot="5400000">
            <a:off x="4142235" y="1665192"/>
            <a:ext cx="969079" cy="621947"/>
            <a:chOff x="3958896" y="1318060"/>
            <a:chExt cx="969079" cy="621947"/>
          </a:xfrm>
        </p:grpSpPr>
        <p:pic>
          <p:nvPicPr>
            <p:cNvPr id="9" name="Picture 8">
              <a:extLst>
                <a:ext uri="{FF2B5EF4-FFF2-40B4-BE49-F238E27FC236}">
                  <a16:creationId xmlns:a16="http://schemas.microsoft.com/office/drawing/2014/main" id="{D739A6D6-6738-4B24-AEE0-3267995A856D}"/>
                </a:ext>
              </a:extLst>
            </p:cNvPr>
            <p:cNvPicPr>
              <a:picLocks noChangeAspect="1"/>
            </p:cNvPicPr>
            <p:nvPr/>
          </p:nvPicPr>
          <p:blipFill>
            <a:blip r:embed="rId4"/>
            <a:stretch>
              <a:fillRect/>
            </a:stretch>
          </p:blipFill>
          <p:spPr>
            <a:xfrm rot="16200000">
              <a:off x="4306028" y="1318060"/>
              <a:ext cx="621947" cy="621947"/>
            </a:xfrm>
            <a:prstGeom prst="rect">
              <a:avLst/>
            </a:prstGeom>
          </p:spPr>
        </p:pic>
        <p:sp>
          <p:nvSpPr>
            <p:cNvPr id="11" name="Rectangle 10">
              <a:extLst>
                <a:ext uri="{FF2B5EF4-FFF2-40B4-BE49-F238E27FC236}">
                  <a16:creationId xmlns:a16="http://schemas.microsoft.com/office/drawing/2014/main" id="{13C48658-3324-4435-A77D-AECB4588D358}"/>
                </a:ext>
              </a:extLst>
            </p:cNvPr>
            <p:cNvSpPr/>
            <p:nvPr/>
          </p:nvSpPr>
          <p:spPr>
            <a:xfrm>
              <a:off x="3958896"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49734A71-4EA8-4C67-B75F-0647287451DE}"/>
              </a:ext>
            </a:extLst>
          </p:cNvPr>
          <p:cNvGrpSpPr/>
          <p:nvPr/>
        </p:nvGrpSpPr>
        <p:grpSpPr>
          <a:xfrm>
            <a:off x="705749" y="4969533"/>
            <a:ext cx="1030950" cy="1087405"/>
            <a:chOff x="-173642" y="4099280"/>
            <a:chExt cx="1379095" cy="1454616"/>
          </a:xfrm>
        </p:grpSpPr>
        <p:sp>
          <p:nvSpPr>
            <p:cNvPr id="12" name="Rectangle 11">
              <a:extLst>
                <a:ext uri="{FF2B5EF4-FFF2-40B4-BE49-F238E27FC236}">
                  <a16:creationId xmlns:a16="http://schemas.microsoft.com/office/drawing/2014/main" id="{0847637F-708F-41AC-940E-9BF3367D2E51}"/>
                </a:ext>
              </a:extLst>
            </p:cNvPr>
            <p:cNvSpPr/>
            <p:nvPr/>
          </p:nvSpPr>
          <p:spPr>
            <a:xfrm>
              <a:off x="-173642" y="4099280"/>
              <a:ext cx="917463" cy="917463"/>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8AC877-045B-43DA-9078-137264DFC765}"/>
                </a:ext>
              </a:extLst>
            </p:cNvPr>
            <p:cNvSpPr/>
            <p:nvPr/>
          </p:nvSpPr>
          <p:spPr>
            <a:xfrm>
              <a:off x="839788" y="5188231"/>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Oval 14">
            <a:extLst>
              <a:ext uri="{FF2B5EF4-FFF2-40B4-BE49-F238E27FC236}">
                <a16:creationId xmlns:a16="http://schemas.microsoft.com/office/drawing/2014/main" id="{7CF073AB-912B-4A11-A68E-AD5B5EE521E0}"/>
              </a:ext>
            </a:extLst>
          </p:cNvPr>
          <p:cNvSpPr/>
          <p:nvPr/>
        </p:nvSpPr>
        <p:spPr>
          <a:xfrm>
            <a:off x="3203229" y="4627670"/>
            <a:ext cx="813130" cy="813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31175-5A7B-47EF-97F5-9564B2F93436}"/>
              </a:ext>
            </a:extLst>
          </p:cNvPr>
          <p:cNvSpPr/>
          <p:nvPr/>
        </p:nvSpPr>
        <p:spPr>
          <a:xfrm>
            <a:off x="5524986" y="1451950"/>
            <a:ext cx="4710607" cy="108745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dirty="0">
                <a:latin typeface="Arial" panose="020B0604020202020204" pitchFamily="34" charset="0"/>
                <a:cs typeface="Arial" panose="020B0604020202020204" pitchFamily="34" charset="0"/>
              </a:rPr>
              <a:t>How did Tara change as a person due to her experience on social media? </a:t>
            </a:r>
          </a:p>
        </p:txBody>
      </p:sp>
      <p:sp>
        <p:nvSpPr>
          <p:cNvPr id="17" name="Rectangle 16">
            <a:extLst>
              <a:ext uri="{FF2B5EF4-FFF2-40B4-BE49-F238E27FC236}">
                <a16:creationId xmlns:a16="http://schemas.microsoft.com/office/drawing/2014/main" id="{A983CE65-D2C0-4661-B71B-131813C2508A}"/>
              </a:ext>
            </a:extLst>
          </p:cNvPr>
          <p:cNvSpPr/>
          <p:nvPr/>
        </p:nvSpPr>
        <p:spPr>
          <a:xfrm>
            <a:off x="5524986" y="2615206"/>
            <a:ext cx="4710607" cy="10874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dirty="0">
                <a:latin typeface="Arial" panose="020B0604020202020204" pitchFamily="34" charset="0"/>
                <a:cs typeface="Arial" panose="020B0604020202020204" pitchFamily="34" charset="0"/>
              </a:rPr>
              <a:t>Can social media influence how or what we think and feel about ourselves? </a:t>
            </a:r>
          </a:p>
        </p:txBody>
      </p:sp>
      <p:sp>
        <p:nvSpPr>
          <p:cNvPr id="18" name="Rectangle 17">
            <a:extLst>
              <a:ext uri="{FF2B5EF4-FFF2-40B4-BE49-F238E27FC236}">
                <a16:creationId xmlns:a16="http://schemas.microsoft.com/office/drawing/2014/main" id="{7BADB6F5-6905-4B53-9D2B-B229E5975B2D}"/>
              </a:ext>
            </a:extLst>
          </p:cNvPr>
          <p:cNvSpPr/>
          <p:nvPr/>
        </p:nvSpPr>
        <p:spPr>
          <a:xfrm>
            <a:off x="5524986" y="3778462"/>
            <a:ext cx="4710607" cy="10874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dirty="0">
                <a:latin typeface="Arial" panose="020B0604020202020204" pitchFamily="34" charset="0"/>
                <a:cs typeface="Arial" panose="020B0604020202020204" pitchFamily="34" charset="0"/>
              </a:rPr>
              <a:t>Explain.</a:t>
            </a:r>
          </a:p>
        </p:txBody>
      </p:sp>
      <p:sp>
        <p:nvSpPr>
          <p:cNvPr id="14" name="Isosceles Triangle 13">
            <a:extLst>
              <a:ext uri="{FF2B5EF4-FFF2-40B4-BE49-F238E27FC236}">
                <a16:creationId xmlns:a16="http://schemas.microsoft.com/office/drawing/2014/main" id="{71862D52-93B4-4CBE-B525-833F0D803A10}"/>
              </a:ext>
            </a:extLst>
          </p:cNvPr>
          <p:cNvSpPr/>
          <p:nvPr/>
        </p:nvSpPr>
        <p:spPr>
          <a:xfrm rot="5400000">
            <a:off x="5233703" y="1866377"/>
            <a:ext cx="638333" cy="258599"/>
          </a:xfrm>
          <a:prstGeom prst="triangle">
            <a:avLst/>
          </a:prstGeom>
          <a:solidFill>
            <a:srgbClr val="0064D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IN">
              <a:latin typeface="Arial" panose="020B0604020202020204" pitchFamily="34" charset="0"/>
              <a:cs typeface="Arial" panose="020B0604020202020204" pitchFamily="34" charset="0"/>
            </a:endParaRPr>
          </a:p>
        </p:txBody>
      </p:sp>
      <p:sp>
        <p:nvSpPr>
          <p:cNvPr id="21" name="Isosceles Triangle 20">
            <a:extLst>
              <a:ext uri="{FF2B5EF4-FFF2-40B4-BE49-F238E27FC236}">
                <a16:creationId xmlns:a16="http://schemas.microsoft.com/office/drawing/2014/main" id="{295BDC37-69EC-49DF-9B60-AD227EE5E773}"/>
              </a:ext>
            </a:extLst>
          </p:cNvPr>
          <p:cNvSpPr/>
          <p:nvPr/>
        </p:nvSpPr>
        <p:spPr>
          <a:xfrm rot="5400000">
            <a:off x="5233703" y="3029632"/>
            <a:ext cx="638333" cy="258599"/>
          </a:xfrm>
          <a:prstGeom prst="triangle">
            <a:avLst/>
          </a:prstGeom>
          <a:solidFill>
            <a:srgbClr val="00B05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IN">
              <a:latin typeface="Arial" panose="020B0604020202020204" pitchFamily="34" charset="0"/>
              <a:cs typeface="Arial" panose="020B0604020202020204" pitchFamily="34" charset="0"/>
            </a:endParaRPr>
          </a:p>
        </p:txBody>
      </p:sp>
      <p:sp>
        <p:nvSpPr>
          <p:cNvPr id="22" name="Isosceles Triangle 21">
            <a:extLst>
              <a:ext uri="{FF2B5EF4-FFF2-40B4-BE49-F238E27FC236}">
                <a16:creationId xmlns:a16="http://schemas.microsoft.com/office/drawing/2014/main" id="{5EEE6334-7C9E-4256-80FE-F978630B4263}"/>
              </a:ext>
            </a:extLst>
          </p:cNvPr>
          <p:cNvSpPr/>
          <p:nvPr/>
        </p:nvSpPr>
        <p:spPr>
          <a:xfrm rot="5400000">
            <a:off x="5233703" y="4192889"/>
            <a:ext cx="638333" cy="258599"/>
          </a:xfrm>
          <a:prstGeom prst="triangle">
            <a:avLst/>
          </a:prstGeom>
          <a:solidFill>
            <a:srgbClr val="00B0F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I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160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4"/>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Influences </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52A565-5B2F-49B8-8239-C8E30316CBC0}"/>
              </a:ext>
            </a:extLst>
          </p:cNvPr>
          <p:cNvSpPr/>
          <p:nvPr/>
        </p:nvSpPr>
        <p:spPr>
          <a:xfrm>
            <a:off x="640115" y="1170435"/>
            <a:ext cx="10119809"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How various influences affect how we feel about ourselves </a:t>
            </a:r>
          </a:p>
        </p:txBody>
      </p:sp>
      <p:pic>
        <p:nvPicPr>
          <p:cNvPr id="10" name="Online Media 9" title="Teen Truth:  An Inside Look at Body Image.mov">
            <a:hlinkClick r:id="" action="ppaction://media"/>
            <a:extLst>
              <a:ext uri="{FF2B5EF4-FFF2-40B4-BE49-F238E27FC236}">
                <a16:creationId xmlns:a16="http://schemas.microsoft.com/office/drawing/2014/main" id="{2F64470F-A4D9-4B8B-94CD-0D8A27E87C0A}"/>
              </a:ext>
            </a:extLst>
          </p:cNvPr>
          <p:cNvPicPr>
            <a:picLocks noRot="1" noChangeAspect="1"/>
          </p:cNvPicPr>
          <p:nvPr>
            <a:videoFile r:link="rId1"/>
          </p:nvPr>
        </p:nvPicPr>
        <p:blipFill>
          <a:blip r:embed="rId5"/>
          <a:stretch>
            <a:fillRect/>
          </a:stretch>
        </p:blipFill>
        <p:spPr>
          <a:xfrm>
            <a:off x="2522483" y="1901116"/>
            <a:ext cx="7110249" cy="3996764"/>
          </a:xfrm>
          <a:prstGeom prst="rect">
            <a:avLst/>
          </a:prstGeom>
        </p:spPr>
      </p:pic>
      <p:sp>
        <p:nvSpPr>
          <p:cNvPr id="11" name="Rectangle 10">
            <a:extLst>
              <a:ext uri="{FF2B5EF4-FFF2-40B4-BE49-F238E27FC236}">
                <a16:creationId xmlns:a16="http://schemas.microsoft.com/office/drawing/2014/main" id="{0CFC9861-4B31-4799-AE8E-D415E91B61CE}"/>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11867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8622BFE-B377-4B66-8EC6-94D309AEF466}"/>
              </a:ext>
            </a:extLst>
          </p:cNvPr>
          <p:cNvSpPr/>
          <p:nvPr/>
        </p:nvSpPr>
        <p:spPr>
          <a:xfrm>
            <a:off x="7494608" y="1645050"/>
            <a:ext cx="4710607" cy="108745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56F8E4-72A5-473E-8E7C-80508BD0F9F9}"/>
              </a:ext>
            </a:extLst>
          </p:cNvPr>
          <p:cNvSpPr/>
          <p:nvPr/>
        </p:nvSpPr>
        <p:spPr>
          <a:xfrm>
            <a:off x="7494608" y="2808306"/>
            <a:ext cx="4710607" cy="108745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8CF6F71-7E74-4F49-8E13-8887CF0E3CD9}"/>
              </a:ext>
            </a:extLst>
          </p:cNvPr>
          <p:cNvSpPr/>
          <p:nvPr/>
        </p:nvSpPr>
        <p:spPr>
          <a:xfrm>
            <a:off x="7494608" y="3971562"/>
            <a:ext cx="4710607" cy="108745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Influences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4C8A04-3348-49A4-986B-69F9C882E3C2}"/>
              </a:ext>
            </a:extLst>
          </p:cNvPr>
          <p:cNvSpPr/>
          <p:nvPr/>
        </p:nvSpPr>
        <p:spPr>
          <a:xfrm>
            <a:off x="6742253" y="1645050"/>
            <a:ext cx="4710607" cy="108745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cs typeface="Arial" panose="020B0604020202020204" pitchFamily="34" charset="0"/>
              </a:rPr>
              <a:t>How does the media influence the way that we see ourselves and others?</a:t>
            </a:r>
          </a:p>
        </p:txBody>
      </p:sp>
      <p:pic>
        <p:nvPicPr>
          <p:cNvPr id="12" name="Picture 11">
            <a:extLst>
              <a:ext uri="{FF2B5EF4-FFF2-40B4-BE49-F238E27FC236}">
                <a16:creationId xmlns:a16="http://schemas.microsoft.com/office/drawing/2014/main" id="{9F4D2EDB-5226-4F7B-AAC1-B29561C67C58}"/>
              </a:ext>
            </a:extLst>
          </p:cNvPr>
          <p:cNvPicPr>
            <a:picLocks noChangeAspect="1"/>
          </p:cNvPicPr>
          <p:nvPr/>
        </p:nvPicPr>
        <p:blipFill>
          <a:blip r:embed="rId2"/>
          <a:srcRect/>
          <a:stretch/>
        </p:blipFill>
        <p:spPr>
          <a:xfrm>
            <a:off x="828719" y="1601998"/>
            <a:ext cx="5586960" cy="3626288"/>
          </a:xfrm>
          <a:prstGeom prst="rect">
            <a:avLst/>
          </a:prstGeom>
        </p:spPr>
      </p:pic>
      <p:sp>
        <p:nvSpPr>
          <p:cNvPr id="13" name="Oval 12">
            <a:extLst>
              <a:ext uri="{FF2B5EF4-FFF2-40B4-BE49-F238E27FC236}">
                <a16:creationId xmlns:a16="http://schemas.microsoft.com/office/drawing/2014/main" id="{F66B5DC1-5156-46BB-B1F1-6920D785AD92}"/>
              </a:ext>
            </a:extLst>
          </p:cNvPr>
          <p:cNvSpPr/>
          <p:nvPr/>
        </p:nvSpPr>
        <p:spPr>
          <a:xfrm>
            <a:off x="828720" y="5364786"/>
            <a:ext cx="910394" cy="910394"/>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35EF95-3FF0-41C4-AC16-67CDD3AC985B}"/>
              </a:ext>
            </a:extLst>
          </p:cNvPr>
          <p:cNvSpPr/>
          <p:nvPr/>
        </p:nvSpPr>
        <p:spPr>
          <a:xfrm>
            <a:off x="6742253" y="2808306"/>
            <a:ext cx="4710607" cy="108745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cs typeface="Arial" panose="020B0604020202020204" pitchFamily="34" charset="0"/>
              </a:rPr>
              <a:t>How do you feel when you see repeated advertisements for something that you are self-conscious about? </a:t>
            </a:r>
          </a:p>
        </p:txBody>
      </p:sp>
      <p:sp>
        <p:nvSpPr>
          <p:cNvPr id="18" name="Rectangle 17">
            <a:extLst>
              <a:ext uri="{FF2B5EF4-FFF2-40B4-BE49-F238E27FC236}">
                <a16:creationId xmlns:a16="http://schemas.microsoft.com/office/drawing/2014/main" id="{48767EB6-FA44-4E4B-9204-89B494B37F9B}"/>
              </a:ext>
            </a:extLst>
          </p:cNvPr>
          <p:cNvSpPr/>
          <p:nvPr/>
        </p:nvSpPr>
        <p:spPr>
          <a:xfrm>
            <a:off x="6742253" y="3971562"/>
            <a:ext cx="4710607" cy="108745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cs typeface="Arial" panose="020B0604020202020204" pitchFamily="34" charset="0"/>
              </a:rPr>
              <a:t>Do you find yourself judging others and their bodies? Explain. How do you feel about that? </a:t>
            </a:r>
          </a:p>
        </p:txBody>
      </p:sp>
    </p:spTree>
    <p:extLst>
      <p:ext uri="{BB962C8B-B14F-4D97-AF65-F5344CB8AC3E}">
        <p14:creationId xmlns:p14="http://schemas.microsoft.com/office/powerpoint/2010/main" val="75136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Self-assessment</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C289D24-66A6-4CE8-B1F5-D660EF1EE747}"/>
              </a:ext>
            </a:extLst>
          </p:cNvPr>
          <p:cNvSpPr/>
          <p:nvPr/>
        </p:nvSpPr>
        <p:spPr>
          <a:xfrm>
            <a:off x="597137" y="1031582"/>
            <a:ext cx="11008709" cy="702372"/>
          </a:xfrm>
          <a:prstGeom prst="rect">
            <a:avLst/>
          </a:prstGeom>
        </p:spPr>
        <p:txBody>
          <a:bodyPr wrap="square">
            <a:spAutoFit/>
          </a:bodyPr>
          <a:lstStyle/>
          <a:p>
            <a:pPr marL="126997" defTabSz="1219170">
              <a:lnSpc>
                <a:spcPct val="115000"/>
              </a:lnSpc>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Try to be as honest as possible in grading yourself on the metrics below. </a:t>
            </a:r>
          </a:p>
          <a:p>
            <a:pPr marL="126997" defTabSz="1219170">
              <a:lnSpc>
                <a:spcPct val="115000"/>
              </a:lnSpc>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This is a private assessment.</a:t>
            </a:r>
          </a:p>
        </p:txBody>
      </p:sp>
      <p:graphicFrame>
        <p:nvGraphicFramePr>
          <p:cNvPr id="99" name="Table 98">
            <a:extLst>
              <a:ext uri="{FF2B5EF4-FFF2-40B4-BE49-F238E27FC236}">
                <a16:creationId xmlns:a16="http://schemas.microsoft.com/office/drawing/2014/main" id="{8237F20C-71B1-46C0-9179-43C7308E3A37}"/>
              </a:ext>
            </a:extLst>
          </p:cNvPr>
          <p:cNvGraphicFramePr>
            <a:graphicFrameLocks noGrp="1"/>
          </p:cNvGraphicFramePr>
          <p:nvPr>
            <p:extLst>
              <p:ext uri="{D42A27DB-BD31-4B8C-83A1-F6EECF244321}">
                <p14:modId xmlns:p14="http://schemas.microsoft.com/office/powerpoint/2010/main" val="2710015610"/>
              </p:ext>
            </p:extLst>
          </p:nvPr>
        </p:nvGraphicFramePr>
        <p:xfrm>
          <a:off x="839789" y="1733954"/>
          <a:ext cx="10544495" cy="4472980"/>
        </p:xfrm>
        <a:graphic>
          <a:graphicData uri="http://schemas.openxmlformats.org/drawingml/2006/table">
            <a:tbl>
              <a:tblPr/>
              <a:tblGrid>
                <a:gridCol w="374331">
                  <a:extLst>
                    <a:ext uri="{9D8B030D-6E8A-4147-A177-3AD203B41FA5}">
                      <a16:colId xmlns:a16="http://schemas.microsoft.com/office/drawing/2014/main" val="2001064220"/>
                    </a:ext>
                  </a:extLst>
                </a:gridCol>
                <a:gridCol w="6167120">
                  <a:extLst>
                    <a:ext uri="{9D8B030D-6E8A-4147-A177-3AD203B41FA5}">
                      <a16:colId xmlns:a16="http://schemas.microsoft.com/office/drawing/2014/main" val="2139646518"/>
                    </a:ext>
                  </a:extLst>
                </a:gridCol>
                <a:gridCol w="1000761">
                  <a:extLst>
                    <a:ext uri="{9D8B030D-6E8A-4147-A177-3AD203B41FA5}">
                      <a16:colId xmlns:a16="http://schemas.microsoft.com/office/drawing/2014/main" val="3335529167"/>
                    </a:ext>
                  </a:extLst>
                </a:gridCol>
                <a:gridCol w="1000761">
                  <a:extLst>
                    <a:ext uri="{9D8B030D-6E8A-4147-A177-3AD203B41FA5}">
                      <a16:colId xmlns:a16="http://schemas.microsoft.com/office/drawing/2014/main" val="1192322039"/>
                    </a:ext>
                  </a:extLst>
                </a:gridCol>
                <a:gridCol w="1000761">
                  <a:extLst>
                    <a:ext uri="{9D8B030D-6E8A-4147-A177-3AD203B41FA5}">
                      <a16:colId xmlns:a16="http://schemas.microsoft.com/office/drawing/2014/main" val="1775714388"/>
                    </a:ext>
                  </a:extLst>
                </a:gridCol>
                <a:gridCol w="1000761">
                  <a:extLst>
                    <a:ext uri="{9D8B030D-6E8A-4147-A177-3AD203B41FA5}">
                      <a16:colId xmlns:a16="http://schemas.microsoft.com/office/drawing/2014/main" val="3339504366"/>
                    </a:ext>
                  </a:extLst>
                </a:gridCol>
              </a:tblGrid>
              <a:tr h="487594">
                <a:tc>
                  <a:txBody>
                    <a:bodyPr/>
                    <a:lstStyle/>
                    <a:p>
                      <a:pPr fontAlgn="t"/>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5B9BD5"/>
                      </a:solidFill>
                      <a:prstDash val="solid"/>
                      <a:round/>
                      <a:headEnd type="none" w="med" len="med"/>
                      <a:tailEnd type="none" w="med" len="med"/>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0064E0"/>
                    </a:solidFill>
                  </a:tcPr>
                </a:tc>
                <a:tc>
                  <a:txBody>
                    <a:bodyPr/>
                    <a:lstStyle/>
                    <a:p>
                      <a:pPr fontAlgn="t"/>
                      <a:endParaRPr lang="en-IN" sz="1400" dirty="0">
                        <a:effectLst/>
                        <a:latin typeface="Arial" panose="020B0604020202020204" pitchFamily="34" charset="0"/>
                        <a:cs typeface="Arial" panose="020B0604020202020204" pitchFamily="34" charset="0"/>
                      </a:endParaRPr>
                    </a:p>
                  </a:txBody>
                  <a:tcPr marL="68580" marR="68580" anchor="ctr">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0064E0"/>
                    </a:solidFill>
                  </a:tcPr>
                </a:tc>
                <a:tc>
                  <a:txBody>
                    <a:bodyPr/>
                    <a:lstStyle/>
                    <a:p>
                      <a:pPr algn="ctr" rtl="0" fontAlgn="t">
                        <a:spcBef>
                          <a:spcPts val="0"/>
                        </a:spcBef>
                        <a:spcAft>
                          <a:spcPts val="0"/>
                        </a:spcAft>
                      </a:pPr>
                      <a:r>
                        <a:rPr lang="en-IN" sz="1400" b="1" i="0" u="none" strike="noStrike" dirty="0">
                          <a:solidFill>
                            <a:srgbClr val="FFFFFF"/>
                          </a:solidFill>
                          <a:effectLst/>
                          <a:latin typeface="Arial" panose="020B0604020202020204" pitchFamily="34" charset="0"/>
                          <a:cs typeface="Arial" panose="020B0604020202020204" pitchFamily="34" charset="0"/>
                        </a:rPr>
                        <a:t>Strongly Agree</a:t>
                      </a:r>
                      <a:endParaRPr lang="en-IN" sz="1400" dirty="0">
                        <a:effectLst/>
                        <a:latin typeface="Arial" panose="020B0604020202020204" pitchFamily="34" charset="0"/>
                        <a:cs typeface="Arial" panose="020B0604020202020204" pitchFamily="34" charset="0"/>
                      </a:endParaRPr>
                    </a:p>
                  </a:txBody>
                  <a:tcPr marL="68580" marR="68580" anchor="ctr">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0064E0"/>
                    </a:solidFill>
                  </a:tcPr>
                </a:tc>
                <a:tc>
                  <a:txBody>
                    <a:bodyPr/>
                    <a:lstStyle/>
                    <a:p>
                      <a:pPr algn="ctr" rtl="0" fontAlgn="t">
                        <a:spcBef>
                          <a:spcPts val="0"/>
                        </a:spcBef>
                        <a:spcAft>
                          <a:spcPts val="0"/>
                        </a:spcAft>
                      </a:pPr>
                      <a:r>
                        <a:rPr lang="en-IN" sz="1400" b="1" i="0" u="none" strike="noStrike" dirty="0">
                          <a:solidFill>
                            <a:srgbClr val="FFFFFF"/>
                          </a:solidFill>
                          <a:effectLst/>
                          <a:latin typeface="Arial" panose="020B0604020202020204" pitchFamily="34" charset="0"/>
                          <a:cs typeface="Arial" panose="020B0604020202020204" pitchFamily="34" charset="0"/>
                        </a:rPr>
                        <a:t>Agree</a:t>
                      </a:r>
                      <a:endParaRPr lang="en-IN" sz="1400" dirty="0">
                        <a:effectLst/>
                        <a:latin typeface="Arial" panose="020B0604020202020204" pitchFamily="34" charset="0"/>
                        <a:cs typeface="Arial" panose="020B0604020202020204" pitchFamily="34" charset="0"/>
                      </a:endParaRPr>
                    </a:p>
                  </a:txBody>
                  <a:tcPr marL="68580" marR="68580" anchor="ctr">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0064E0"/>
                    </a:solidFill>
                  </a:tcPr>
                </a:tc>
                <a:tc>
                  <a:txBody>
                    <a:bodyPr/>
                    <a:lstStyle/>
                    <a:p>
                      <a:pPr algn="ctr" rtl="0" fontAlgn="t">
                        <a:spcBef>
                          <a:spcPts val="0"/>
                        </a:spcBef>
                        <a:spcAft>
                          <a:spcPts val="0"/>
                        </a:spcAft>
                      </a:pPr>
                      <a:r>
                        <a:rPr lang="en-IN" sz="1400" b="1" i="0" u="none" strike="noStrike" dirty="0">
                          <a:solidFill>
                            <a:srgbClr val="FFFFFF"/>
                          </a:solidFill>
                          <a:effectLst/>
                          <a:latin typeface="Arial" panose="020B0604020202020204" pitchFamily="34" charset="0"/>
                          <a:cs typeface="Arial" panose="020B0604020202020204" pitchFamily="34" charset="0"/>
                        </a:rPr>
                        <a:t>Disagree</a:t>
                      </a:r>
                      <a:endParaRPr lang="en-IN" sz="1400" dirty="0">
                        <a:effectLst/>
                        <a:latin typeface="Arial" panose="020B0604020202020204" pitchFamily="34" charset="0"/>
                        <a:cs typeface="Arial" panose="020B0604020202020204" pitchFamily="34" charset="0"/>
                      </a:endParaRPr>
                    </a:p>
                  </a:txBody>
                  <a:tcPr marL="68580" marR="68580" anchor="ctr">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0064E0"/>
                    </a:solidFill>
                  </a:tcPr>
                </a:tc>
                <a:tc>
                  <a:txBody>
                    <a:bodyPr/>
                    <a:lstStyle/>
                    <a:p>
                      <a:pPr algn="ctr" rtl="0" fontAlgn="t">
                        <a:spcBef>
                          <a:spcPts val="0"/>
                        </a:spcBef>
                        <a:spcAft>
                          <a:spcPts val="0"/>
                        </a:spcAft>
                      </a:pPr>
                      <a:r>
                        <a:rPr lang="en-IN" sz="1400" b="1" i="0" u="none" strike="noStrike" dirty="0">
                          <a:solidFill>
                            <a:srgbClr val="FFFFFF"/>
                          </a:solidFill>
                          <a:effectLst/>
                          <a:latin typeface="Arial" panose="020B0604020202020204" pitchFamily="34" charset="0"/>
                          <a:cs typeface="Arial" panose="020B0604020202020204" pitchFamily="34" charset="0"/>
                        </a:rPr>
                        <a:t>Strongly Disagree</a:t>
                      </a:r>
                      <a:endParaRPr lang="en-IN" sz="1400" dirty="0">
                        <a:effectLst/>
                        <a:latin typeface="Arial" panose="020B0604020202020204" pitchFamily="34" charset="0"/>
                        <a:cs typeface="Arial" panose="020B0604020202020204" pitchFamily="34" charset="0"/>
                      </a:endParaRPr>
                    </a:p>
                  </a:txBody>
                  <a:tcPr marL="68580" marR="68580" anchor="ctr">
                    <a:lnL>
                      <a:noFill/>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0064E0"/>
                    </a:solidFill>
                  </a:tcPr>
                </a:tc>
                <a:extLst>
                  <a:ext uri="{0D108BD9-81ED-4DB2-BD59-A6C34878D82A}">
                    <a16:rowId xmlns:a16="http://schemas.microsoft.com/office/drawing/2014/main" val="3727673640"/>
                  </a:ext>
                </a:extLst>
              </a:tr>
              <a:tr h="395482">
                <a:tc>
                  <a:txBody>
                    <a:bodyPr/>
                    <a:lstStyle/>
                    <a:p>
                      <a:pPr algn="ctr" rtl="0" fontAlgn="t">
                        <a:spcBef>
                          <a:spcPts val="0"/>
                        </a:spcBef>
                        <a:spcAft>
                          <a:spcPts val="0"/>
                        </a:spcAft>
                      </a:pPr>
                      <a:r>
                        <a:rPr lang="en-IN" sz="1400" b="1" i="0" u="none" strike="noStrike" dirty="0">
                          <a:solidFill>
                            <a:srgbClr val="000000"/>
                          </a:solidFill>
                          <a:effectLst/>
                          <a:latin typeface="Arial" panose="020B0604020202020204" pitchFamily="34" charset="0"/>
                          <a:cs typeface="Arial" panose="020B0604020202020204" pitchFamily="34" charset="0"/>
                        </a:rPr>
                        <a:t>1</a:t>
                      </a:r>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On the whole, I am satisfied with myself.</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2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1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47465866"/>
                  </a:ext>
                </a:extLst>
              </a:tr>
              <a:tr h="395482">
                <a:tc>
                  <a:txBody>
                    <a:bodyPr/>
                    <a:lstStyle/>
                    <a:p>
                      <a:pPr algn="ctr" rtl="0" fontAlgn="t">
                        <a:spcBef>
                          <a:spcPts val="0"/>
                        </a:spcBef>
                        <a:spcAft>
                          <a:spcPts val="0"/>
                        </a:spcAft>
                      </a:pPr>
                      <a:r>
                        <a:rPr lang="en-IN" sz="1400" b="1" i="0" u="none" strike="noStrike">
                          <a:solidFill>
                            <a:srgbClr val="000000"/>
                          </a:solidFill>
                          <a:effectLst/>
                          <a:latin typeface="Arial" panose="020B0604020202020204" pitchFamily="34" charset="0"/>
                          <a:cs typeface="Arial" panose="020B0604020202020204" pitchFamily="34" charset="0"/>
                        </a:rPr>
                        <a:t>2</a:t>
                      </a:r>
                      <a:endParaRPr lang="en-IN" sz="14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At times, I think I am no good at all. </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a:solidFill>
                            <a:srgbClr val="000000"/>
                          </a:solidFill>
                          <a:effectLst/>
                          <a:latin typeface="Arial" panose="020B0604020202020204" pitchFamily="34" charset="0"/>
                          <a:cs typeface="Arial" panose="020B0604020202020204" pitchFamily="34" charset="0"/>
                        </a:rPr>
                        <a:t>1 pt </a:t>
                      </a:r>
                      <a:endParaRPr lang="en-IN" sz="15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a:solidFill>
                            <a:srgbClr val="000000"/>
                          </a:solidFill>
                          <a:effectLst/>
                          <a:latin typeface="Arial" panose="020B0604020202020204" pitchFamily="34" charset="0"/>
                          <a:cs typeface="Arial" panose="020B0604020202020204" pitchFamily="34" charset="0"/>
                        </a:rPr>
                        <a:t>2 pt</a:t>
                      </a:r>
                      <a:endParaRPr lang="en-IN" sz="15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extLst>
                  <a:ext uri="{0D108BD9-81ED-4DB2-BD59-A6C34878D82A}">
                    <a16:rowId xmlns:a16="http://schemas.microsoft.com/office/drawing/2014/main" val="1066042205"/>
                  </a:ext>
                </a:extLst>
              </a:tr>
              <a:tr h="395482">
                <a:tc>
                  <a:txBody>
                    <a:bodyPr/>
                    <a:lstStyle/>
                    <a:p>
                      <a:pPr algn="ctr" rtl="0" fontAlgn="t">
                        <a:spcBef>
                          <a:spcPts val="0"/>
                        </a:spcBef>
                        <a:spcAft>
                          <a:spcPts val="0"/>
                        </a:spcAft>
                      </a:pPr>
                      <a:r>
                        <a:rPr lang="en-IN" sz="1400" b="1" i="0" u="none" strike="noStrike" dirty="0">
                          <a:solidFill>
                            <a:srgbClr val="000000"/>
                          </a:solidFill>
                          <a:effectLst/>
                          <a:latin typeface="Arial" panose="020B0604020202020204" pitchFamily="34" charset="0"/>
                          <a:cs typeface="Arial" panose="020B0604020202020204" pitchFamily="34" charset="0"/>
                        </a:rPr>
                        <a:t>3</a:t>
                      </a:r>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I feel that I have a number of good qualities.</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a:solidFill>
                            <a:srgbClr val="000000"/>
                          </a:solidFill>
                          <a:effectLst/>
                          <a:latin typeface="Arial" panose="020B0604020202020204" pitchFamily="34" charset="0"/>
                          <a:cs typeface="Arial" panose="020B0604020202020204" pitchFamily="34" charset="0"/>
                        </a:rPr>
                        <a:t>3 pt</a:t>
                      </a:r>
                      <a:endParaRPr lang="en-IN" sz="15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2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a:solidFill>
                            <a:srgbClr val="000000"/>
                          </a:solidFill>
                          <a:effectLst/>
                          <a:latin typeface="Arial" panose="020B0604020202020204" pitchFamily="34" charset="0"/>
                          <a:cs typeface="Arial" panose="020B0604020202020204" pitchFamily="34" charset="0"/>
                        </a:rPr>
                        <a:t>1 pt</a:t>
                      </a:r>
                      <a:endParaRPr lang="en-IN" sz="15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9313953"/>
                  </a:ext>
                </a:extLst>
              </a:tr>
              <a:tr h="395482">
                <a:tc>
                  <a:txBody>
                    <a:bodyPr/>
                    <a:lstStyle/>
                    <a:p>
                      <a:pPr algn="ctr" rtl="0" fontAlgn="t">
                        <a:spcBef>
                          <a:spcPts val="0"/>
                        </a:spcBef>
                        <a:spcAft>
                          <a:spcPts val="0"/>
                        </a:spcAft>
                      </a:pPr>
                      <a:r>
                        <a:rPr lang="en-IN" sz="1400" b="1" i="0" u="none" strike="noStrike">
                          <a:solidFill>
                            <a:srgbClr val="000000"/>
                          </a:solidFill>
                          <a:effectLst/>
                          <a:latin typeface="Arial" panose="020B0604020202020204" pitchFamily="34" charset="0"/>
                          <a:cs typeface="Arial" panose="020B0604020202020204" pitchFamily="34" charset="0"/>
                        </a:rPr>
                        <a:t>4</a:t>
                      </a:r>
                      <a:endParaRPr lang="en-IN" sz="14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I am able to do most things as well as most other people.</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2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1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extLst>
                  <a:ext uri="{0D108BD9-81ED-4DB2-BD59-A6C34878D82A}">
                    <a16:rowId xmlns:a16="http://schemas.microsoft.com/office/drawing/2014/main" val="2414574868"/>
                  </a:ext>
                </a:extLst>
              </a:tr>
              <a:tr h="395482">
                <a:tc>
                  <a:txBody>
                    <a:bodyPr/>
                    <a:lstStyle/>
                    <a:p>
                      <a:pPr algn="ctr" rtl="0" fontAlgn="t">
                        <a:spcBef>
                          <a:spcPts val="0"/>
                        </a:spcBef>
                        <a:spcAft>
                          <a:spcPts val="0"/>
                        </a:spcAft>
                      </a:pPr>
                      <a:r>
                        <a:rPr lang="en-IN" sz="1400" b="1" i="0" u="none" strike="noStrike" dirty="0">
                          <a:solidFill>
                            <a:srgbClr val="000000"/>
                          </a:solidFill>
                          <a:effectLst/>
                          <a:latin typeface="Arial" panose="020B0604020202020204" pitchFamily="34" charset="0"/>
                          <a:cs typeface="Arial" panose="020B0604020202020204" pitchFamily="34" charset="0"/>
                        </a:rPr>
                        <a:t>5</a:t>
                      </a:r>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I feel I do not have much to be proud of. </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a:solidFill>
                            <a:srgbClr val="000000"/>
                          </a:solidFill>
                          <a:effectLst/>
                          <a:latin typeface="Arial" panose="020B0604020202020204" pitchFamily="34" charset="0"/>
                          <a:cs typeface="Arial" panose="020B0604020202020204" pitchFamily="34" charset="0"/>
                        </a:rPr>
                        <a:t>1 pt </a:t>
                      </a:r>
                      <a:endParaRPr lang="en-IN" sz="15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a:solidFill>
                            <a:srgbClr val="000000"/>
                          </a:solidFill>
                          <a:effectLst/>
                          <a:latin typeface="Arial" panose="020B0604020202020204" pitchFamily="34" charset="0"/>
                          <a:cs typeface="Arial" panose="020B0604020202020204" pitchFamily="34" charset="0"/>
                        </a:rPr>
                        <a:t>2 pt</a:t>
                      </a:r>
                      <a:endParaRPr lang="en-IN" sz="15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40661230"/>
                  </a:ext>
                </a:extLst>
              </a:tr>
              <a:tr h="395482">
                <a:tc>
                  <a:txBody>
                    <a:bodyPr/>
                    <a:lstStyle/>
                    <a:p>
                      <a:pPr algn="ctr" rtl="0" fontAlgn="t">
                        <a:spcBef>
                          <a:spcPts val="0"/>
                        </a:spcBef>
                        <a:spcAft>
                          <a:spcPts val="0"/>
                        </a:spcAft>
                      </a:pPr>
                      <a:r>
                        <a:rPr lang="en-IN" sz="1400" b="1" i="0" u="none" strike="noStrike" dirty="0">
                          <a:solidFill>
                            <a:srgbClr val="000000"/>
                          </a:solidFill>
                          <a:effectLst/>
                          <a:latin typeface="Arial" panose="020B0604020202020204" pitchFamily="34" charset="0"/>
                          <a:cs typeface="Arial" panose="020B0604020202020204" pitchFamily="34" charset="0"/>
                        </a:rPr>
                        <a:t>6</a:t>
                      </a:r>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I certainly feel useless at times. </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1 </a:t>
                      </a:r>
                      <a:r>
                        <a:rPr lang="en-IN" sz="1500" b="0" i="0" u="none" strike="noStrike" dirty="0" err="1">
                          <a:solidFill>
                            <a:srgbClr val="000000"/>
                          </a:solidFill>
                          <a:effectLst/>
                          <a:latin typeface="Arial" panose="020B0604020202020204" pitchFamily="34" charset="0"/>
                          <a:cs typeface="Arial" panose="020B0604020202020204" pitchFamily="34" charset="0"/>
                        </a:rPr>
                        <a:t>pt</a:t>
                      </a:r>
                      <a:r>
                        <a:rPr lang="en-IN" sz="1500" b="0" i="0" u="none" strike="noStrike" dirty="0">
                          <a:solidFill>
                            <a:srgbClr val="000000"/>
                          </a:solidFill>
                          <a:effectLst/>
                          <a:latin typeface="Arial" panose="020B0604020202020204" pitchFamily="34" charset="0"/>
                          <a:cs typeface="Arial" panose="020B0604020202020204" pitchFamily="34" charset="0"/>
                        </a:rPr>
                        <a:t> </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2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extLst>
                  <a:ext uri="{0D108BD9-81ED-4DB2-BD59-A6C34878D82A}">
                    <a16:rowId xmlns:a16="http://schemas.microsoft.com/office/drawing/2014/main" val="3540935015"/>
                  </a:ext>
                </a:extLst>
              </a:tr>
              <a:tr h="395482">
                <a:tc>
                  <a:txBody>
                    <a:bodyPr/>
                    <a:lstStyle/>
                    <a:p>
                      <a:pPr algn="ctr" rtl="0" fontAlgn="t">
                        <a:spcBef>
                          <a:spcPts val="0"/>
                        </a:spcBef>
                        <a:spcAft>
                          <a:spcPts val="0"/>
                        </a:spcAft>
                      </a:pPr>
                      <a:r>
                        <a:rPr lang="en-IN" sz="1400" b="1" i="0" u="none" strike="noStrike" dirty="0">
                          <a:solidFill>
                            <a:srgbClr val="000000"/>
                          </a:solidFill>
                          <a:effectLst/>
                          <a:latin typeface="Arial" panose="020B0604020202020204" pitchFamily="34" charset="0"/>
                          <a:cs typeface="Arial" panose="020B0604020202020204" pitchFamily="34" charset="0"/>
                        </a:rPr>
                        <a:t>7</a:t>
                      </a:r>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I feel that I’m a person of worth, at least on an equal plan with others. </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2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1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21009036"/>
                  </a:ext>
                </a:extLst>
              </a:tr>
              <a:tr h="395482">
                <a:tc>
                  <a:txBody>
                    <a:bodyPr/>
                    <a:lstStyle/>
                    <a:p>
                      <a:pPr algn="ctr" rtl="0" fontAlgn="t">
                        <a:spcBef>
                          <a:spcPts val="0"/>
                        </a:spcBef>
                        <a:spcAft>
                          <a:spcPts val="0"/>
                        </a:spcAft>
                      </a:pPr>
                      <a:r>
                        <a:rPr lang="en-IN" sz="1400" b="1" i="0" u="none" strike="noStrike" dirty="0">
                          <a:solidFill>
                            <a:srgbClr val="000000"/>
                          </a:solidFill>
                          <a:effectLst/>
                          <a:latin typeface="Arial" panose="020B0604020202020204" pitchFamily="34" charset="0"/>
                          <a:cs typeface="Arial" panose="020B0604020202020204" pitchFamily="34" charset="0"/>
                        </a:rPr>
                        <a:t>8</a:t>
                      </a:r>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I wish I could have more respect for myself.</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1 </a:t>
                      </a:r>
                      <a:r>
                        <a:rPr lang="en-IN" sz="1500" b="0" i="0" u="none" strike="noStrike" dirty="0" err="1">
                          <a:solidFill>
                            <a:srgbClr val="000000"/>
                          </a:solidFill>
                          <a:effectLst/>
                          <a:latin typeface="Arial" panose="020B0604020202020204" pitchFamily="34" charset="0"/>
                          <a:cs typeface="Arial" panose="020B0604020202020204" pitchFamily="34" charset="0"/>
                        </a:rPr>
                        <a:t>pt</a:t>
                      </a:r>
                      <a:r>
                        <a:rPr lang="en-IN" sz="1500" b="0" i="0" u="none" strike="noStrike" dirty="0">
                          <a:solidFill>
                            <a:srgbClr val="000000"/>
                          </a:solidFill>
                          <a:effectLst/>
                          <a:latin typeface="Arial" panose="020B0604020202020204" pitchFamily="34" charset="0"/>
                          <a:cs typeface="Arial" panose="020B0604020202020204" pitchFamily="34" charset="0"/>
                        </a:rPr>
                        <a:t> </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2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extLst>
                  <a:ext uri="{0D108BD9-81ED-4DB2-BD59-A6C34878D82A}">
                    <a16:rowId xmlns:a16="http://schemas.microsoft.com/office/drawing/2014/main" val="1289433979"/>
                  </a:ext>
                </a:extLst>
              </a:tr>
              <a:tr h="395482">
                <a:tc>
                  <a:txBody>
                    <a:bodyPr/>
                    <a:lstStyle/>
                    <a:p>
                      <a:pPr algn="ctr" rtl="0" fontAlgn="t">
                        <a:spcBef>
                          <a:spcPts val="0"/>
                        </a:spcBef>
                        <a:spcAft>
                          <a:spcPts val="0"/>
                        </a:spcAft>
                      </a:pPr>
                      <a:r>
                        <a:rPr lang="en-IN" sz="1400" b="1" i="0" u="none" strike="noStrike" dirty="0">
                          <a:solidFill>
                            <a:srgbClr val="000000"/>
                          </a:solidFill>
                          <a:effectLst/>
                          <a:latin typeface="Arial" panose="020B0604020202020204" pitchFamily="34" charset="0"/>
                          <a:cs typeface="Arial" panose="020B0604020202020204" pitchFamily="34" charset="0"/>
                        </a:rPr>
                        <a:t>9</a:t>
                      </a:r>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All in all, I tend to feel that I am a failure.</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a:solidFill>
                            <a:srgbClr val="000000"/>
                          </a:solidFill>
                          <a:effectLst/>
                          <a:latin typeface="Arial" panose="020B0604020202020204" pitchFamily="34" charset="0"/>
                          <a:cs typeface="Arial" panose="020B0604020202020204" pitchFamily="34" charset="0"/>
                        </a:rPr>
                        <a:t>0 pt</a:t>
                      </a:r>
                      <a:endParaRPr lang="en-IN" sz="15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1 </a:t>
                      </a:r>
                      <a:r>
                        <a:rPr lang="en-IN" sz="1500" b="0" i="0" u="none" strike="noStrike" dirty="0" err="1">
                          <a:solidFill>
                            <a:srgbClr val="000000"/>
                          </a:solidFill>
                          <a:effectLst/>
                          <a:latin typeface="Arial" panose="020B0604020202020204" pitchFamily="34" charset="0"/>
                          <a:cs typeface="Arial" panose="020B0604020202020204" pitchFamily="34" charset="0"/>
                        </a:rPr>
                        <a:t>pt</a:t>
                      </a:r>
                      <a:r>
                        <a:rPr lang="en-IN" sz="1500" b="0" i="0" u="none" strike="noStrike" dirty="0">
                          <a:solidFill>
                            <a:srgbClr val="000000"/>
                          </a:solidFill>
                          <a:effectLst/>
                          <a:latin typeface="Arial" panose="020B0604020202020204" pitchFamily="34" charset="0"/>
                          <a:cs typeface="Arial" panose="020B0604020202020204" pitchFamily="34" charset="0"/>
                        </a:rPr>
                        <a:t> </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2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9366535"/>
                  </a:ext>
                </a:extLst>
              </a:tr>
              <a:tr h="395482">
                <a:tc>
                  <a:txBody>
                    <a:bodyPr/>
                    <a:lstStyle/>
                    <a:p>
                      <a:pPr algn="ctr" rtl="0" fontAlgn="t">
                        <a:spcBef>
                          <a:spcPts val="0"/>
                        </a:spcBef>
                        <a:spcAft>
                          <a:spcPts val="0"/>
                        </a:spcAft>
                      </a:pPr>
                      <a:r>
                        <a:rPr lang="en-IN" sz="1400" b="1" i="0" u="none" strike="noStrike" dirty="0">
                          <a:solidFill>
                            <a:srgbClr val="000000"/>
                          </a:solidFill>
                          <a:effectLst/>
                          <a:latin typeface="Arial" panose="020B0604020202020204" pitchFamily="34" charset="0"/>
                          <a:cs typeface="Arial" panose="020B0604020202020204" pitchFamily="34" charset="0"/>
                        </a:rPr>
                        <a:t>10</a:t>
                      </a:r>
                      <a:endParaRPr lang="en-IN" sz="14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500" b="0" i="0" u="none" strike="noStrike" dirty="0">
                          <a:solidFill>
                            <a:srgbClr val="000000"/>
                          </a:solidFill>
                          <a:effectLst/>
                          <a:latin typeface="Arial" panose="020B0604020202020204" pitchFamily="34" charset="0"/>
                          <a:cs typeface="Arial" panose="020B0604020202020204" pitchFamily="34" charset="0"/>
                        </a:rPr>
                        <a:t>I take a positive attitude towards myself. </a:t>
                      </a:r>
                      <a:endParaRPr lang="en-US"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3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a:solidFill>
                            <a:srgbClr val="000000"/>
                          </a:solidFill>
                          <a:effectLst/>
                          <a:latin typeface="Arial" panose="020B0604020202020204" pitchFamily="34" charset="0"/>
                          <a:cs typeface="Arial" panose="020B0604020202020204" pitchFamily="34" charset="0"/>
                        </a:rPr>
                        <a:t>2 pt</a:t>
                      </a:r>
                      <a:endParaRPr lang="en-IN" sz="150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1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500" b="0" i="0" u="none" strike="noStrike" dirty="0">
                          <a:solidFill>
                            <a:srgbClr val="000000"/>
                          </a:solidFill>
                          <a:effectLst/>
                          <a:latin typeface="Arial" panose="020B0604020202020204" pitchFamily="34" charset="0"/>
                          <a:cs typeface="Arial" panose="020B0604020202020204" pitchFamily="34" charset="0"/>
                        </a:rPr>
                        <a:t>0 </a:t>
                      </a:r>
                      <a:r>
                        <a:rPr lang="en-IN" sz="1500" b="0" i="0" u="none" strike="noStrike" dirty="0" err="1">
                          <a:solidFill>
                            <a:srgbClr val="000000"/>
                          </a:solidFill>
                          <a:effectLst/>
                          <a:latin typeface="Arial" panose="020B0604020202020204" pitchFamily="34" charset="0"/>
                          <a:cs typeface="Arial" panose="020B0604020202020204" pitchFamily="34" charset="0"/>
                        </a:rPr>
                        <a:t>pt</a:t>
                      </a:r>
                      <a:endParaRPr lang="en-IN" sz="1500" dirty="0">
                        <a:effectLst/>
                        <a:latin typeface="Arial" panose="020B0604020202020204" pitchFamily="34" charset="0"/>
                        <a:cs typeface="Arial" panose="020B0604020202020204" pitchFamily="34" charset="0"/>
                      </a:endParaRPr>
                    </a:p>
                  </a:txBody>
                  <a:tcPr marL="68580" marR="68580" anchor="ctr">
                    <a:lnL w="6350" cap="flat" cmpd="sng" algn="ctr">
                      <a:solidFill>
                        <a:srgbClr val="9CC3E5"/>
                      </a:solidFill>
                      <a:prstDash val="solid"/>
                      <a:round/>
                      <a:headEnd type="none" w="med" len="med"/>
                      <a:tailEnd type="none" w="med" len="med"/>
                    </a:lnL>
                    <a:lnR w="6350" cap="flat" cmpd="sng" algn="ctr">
                      <a:solidFill>
                        <a:srgbClr val="9CC3E5"/>
                      </a:solidFill>
                      <a:prstDash val="solid"/>
                      <a:round/>
                      <a:headEnd type="none" w="med" len="med"/>
                      <a:tailEnd type="none" w="med" len="med"/>
                    </a:lnR>
                    <a:lnT w="6350" cap="flat" cmpd="sng" algn="ctr">
                      <a:solidFill>
                        <a:srgbClr val="9CC3E5"/>
                      </a:solidFill>
                      <a:prstDash val="solid"/>
                      <a:round/>
                      <a:headEnd type="none" w="med" len="med"/>
                      <a:tailEnd type="none" w="med" len="med"/>
                    </a:lnT>
                    <a:lnB w="6350" cap="flat" cmpd="sng" algn="ctr">
                      <a:solidFill>
                        <a:srgbClr val="9CC3E5"/>
                      </a:solidFill>
                      <a:prstDash val="solid"/>
                      <a:round/>
                      <a:headEnd type="none" w="med" len="med"/>
                      <a:tailEnd type="none" w="med" len="med"/>
                    </a:lnB>
                    <a:solidFill>
                      <a:schemeClr val="bg1"/>
                    </a:solidFill>
                  </a:tcPr>
                </a:tc>
                <a:extLst>
                  <a:ext uri="{0D108BD9-81ED-4DB2-BD59-A6C34878D82A}">
                    <a16:rowId xmlns:a16="http://schemas.microsoft.com/office/drawing/2014/main" val="985557365"/>
                  </a:ext>
                </a:extLst>
              </a:tr>
            </a:tbl>
          </a:graphicData>
        </a:graphic>
      </p:graphicFrame>
      <p:sp>
        <p:nvSpPr>
          <p:cNvPr id="100" name="Rectangle 99">
            <a:extLst>
              <a:ext uri="{FF2B5EF4-FFF2-40B4-BE49-F238E27FC236}">
                <a16:creationId xmlns:a16="http://schemas.microsoft.com/office/drawing/2014/main" id="{DEADAFF4-299E-4218-9BC5-D1BE8C1C7F4A}"/>
              </a:ext>
            </a:extLst>
          </p:cNvPr>
          <p:cNvSpPr/>
          <p:nvPr/>
        </p:nvSpPr>
        <p:spPr>
          <a:xfrm>
            <a:off x="597137" y="6205466"/>
            <a:ext cx="11008709" cy="318998"/>
          </a:xfrm>
          <a:prstGeom prst="rect">
            <a:avLst/>
          </a:prstGeom>
        </p:spPr>
        <p:txBody>
          <a:bodyPr wrap="square">
            <a:spAutoFit/>
          </a:bodyPr>
          <a:lstStyle/>
          <a:p>
            <a:pPr marL="126997" defTabSz="1219170">
              <a:lnSpc>
                <a:spcPct val="115000"/>
              </a:lnSpc>
              <a:buClr>
                <a:schemeClr val="tx1"/>
              </a:buClr>
              <a:buSzPct val="100000"/>
            </a:pPr>
            <a:r>
              <a:rPr lang="en-US" sz="1400" kern="0" dirty="0">
                <a:latin typeface="Arial" panose="020B0604020202020204" pitchFamily="34" charset="0"/>
                <a:ea typeface="Montserrat"/>
                <a:cs typeface="Arial" panose="020B0604020202020204" pitchFamily="34" charset="0"/>
                <a:sym typeface="Montserrat"/>
              </a:rPr>
              <a:t>Reflect on your answers and determine if there are any changes that you would like to make.</a:t>
            </a:r>
          </a:p>
        </p:txBody>
      </p:sp>
    </p:spTree>
    <p:extLst>
      <p:ext uri="{BB962C8B-B14F-4D97-AF65-F5344CB8AC3E}">
        <p14:creationId xmlns:p14="http://schemas.microsoft.com/office/powerpoint/2010/main" val="2798146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092E81-7DFF-4AA5-A455-D34F05B87B19}"/>
              </a:ext>
            </a:extLst>
          </p:cNvPr>
          <p:cNvPicPr>
            <a:picLocks noChangeAspect="1"/>
          </p:cNvPicPr>
          <p:nvPr/>
        </p:nvPicPr>
        <p:blipFill rotWithShape="1">
          <a:blip r:embed="rId4"/>
          <a:srcRect l="15753" t="5356" r="15753" b="29384"/>
          <a:stretch/>
        </p:blipFill>
        <p:spPr>
          <a:xfrm>
            <a:off x="0" y="1"/>
            <a:ext cx="12192000" cy="6535678"/>
          </a:xfrm>
          <a:prstGeom prst="rect">
            <a:avLst/>
          </a:prstGeom>
        </p:spPr>
      </p:pic>
      <p:sp>
        <p:nvSpPr>
          <p:cNvPr id="5" name="Footer Placeholder 4">
            <a:extLst>
              <a:ext uri="{FF2B5EF4-FFF2-40B4-BE49-F238E27FC236}">
                <a16:creationId xmlns:a16="http://schemas.microsoft.com/office/drawing/2014/main" id="{CC154E30-CB88-474D-B92F-F1A8D9376F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4" name="Slide Number Placeholder 3">
            <a:extLst>
              <a:ext uri="{FF2B5EF4-FFF2-40B4-BE49-F238E27FC236}">
                <a16:creationId xmlns:a16="http://schemas.microsoft.com/office/drawing/2014/main" id="{2AD70F57-5864-4223-9239-5D1BA1BAB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F9C9C-BF1B-1D48-A1E3-EB2A40351E54}"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CEF88CF5-54E0-418B-A313-966A8831BACC}"/>
              </a:ext>
            </a:extLst>
          </p:cNvPr>
          <p:cNvSpPr txBox="1">
            <a:spLocks/>
          </p:cNvSpPr>
          <p:nvPr/>
        </p:nvSpPr>
        <p:spPr>
          <a:xfrm>
            <a:off x="705749" y="307757"/>
            <a:ext cx="11242411" cy="85710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Teens and self-esteem</a:t>
            </a:r>
            <a:endParaRPr lang="en-IN" sz="3600" b="1" dirty="0">
              <a:solidFill>
                <a:schemeClr val="bg1"/>
              </a:solidFill>
              <a:ea typeface="Montserrat"/>
              <a:sym typeface="Montserrat"/>
            </a:endParaRPr>
          </a:p>
        </p:txBody>
      </p:sp>
      <p:sp>
        <p:nvSpPr>
          <p:cNvPr id="10" name="Rectangle 9">
            <a:extLst>
              <a:ext uri="{FF2B5EF4-FFF2-40B4-BE49-F238E27FC236}">
                <a16:creationId xmlns:a16="http://schemas.microsoft.com/office/drawing/2014/main" id="{30ACB876-8925-4F88-926B-54BEFCF5923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
        <p:nvSpPr>
          <p:cNvPr id="14" name="Rectangle 13">
            <a:extLst>
              <a:ext uri="{FF2B5EF4-FFF2-40B4-BE49-F238E27FC236}">
                <a16:creationId xmlns:a16="http://schemas.microsoft.com/office/drawing/2014/main" id="{8049C60F-D6CC-41C7-83F1-B13FF8D11A04}"/>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3947B2-6D2E-4153-BA2A-227197640D96}"/>
              </a:ext>
            </a:extLst>
          </p:cNvPr>
          <p:cNvSpPr/>
          <p:nvPr/>
        </p:nvSpPr>
        <p:spPr>
          <a:xfrm>
            <a:off x="610464" y="1158894"/>
            <a:ext cx="11242411" cy="905633"/>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Share two things that we can do to ensure that social media does not have a negative impact on our self-esteem</a:t>
            </a:r>
          </a:p>
        </p:txBody>
      </p:sp>
      <p:pic>
        <p:nvPicPr>
          <p:cNvPr id="13" name="Online Media 12" title="Social Media and Teenage Self-Esteem">
            <a:hlinkClick r:id="" action="ppaction://media"/>
            <a:extLst>
              <a:ext uri="{FF2B5EF4-FFF2-40B4-BE49-F238E27FC236}">
                <a16:creationId xmlns:a16="http://schemas.microsoft.com/office/drawing/2014/main" id="{FAD728F8-4528-4304-8804-1EB48B9864F2}"/>
              </a:ext>
            </a:extLst>
          </p:cNvPr>
          <p:cNvPicPr>
            <a:picLocks noRot="1" noChangeAspect="1"/>
          </p:cNvPicPr>
          <p:nvPr>
            <a:videoFile r:link="rId1"/>
          </p:nvPr>
        </p:nvPicPr>
        <p:blipFill>
          <a:blip r:embed="rId5"/>
          <a:stretch>
            <a:fillRect/>
          </a:stretch>
        </p:blipFill>
        <p:spPr>
          <a:xfrm>
            <a:off x="3332866" y="2207945"/>
            <a:ext cx="5498617" cy="3106719"/>
          </a:xfrm>
          <a:prstGeom prst="rect">
            <a:avLst/>
          </a:prstGeom>
        </p:spPr>
      </p:pic>
    </p:spTree>
    <p:extLst>
      <p:ext uri="{BB962C8B-B14F-4D97-AF65-F5344CB8AC3E}">
        <p14:creationId xmlns:p14="http://schemas.microsoft.com/office/powerpoint/2010/main" val="161851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Take-home activity </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 Appropriate Body Image</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9B20E00A-636D-4146-A791-5B92AA2C8C37}"/>
              </a:ext>
            </a:extLst>
          </p:cNvPr>
          <p:cNvPicPr>
            <a:picLocks noChangeAspect="1"/>
          </p:cNvPicPr>
          <p:nvPr/>
        </p:nvPicPr>
        <p:blipFill>
          <a:blip r:embed="rId2"/>
          <a:srcRect/>
          <a:stretch/>
        </p:blipFill>
        <p:spPr>
          <a:xfrm>
            <a:off x="812800" y="1108550"/>
            <a:ext cx="4681340" cy="5345750"/>
          </a:xfrm>
          <a:prstGeom prst="rect">
            <a:avLst/>
          </a:prstGeom>
        </p:spPr>
      </p:pic>
      <p:sp>
        <p:nvSpPr>
          <p:cNvPr id="35" name="Oval 34">
            <a:extLst>
              <a:ext uri="{FF2B5EF4-FFF2-40B4-BE49-F238E27FC236}">
                <a16:creationId xmlns:a16="http://schemas.microsoft.com/office/drawing/2014/main" id="{B0592003-6922-4A35-AC8F-0AA4F62F71B9}"/>
              </a:ext>
            </a:extLst>
          </p:cNvPr>
          <p:cNvSpPr/>
          <p:nvPr/>
        </p:nvSpPr>
        <p:spPr>
          <a:xfrm>
            <a:off x="479425" y="5151961"/>
            <a:ext cx="1217160" cy="12171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5AA0261-2F1A-4818-9AB3-5F10C19F21D9}"/>
              </a:ext>
            </a:extLst>
          </p:cNvPr>
          <p:cNvSpPr/>
          <p:nvPr/>
        </p:nvSpPr>
        <p:spPr>
          <a:xfrm>
            <a:off x="5590572" y="1540491"/>
            <a:ext cx="5862287" cy="4492640"/>
          </a:xfrm>
          <a:prstGeom prst="rect">
            <a:avLst/>
          </a:prstGeom>
        </p:spPr>
        <p:txBody>
          <a:bodyPr wrap="square">
            <a:spAutoFit/>
          </a:bodyPr>
          <a:lstStyle/>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Based on your self-assessment, reflect on the impact that social media or other influences are having on your self-esteem.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If you are happy with the way things are, that is great and keep doing what you are doing.</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If you would like to make a change, think about what that might be. How can you improve your self-confidence and increase your happiness? </a:t>
            </a:r>
          </a:p>
          <a:p>
            <a:pPr marL="412747" indent="-285750" defTabSz="1219170">
              <a:lnSpc>
                <a:spcPct val="115000"/>
              </a:lnSpc>
              <a:spcBef>
                <a:spcPts val="1200"/>
              </a:spcBef>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Montserrat"/>
              </a:rPr>
              <a:t>Think about how you can extend a helping hand to your friends and others who would like to make a change. </a:t>
            </a:r>
          </a:p>
        </p:txBody>
      </p:sp>
    </p:spTree>
    <p:extLst>
      <p:ext uri="{BB962C8B-B14F-4D97-AF65-F5344CB8AC3E}">
        <p14:creationId xmlns:p14="http://schemas.microsoft.com/office/powerpoint/2010/main" val="3877423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3035</TotalTime>
  <Words>938</Words>
  <Application>Microsoft Office PowerPoint</Application>
  <PresentationFormat>Widescreen</PresentationFormat>
  <Paragraphs>129</Paragraphs>
  <Slides>11</Slides>
  <Notes>3</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94</cp:revision>
  <dcterms:created xsi:type="dcterms:W3CDTF">2022-01-21T07:53:15Z</dcterms:created>
  <dcterms:modified xsi:type="dcterms:W3CDTF">2022-05-31T06:14:25Z</dcterms:modified>
</cp:coreProperties>
</file>