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316" r:id="rId3"/>
    <p:sldId id="308" r:id="rId4"/>
    <p:sldId id="317" r:id="rId5"/>
    <p:sldId id="318" r:id="rId6"/>
    <p:sldId id="305" r:id="rId7"/>
    <p:sldId id="306" r:id="rId8"/>
    <p:sldId id="319" r:id="rId9"/>
    <p:sldId id="299" r:id="rId10"/>
    <p:sldId id="315" r:id="rId11"/>
    <p:sldId id="320" r:id="rId12"/>
    <p:sldId id="314" r:id="rId13"/>
    <p:sldId id="312" r:id="rId14"/>
    <p:sldId id="32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04F"/>
    <a:srgbClr val="0064E0"/>
    <a:srgbClr val="E6E6E6"/>
    <a:srgbClr val="21B573"/>
    <a:srgbClr val="CFF9E2"/>
    <a:srgbClr val="DDF0FF"/>
    <a:srgbClr val="0064DF"/>
    <a:srgbClr val="15B15B"/>
    <a:srgbClr val="FFFFFF"/>
    <a:srgbClr val="ED2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78A820-F149-4582-9756-ECE8AA433F80}" v="1" dt="2022-05-31T06:14:01.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3657" autoAdjust="0"/>
  </p:normalViewPr>
  <p:slideViewPr>
    <p:cSldViewPr snapToGrid="0" snapToObjects="1" showGuides="1">
      <p:cViewPr varScale="1">
        <p:scale>
          <a:sx n="61" d="100"/>
          <a:sy n="61" d="100"/>
        </p:scale>
        <p:origin x="942" y="60"/>
      </p:cViewPr>
      <p:guideLst>
        <p:guide orient="horz" pos="187"/>
        <p:guide pos="529"/>
        <p:guide pos="302"/>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5978A820-F149-4582-9756-ECE8AA433F80}"/>
    <pc:docChg chg="custSel modSld">
      <pc:chgData name="2699" userId="d41f716e-f956-461f-8b98-7761afdba872" providerId="ADAL" clId="{5978A820-F149-4582-9756-ECE8AA433F80}" dt="2022-05-31T06:14:01.325" v="2" actId="1076"/>
      <pc:docMkLst>
        <pc:docMk/>
      </pc:docMkLst>
      <pc:sldChg chg="delSp modSp mod">
        <pc:chgData name="2699" userId="d41f716e-f956-461f-8b98-7761afdba872" providerId="ADAL" clId="{5978A820-F149-4582-9756-ECE8AA433F80}" dt="2022-05-31T06:14:01.325" v="2" actId="1076"/>
        <pc:sldMkLst>
          <pc:docMk/>
          <pc:sldMk cId="3133644957" sldId="321"/>
        </pc:sldMkLst>
        <pc:grpChg chg="del">
          <ac:chgData name="2699" userId="d41f716e-f956-461f-8b98-7761afdba872" providerId="ADAL" clId="{5978A820-F149-4582-9756-ECE8AA433F80}" dt="2022-05-31T06:13:58.498" v="0" actId="478"/>
          <ac:grpSpMkLst>
            <pc:docMk/>
            <pc:sldMk cId="3133644957" sldId="321"/>
            <ac:grpSpMk id="2" creationId="{04DCC066-D362-4588-B5B0-8AB8D6294002}"/>
          </ac:grpSpMkLst>
        </pc:grpChg>
        <pc:picChg chg="del topLvl">
          <ac:chgData name="2699" userId="d41f716e-f956-461f-8b98-7761afdba872" providerId="ADAL" clId="{5978A820-F149-4582-9756-ECE8AA433F80}" dt="2022-05-31T06:13:58.498" v="0" actId="478"/>
          <ac:picMkLst>
            <pc:docMk/>
            <pc:sldMk cId="3133644957" sldId="321"/>
            <ac:picMk id="9" creationId="{F200429E-7AED-374D-8DA9-80F70843F875}"/>
          </ac:picMkLst>
        </pc:picChg>
        <pc:picChg chg="mod topLvl">
          <ac:chgData name="2699" userId="d41f716e-f956-461f-8b98-7761afdba872" providerId="ADAL" clId="{5978A820-F149-4582-9756-ECE8AA433F80}" dt="2022-05-31T06:14:01.325" v="2" actId="1076"/>
          <ac:picMkLst>
            <pc:docMk/>
            <pc:sldMk cId="3133644957" sldId="321"/>
            <ac:picMk id="1026" creationId="{73A3A52A-857E-4314-8E4B-FF1DEC3C6C5F}"/>
          </ac:picMkLst>
        </pc:picChg>
        <pc:cxnChg chg="del">
          <ac:chgData name="2699" userId="d41f716e-f956-461f-8b98-7761afdba872" providerId="ADAL" clId="{5978A820-F149-4582-9756-ECE8AA433F80}" dt="2022-05-31T06:13:59.233" v="1" actId="478"/>
          <ac:cxnSpMkLst>
            <pc:docMk/>
            <pc:sldMk cId="3133644957" sldId="321"/>
            <ac:cxnSpMk id="3"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6fOYJXiBmyU&amp;t=4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KF7OtqvIsV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ZiDrqte-HE&amp;t=2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https://www.youtube.com/watch?v=6fOYJXiBmyU&amp;t=4s</a:t>
            </a:r>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6</a:t>
            </a:fld>
            <a:endParaRPr lang="en-IN"/>
          </a:p>
        </p:txBody>
      </p:sp>
    </p:spTree>
    <p:extLst>
      <p:ext uri="{BB962C8B-B14F-4D97-AF65-F5344CB8AC3E}">
        <p14:creationId xmlns:p14="http://schemas.microsoft.com/office/powerpoint/2010/main" val="297317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7</a:t>
            </a:fld>
            <a:endParaRPr lang="en-IN"/>
          </a:p>
        </p:txBody>
      </p:sp>
    </p:spTree>
    <p:extLst>
      <p:ext uri="{BB962C8B-B14F-4D97-AF65-F5344CB8AC3E}">
        <p14:creationId xmlns:p14="http://schemas.microsoft.com/office/powerpoint/2010/main" val="237363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8</a:t>
            </a:fld>
            <a:endParaRPr lang="en-IN"/>
          </a:p>
        </p:txBody>
      </p:sp>
    </p:spTree>
    <p:extLst>
      <p:ext uri="{BB962C8B-B14F-4D97-AF65-F5344CB8AC3E}">
        <p14:creationId xmlns:p14="http://schemas.microsoft.com/office/powerpoint/2010/main" val="15190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https://www.youtube.com/watch?v=KF7OtqvIsV8</a:t>
            </a:r>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9</a:t>
            </a:fld>
            <a:endParaRPr lang="en-IN"/>
          </a:p>
        </p:txBody>
      </p:sp>
    </p:spTree>
    <p:extLst>
      <p:ext uri="{BB962C8B-B14F-4D97-AF65-F5344CB8AC3E}">
        <p14:creationId xmlns:p14="http://schemas.microsoft.com/office/powerpoint/2010/main" val="847242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https://www.youtube.com/watch?v=-ZiDrqte-HE&amp;t=2s</a:t>
            </a:r>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11</a:t>
            </a:fld>
            <a:endParaRPr lang="en-IN"/>
          </a:p>
        </p:txBody>
      </p:sp>
    </p:spTree>
    <p:extLst>
      <p:ext uri="{BB962C8B-B14F-4D97-AF65-F5344CB8AC3E}">
        <p14:creationId xmlns:p14="http://schemas.microsoft.com/office/powerpoint/2010/main" val="20737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ZiDrqte-HE?start=2&amp;feature=oembed" TargetMode="Externa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https://www.youtube.com/embed/6fOYJXiBmyU?start=4&amp;feature=oembed" TargetMode="Externa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KF7OtqvIsV8?feature=oembed" TargetMode="External"/><Relationship Id="rId5" Type="http://schemas.openxmlformats.org/officeDocument/2006/relationships/image" Target="../media/image20.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2"/>
          <a:srcRect/>
          <a:stretch/>
        </p:blipFill>
        <p:spPr>
          <a:xfrm>
            <a:off x="1029939" y="840670"/>
            <a:ext cx="4533265" cy="5176658"/>
          </a:xfrm>
          <a:prstGeom prst="rect">
            <a:avLst/>
          </a:prstGeom>
        </p:spPr>
      </p:pic>
      <p:sp>
        <p:nvSpPr>
          <p:cNvPr id="14" name="Rectangle 13">
            <a:extLst>
              <a:ext uri="{FF2B5EF4-FFF2-40B4-BE49-F238E27FC236}">
                <a16:creationId xmlns:a16="http://schemas.microsoft.com/office/drawing/2014/main" id="{E755846C-5BC6-4FF2-A7B1-37D5E4D17021}"/>
              </a:ext>
            </a:extLst>
          </p:cNvPr>
          <p:cNvSpPr/>
          <p:nvPr/>
        </p:nvSpPr>
        <p:spPr>
          <a:xfrm>
            <a:off x="7177872" y="3536950"/>
            <a:ext cx="5014127" cy="1514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BF29FE7-0FF2-466D-BC05-365E43DA8BFE}"/>
              </a:ext>
            </a:extLst>
          </p:cNvPr>
          <p:cNvSpPr/>
          <p:nvPr/>
        </p:nvSpPr>
        <p:spPr>
          <a:xfrm>
            <a:off x="7386062" y="3664608"/>
            <a:ext cx="5101213" cy="1277273"/>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10</a:t>
            </a:r>
          </a:p>
          <a:p>
            <a:endParaRPr lang="en-US" sz="500" spc="300"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FFFF00"/>
              </a:buClr>
              <a:buSzPts val="2400"/>
              <a:buFont typeface="Arial"/>
              <a:buNone/>
            </a:pPr>
            <a:r>
              <a:rPr lang="en-US" sz="2400" b="1" i="0" u="none" strike="noStrike" cap="none" dirty="0">
                <a:solidFill>
                  <a:srgbClr val="FFFF00"/>
                </a:solidFill>
                <a:latin typeface="Arial"/>
                <a:ea typeface="Arial"/>
                <a:cs typeface="Arial"/>
                <a:sym typeface="Arial"/>
              </a:rPr>
              <a:t>APPROPRIATE </a:t>
            </a:r>
          </a:p>
          <a:p>
            <a:pPr marL="0" marR="0" lvl="0" indent="0" algn="l" rtl="0">
              <a:lnSpc>
                <a:spcPct val="100000"/>
              </a:lnSpc>
              <a:spcBef>
                <a:spcPts val="0"/>
              </a:spcBef>
              <a:spcAft>
                <a:spcPts val="0"/>
              </a:spcAft>
              <a:buClr>
                <a:srgbClr val="FFFF00"/>
              </a:buClr>
              <a:buSzPts val="2400"/>
              <a:buFont typeface="Arial"/>
              <a:buNone/>
            </a:pPr>
            <a:r>
              <a:rPr lang="en-US" sz="2400" b="1" i="0" u="none" strike="noStrike" cap="none" dirty="0">
                <a:solidFill>
                  <a:srgbClr val="FFFF00"/>
                </a:solidFill>
                <a:latin typeface="Arial"/>
                <a:ea typeface="Arial"/>
                <a:cs typeface="Arial"/>
                <a:sym typeface="Arial"/>
              </a:rPr>
              <a:t>BODY IMAGE</a:t>
            </a:r>
          </a:p>
        </p:txBody>
      </p:sp>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31E4079-88CB-4053-B8B7-0DC116CE1C9E}"/>
              </a:ext>
            </a:extLst>
          </p:cNvPr>
          <p:cNvSpPr/>
          <p:nvPr/>
        </p:nvSpPr>
        <p:spPr>
          <a:xfrm flipH="1">
            <a:off x="6024622" y="1658458"/>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719317ED-C107-4304-8EE1-B0D37C8EA51A}"/>
              </a:ext>
            </a:extLst>
          </p:cNvPr>
          <p:cNvSpPr/>
          <p:nvPr/>
        </p:nvSpPr>
        <p:spPr>
          <a:xfrm flipH="1">
            <a:off x="6024622" y="2630732"/>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25BCD440-D89D-4966-A17E-9F831604E93A}"/>
              </a:ext>
            </a:extLst>
          </p:cNvPr>
          <p:cNvSpPr/>
          <p:nvPr/>
        </p:nvSpPr>
        <p:spPr>
          <a:xfrm flipH="1">
            <a:off x="6024622" y="3603006"/>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22CCFE6A-0952-4432-B8AF-5F97C1D113D9}"/>
              </a:ext>
            </a:extLst>
          </p:cNvPr>
          <p:cNvSpPr/>
          <p:nvPr/>
        </p:nvSpPr>
        <p:spPr>
          <a:xfrm flipH="1">
            <a:off x="6024622" y="4575280"/>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I am worthy…</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9" name="Rectangle 8">
            <a:extLst>
              <a:ext uri="{FF2B5EF4-FFF2-40B4-BE49-F238E27FC236}">
                <a16:creationId xmlns:a16="http://schemas.microsoft.com/office/drawing/2014/main" id="{53BB53DF-2F3E-47E2-8806-23E340F6AF47}"/>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6851B32-4322-485B-B868-8DDD7E4B2159}"/>
              </a:ext>
            </a:extLst>
          </p:cNvPr>
          <p:cNvPicPr>
            <a:picLocks noChangeAspect="1"/>
          </p:cNvPicPr>
          <p:nvPr/>
        </p:nvPicPr>
        <p:blipFill>
          <a:blip r:embed="rId2"/>
          <a:srcRect t="271" b="271"/>
          <a:stretch/>
        </p:blipFill>
        <p:spPr>
          <a:xfrm>
            <a:off x="839788" y="2036582"/>
            <a:ext cx="4088187" cy="3069833"/>
          </a:xfrm>
          <a:prstGeom prst="rect">
            <a:avLst/>
          </a:prstGeom>
        </p:spPr>
      </p:pic>
      <p:sp>
        <p:nvSpPr>
          <p:cNvPr id="11" name="Freeform: Shape 10">
            <a:extLst>
              <a:ext uri="{FF2B5EF4-FFF2-40B4-BE49-F238E27FC236}">
                <a16:creationId xmlns:a16="http://schemas.microsoft.com/office/drawing/2014/main" id="{93CCAC6B-317E-494F-A171-96BB0641C256}"/>
              </a:ext>
            </a:extLst>
          </p:cNvPr>
          <p:cNvSpPr/>
          <p:nvPr/>
        </p:nvSpPr>
        <p:spPr>
          <a:xfrm flipH="1">
            <a:off x="5249118" y="1658458"/>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r>
              <a:rPr lang="en-US" dirty="0">
                <a:latin typeface="Arial" panose="020B0604020202020204" pitchFamily="34" charset="0"/>
                <a:cs typeface="Arial" panose="020B0604020202020204" pitchFamily="34" charset="0"/>
              </a:rPr>
              <a:t>Write down three things that you like about yourself that are not physical traits. </a:t>
            </a:r>
          </a:p>
        </p:txBody>
      </p:sp>
      <p:pic>
        <p:nvPicPr>
          <p:cNvPr id="16" name="Picture 15">
            <a:extLst>
              <a:ext uri="{FF2B5EF4-FFF2-40B4-BE49-F238E27FC236}">
                <a16:creationId xmlns:a16="http://schemas.microsoft.com/office/drawing/2014/main" id="{2ED94378-F865-44E3-B15F-AA3C5B11052F}"/>
              </a:ext>
            </a:extLst>
          </p:cNvPr>
          <p:cNvPicPr>
            <a:picLocks noChangeAspect="1"/>
          </p:cNvPicPr>
          <p:nvPr/>
        </p:nvPicPr>
        <p:blipFill>
          <a:blip r:embed="rId3"/>
          <a:stretch>
            <a:fillRect/>
          </a:stretch>
        </p:blipFill>
        <p:spPr>
          <a:xfrm rot="16200000">
            <a:off x="4306028" y="1318060"/>
            <a:ext cx="621947" cy="621947"/>
          </a:xfrm>
          <a:prstGeom prst="rect">
            <a:avLst/>
          </a:prstGeom>
        </p:spPr>
      </p:pic>
      <p:sp>
        <p:nvSpPr>
          <p:cNvPr id="17" name="Rectangle 16">
            <a:extLst>
              <a:ext uri="{FF2B5EF4-FFF2-40B4-BE49-F238E27FC236}">
                <a16:creationId xmlns:a16="http://schemas.microsoft.com/office/drawing/2014/main" id="{DA4A5E56-5262-4BA3-97EB-B12398B89519}"/>
              </a:ext>
            </a:extLst>
          </p:cNvPr>
          <p:cNvSpPr/>
          <p:nvPr/>
        </p:nvSpPr>
        <p:spPr>
          <a:xfrm>
            <a:off x="3958896"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E860351-8CA9-4E40-89BD-C7646B9E7EAE}"/>
              </a:ext>
            </a:extLst>
          </p:cNvPr>
          <p:cNvSpPr/>
          <p:nvPr/>
        </p:nvSpPr>
        <p:spPr>
          <a:xfrm>
            <a:off x="1008429" y="2130920"/>
            <a:ext cx="1679080" cy="1679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sp>
        <p:nvSpPr>
          <p:cNvPr id="19" name="Rectangle 18">
            <a:extLst>
              <a:ext uri="{FF2B5EF4-FFF2-40B4-BE49-F238E27FC236}">
                <a16:creationId xmlns:a16="http://schemas.microsoft.com/office/drawing/2014/main" id="{FCD61EA0-0E4A-4630-BFB5-67B1F275D6E3}"/>
              </a:ext>
            </a:extLst>
          </p:cNvPr>
          <p:cNvSpPr/>
          <p:nvPr/>
        </p:nvSpPr>
        <p:spPr>
          <a:xfrm>
            <a:off x="839788" y="5150878"/>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20EC6D8-EDB7-4372-AFB2-4CD529816546}"/>
              </a:ext>
            </a:extLst>
          </p:cNvPr>
          <p:cNvSpPr/>
          <p:nvPr/>
        </p:nvSpPr>
        <p:spPr>
          <a:xfrm>
            <a:off x="1836064" y="5150878"/>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DCA2DAD-9E7E-4220-9B6F-F36A55C11DA7}"/>
              </a:ext>
            </a:extLst>
          </p:cNvPr>
          <p:cNvSpPr/>
          <p:nvPr/>
        </p:nvSpPr>
        <p:spPr>
          <a:xfrm flipH="1">
            <a:off x="5249118" y="2630732"/>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r>
              <a:rPr lang="en-US" dirty="0">
                <a:latin typeface="Arial" panose="020B0604020202020204" pitchFamily="34" charset="0"/>
                <a:cs typeface="Arial" panose="020B0604020202020204" pitchFamily="34" charset="0"/>
              </a:rPr>
              <a:t>What are you good at? </a:t>
            </a:r>
          </a:p>
        </p:txBody>
      </p:sp>
      <p:sp>
        <p:nvSpPr>
          <p:cNvPr id="23" name="Freeform: Shape 22">
            <a:extLst>
              <a:ext uri="{FF2B5EF4-FFF2-40B4-BE49-F238E27FC236}">
                <a16:creationId xmlns:a16="http://schemas.microsoft.com/office/drawing/2014/main" id="{CDF4662E-D030-4D6C-A84F-586B2CE4FC06}"/>
              </a:ext>
            </a:extLst>
          </p:cNvPr>
          <p:cNvSpPr/>
          <p:nvPr/>
        </p:nvSpPr>
        <p:spPr>
          <a:xfrm flipH="1">
            <a:off x="5249118" y="3603006"/>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r>
              <a:rPr lang="en-US" dirty="0">
                <a:latin typeface="Arial" panose="020B0604020202020204" pitchFamily="34" charset="0"/>
                <a:cs typeface="Arial" panose="020B0604020202020204" pitchFamily="34" charset="0"/>
              </a:rPr>
              <a:t>What do people admire about you? </a:t>
            </a:r>
          </a:p>
        </p:txBody>
      </p:sp>
      <p:sp>
        <p:nvSpPr>
          <p:cNvPr id="24" name="Freeform: Shape 23">
            <a:extLst>
              <a:ext uri="{FF2B5EF4-FFF2-40B4-BE49-F238E27FC236}">
                <a16:creationId xmlns:a16="http://schemas.microsoft.com/office/drawing/2014/main" id="{C03911FF-735E-465F-A423-16F6BF1762D6}"/>
              </a:ext>
            </a:extLst>
          </p:cNvPr>
          <p:cNvSpPr/>
          <p:nvPr/>
        </p:nvSpPr>
        <p:spPr>
          <a:xfrm flipH="1">
            <a:off x="5249118" y="4575280"/>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r>
              <a:rPr lang="en-US" dirty="0">
                <a:latin typeface="Arial" panose="020B0604020202020204" pitchFamily="34" charset="0"/>
                <a:cs typeface="Arial" panose="020B0604020202020204" pitchFamily="34" charset="0"/>
              </a:rPr>
              <a:t>When do you feel your best and most powerful?</a:t>
            </a:r>
          </a:p>
        </p:txBody>
      </p:sp>
    </p:spTree>
    <p:extLst>
      <p:ext uri="{BB962C8B-B14F-4D97-AF65-F5344CB8AC3E}">
        <p14:creationId xmlns:p14="http://schemas.microsoft.com/office/powerpoint/2010/main" val="2745238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092E81-7DFF-4AA5-A455-D34F05B87B19}"/>
              </a:ext>
            </a:extLst>
          </p:cNvPr>
          <p:cNvPicPr>
            <a:picLocks noChangeAspect="1"/>
          </p:cNvPicPr>
          <p:nvPr/>
        </p:nvPicPr>
        <p:blipFill rotWithShape="1">
          <a:blip r:embed="rId4"/>
          <a:srcRect l="15753" t="5356" r="15753" b="29384"/>
          <a:stretch/>
        </p:blipFill>
        <p:spPr>
          <a:xfrm>
            <a:off x="0" y="1"/>
            <a:ext cx="12192000" cy="6535678"/>
          </a:xfrm>
          <a:prstGeom prst="rect">
            <a:avLst/>
          </a:prstGeom>
        </p:spPr>
      </p:pic>
      <p:sp>
        <p:nvSpPr>
          <p:cNvPr id="5" name="Footer Placeholder 4">
            <a:extLst>
              <a:ext uri="{FF2B5EF4-FFF2-40B4-BE49-F238E27FC236}">
                <a16:creationId xmlns:a16="http://schemas.microsoft.com/office/drawing/2014/main" id="{CC154E30-CB88-474D-B92F-F1A8D9376F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4" name="Slide Number Placeholder 3">
            <a:extLst>
              <a:ext uri="{FF2B5EF4-FFF2-40B4-BE49-F238E27FC236}">
                <a16:creationId xmlns:a16="http://schemas.microsoft.com/office/drawing/2014/main" id="{2AD70F57-5864-4223-9239-5D1BA1BAB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F9C9C-BF1B-1D48-A1E3-EB2A40351E54}"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EF88CF5-54E0-418B-A313-966A8831BACC}"/>
              </a:ext>
            </a:extLst>
          </p:cNvPr>
          <p:cNvSpPr txBox="1">
            <a:spLocks/>
          </p:cNvSpPr>
          <p:nvPr/>
        </p:nvSpPr>
        <p:spPr>
          <a:xfrm>
            <a:off x="705749" y="307757"/>
            <a:ext cx="11242411" cy="85710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Take the Power Back! </a:t>
            </a:r>
            <a:endParaRPr lang="en-IN" sz="3600" b="1" dirty="0">
              <a:solidFill>
                <a:schemeClr val="bg1"/>
              </a:solidFill>
              <a:ea typeface="Montserrat"/>
              <a:sym typeface="Montserrat"/>
            </a:endParaRPr>
          </a:p>
        </p:txBody>
      </p:sp>
      <p:sp>
        <p:nvSpPr>
          <p:cNvPr id="10" name="Rectangle 9">
            <a:extLst>
              <a:ext uri="{FF2B5EF4-FFF2-40B4-BE49-F238E27FC236}">
                <a16:creationId xmlns:a16="http://schemas.microsoft.com/office/drawing/2014/main" id="{30ACB876-8925-4F88-926B-54BEFCF5923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
        <p:nvSpPr>
          <p:cNvPr id="14" name="Rectangle 13">
            <a:extLst>
              <a:ext uri="{FF2B5EF4-FFF2-40B4-BE49-F238E27FC236}">
                <a16:creationId xmlns:a16="http://schemas.microsoft.com/office/drawing/2014/main" id="{8049C60F-D6CC-41C7-83F1-B13FF8D11A04}"/>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3947B2-6D2E-4153-BA2A-227197640D96}"/>
              </a:ext>
            </a:extLst>
          </p:cNvPr>
          <p:cNvSpPr/>
          <p:nvPr/>
        </p:nvSpPr>
        <p:spPr>
          <a:xfrm>
            <a:off x="610465" y="1187829"/>
            <a:ext cx="8366760"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Body image and how you can take the power back</a:t>
            </a:r>
          </a:p>
        </p:txBody>
      </p:sp>
      <p:pic>
        <p:nvPicPr>
          <p:cNvPr id="12" name="Online Media 11" title="BODY IMAGE: Taking the power back">
            <a:hlinkClick r:id="" action="ppaction://media"/>
            <a:extLst>
              <a:ext uri="{FF2B5EF4-FFF2-40B4-BE49-F238E27FC236}">
                <a16:creationId xmlns:a16="http://schemas.microsoft.com/office/drawing/2014/main" id="{88CBB764-D682-4CCA-B2AE-B364BDBC9D68}"/>
              </a:ext>
            </a:extLst>
          </p:cNvPr>
          <p:cNvPicPr>
            <a:picLocks noRot="1" noChangeAspect="1"/>
          </p:cNvPicPr>
          <p:nvPr>
            <a:videoFile r:link="rId1"/>
          </p:nvPr>
        </p:nvPicPr>
        <p:blipFill>
          <a:blip r:embed="rId5"/>
          <a:stretch>
            <a:fillRect/>
          </a:stretch>
        </p:blipFill>
        <p:spPr>
          <a:xfrm>
            <a:off x="3332866" y="2207944"/>
            <a:ext cx="5498618" cy="3106719"/>
          </a:xfrm>
          <a:prstGeom prst="rect">
            <a:avLst/>
          </a:prstGeom>
        </p:spPr>
      </p:pic>
    </p:spTree>
    <p:extLst>
      <p:ext uri="{BB962C8B-B14F-4D97-AF65-F5344CB8AC3E}">
        <p14:creationId xmlns:p14="http://schemas.microsoft.com/office/powerpoint/2010/main" val="161851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 the Power Back! </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FB06473-E5E5-4B02-AA54-42765787BACE}"/>
              </a:ext>
            </a:extLst>
          </p:cNvPr>
          <p:cNvGrpSpPr/>
          <p:nvPr/>
        </p:nvGrpSpPr>
        <p:grpSpPr>
          <a:xfrm>
            <a:off x="839788" y="2035242"/>
            <a:ext cx="10613072" cy="3272266"/>
            <a:chOff x="839788" y="1918980"/>
            <a:chExt cx="10613072" cy="2169898"/>
          </a:xfrm>
        </p:grpSpPr>
        <p:sp>
          <p:nvSpPr>
            <p:cNvPr id="84" name="Rectangle 83">
              <a:extLst>
                <a:ext uri="{FF2B5EF4-FFF2-40B4-BE49-F238E27FC236}">
                  <a16:creationId xmlns:a16="http://schemas.microsoft.com/office/drawing/2014/main" id="{5721702F-D837-4767-BEB6-EE9D0AF68F0E}"/>
                </a:ext>
              </a:extLst>
            </p:cNvPr>
            <p:cNvSpPr/>
            <p:nvPr/>
          </p:nvSpPr>
          <p:spPr>
            <a:xfrm>
              <a:off x="839788" y="1918980"/>
              <a:ext cx="723418" cy="723418"/>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a:t>
              </a:r>
              <a:endParaRPr lang="en-IN" sz="2000" b="1" dirty="0">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8C6C03F1-7F95-445E-9938-7D4CBA995750}"/>
                </a:ext>
              </a:extLst>
            </p:cNvPr>
            <p:cNvSpPr/>
            <p:nvPr/>
          </p:nvSpPr>
          <p:spPr>
            <a:xfrm>
              <a:off x="839788" y="2639680"/>
              <a:ext cx="723418" cy="723418"/>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2</a:t>
              </a:r>
              <a:endParaRPr lang="en-IN" sz="2000" b="1" dirty="0">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1236F3A9-2DFC-47F7-97CC-5E21C5C2EC6E}"/>
                </a:ext>
              </a:extLst>
            </p:cNvPr>
            <p:cNvSpPr/>
            <p:nvPr/>
          </p:nvSpPr>
          <p:spPr>
            <a:xfrm>
              <a:off x="839788" y="3365460"/>
              <a:ext cx="723418" cy="72341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3</a:t>
              </a:r>
              <a:endParaRPr lang="en-IN" sz="2000" b="1"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BA8C0D6B-DBA8-45BF-99EF-4929B89D585E}"/>
                </a:ext>
              </a:extLst>
            </p:cNvPr>
            <p:cNvSpPr/>
            <p:nvPr/>
          </p:nvSpPr>
          <p:spPr>
            <a:xfrm>
              <a:off x="1556067" y="1918980"/>
              <a:ext cx="9843453" cy="723418"/>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Next time I catch an advertisement on TV or social media or a magazine, I will remember that _________________________</a:t>
              </a:r>
            </a:p>
          </p:txBody>
        </p:sp>
        <p:sp>
          <p:nvSpPr>
            <p:cNvPr id="90" name="Rectangle 89">
              <a:extLst>
                <a:ext uri="{FF2B5EF4-FFF2-40B4-BE49-F238E27FC236}">
                  <a16:creationId xmlns:a16="http://schemas.microsoft.com/office/drawing/2014/main" id="{9DCB8F8D-2E52-419D-8AB3-B92ADF6B5335}"/>
                </a:ext>
              </a:extLst>
            </p:cNvPr>
            <p:cNvSpPr/>
            <p:nvPr/>
          </p:nvSpPr>
          <p:spPr>
            <a:xfrm>
              <a:off x="1556067" y="2639680"/>
              <a:ext cx="9843453" cy="723418"/>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When I hear someone talk negatively about themselves, I will ____________________________________</a:t>
              </a:r>
            </a:p>
          </p:txBody>
        </p:sp>
        <p:sp>
          <p:nvSpPr>
            <p:cNvPr id="91" name="Rectangle 90">
              <a:extLst>
                <a:ext uri="{FF2B5EF4-FFF2-40B4-BE49-F238E27FC236}">
                  <a16:creationId xmlns:a16="http://schemas.microsoft.com/office/drawing/2014/main" id="{9D7BC882-BDB4-4D93-99AF-EE3F5CB2C2A0}"/>
                </a:ext>
              </a:extLst>
            </p:cNvPr>
            <p:cNvSpPr/>
            <p:nvPr/>
          </p:nvSpPr>
          <p:spPr>
            <a:xfrm>
              <a:off x="1556067" y="3365460"/>
              <a:ext cx="9843453" cy="723418"/>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Instead of worrying about my body or certain body parts, I can inculcate a new habit/hobby like _________________________ that will make me feel good about myself.</a:t>
              </a:r>
            </a:p>
          </p:txBody>
        </p:sp>
        <p:sp>
          <p:nvSpPr>
            <p:cNvPr id="96" name="Rectangle 95">
              <a:extLst>
                <a:ext uri="{FF2B5EF4-FFF2-40B4-BE49-F238E27FC236}">
                  <a16:creationId xmlns:a16="http://schemas.microsoft.com/office/drawing/2014/main" id="{2C6A1BB4-B117-4BD2-8283-8210D56BB17A}"/>
                </a:ext>
              </a:extLst>
            </p:cNvPr>
            <p:cNvSpPr/>
            <p:nvPr/>
          </p:nvSpPr>
          <p:spPr>
            <a:xfrm>
              <a:off x="11366962" y="1918980"/>
              <a:ext cx="85898" cy="723418"/>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dirty="0">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26E92D8D-31DC-4BC2-AE7D-6FE438CF8586}"/>
                </a:ext>
              </a:extLst>
            </p:cNvPr>
            <p:cNvSpPr/>
            <p:nvPr/>
          </p:nvSpPr>
          <p:spPr>
            <a:xfrm>
              <a:off x="11366962" y="2639680"/>
              <a:ext cx="85898" cy="723418"/>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dirty="0">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845E4FD8-A6DD-4FAB-B84E-3669627A4F4B}"/>
                </a:ext>
              </a:extLst>
            </p:cNvPr>
            <p:cNvSpPr/>
            <p:nvPr/>
          </p:nvSpPr>
          <p:spPr>
            <a:xfrm>
              <a:off x="11366962" y="3365460"/>
              <a:ext cx="85898" cy="72341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dirty="0">
                <a:latin typeface="Arial" panose="020B0604020202020204" pitchFamily="34" charset="0"/>
                <a:cs typeface="Arial" panose="020B0604020202020204" pitchFamily="34" charset="0"/>
              </a:endParaRPr>
            </a:p>
          </p:txBody>
        </p:sp>
      </p:grpSp>
      <p:sp>
        <p:nvSpPr>
          <p:cNvPr id="94" name="Rectangle 93">
            <a:extLst>
              <a:ext uri="{FF2B5EF4-FFF2-40B4-BE49-F238E27FC236}">
                <a16:creationId xmlns:a16="http://schemas.microsoft.com/office/drawing/2014/main" id="{68EAE88C-EB9E-4731-B372-050CAF38649F}"/>
              </a:ext>
            </a:extLst>
          </p:cNvPr>
          <p:cNvSpPr/>
          <p:nvPr/>
        </p:nvSpPr>
        <p:spPr>
          <a:xfrm>
            <a:off x="0" y="1257248"/>
            <a:ext cx="4004841" cy="61944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C289D24-66A6-4CE8-B1F5-D660EF1EE747}"/>
              </a:ext>
            </a:extLst>
          </p:cNvPr>
          <p:cNvSpPr/>
          <p:nvPr/>
        </p:nvSpPr>
        <p:spPr>
          <a:xfrm>
            <a:off x="597137" y="1318208"/>
            <a:ext cx="3257233" cy="480901"/>
          </a:xfrm>
          <a:prstGeom prst="rect">
            <a:avLst/>
          </a:prstGeom>
        </p:spPr>
        <p:txBody>
          <a:bodyPr wrap="square">
            <a:spAutoFit/>
          </a:bodyPr>
          <a:lstStyle/>
          <a:p>
            <a:pPr marL="126997" defTabSz="1219170">
              <a:lnSpc>
                <a:spcPct val="115000"/>
              </a:lnSpc>
              <a:buClr>
                <a:schemeClr val="tx1"/>
              </a:buClr>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Finish the sentence:</a:t>
            </a:r>
          </a:p>
        </p:txBody>
      </p:sp>
    </p:spTree>
    <p:extLst>
      <p:ext uri="{BB962C8B-B14F-4D97-AF65-F5344CB8AC3E}">
        <p14:creationId xmlns:p14="http://schemas.microsoft.com/office/powerpoint/2010/main" val="2798146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665167"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True or False?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DBDE5E-5FBF-4BA7-BF0F-EF87DA0EB53D}"/>
              </a:ext>
            </a:extLst>
          </p:cNvPr>
          <p:cNvSpPr/>
          <p:nvPr/>
        </p:nvSpPr>
        <p:spPr>
          <a:xfrm>
            <a:off x="839788" y="2381069"/>
            <a:ext cx="7569220" cy="3614618"/>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160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BB776C9-6B33-4742-B72F-3EA709E6637C}"/>
              </a:ext>
            </a:extLst>
          </p:cNvPr>
          <p:cNvSpPr/>
          <p:nvPr/>
        </p:nvSpPr>
        <p:spPr>
          <a:xfrm>
            <a:off x="1035935" y="2650713"/>
            <a:ext cx="6386332" cy="3075329"/>
          </a:xfrm>
          <a:prstGeom prst="rect">
            <a:avLst/>
          </a:prstGeom>
        </p:spPr>
        <p:txBody>
          <a:bodyPr wrap="square">
            <a:spAutoFit/>
          </a:bodyPr>
          <a:lstStyle/>
          <a:p>
            <a:pPr marL="412747" indent="-285750" defTabSz="1219170">
              <a:lnSpc>
                <a:spcPct val="115000"/>
              </a:lnSpc>
              <a:spcBef>
                <a:spcPts val="600"/>
              </a:spcBef>
              <a:spcAft>
                <a:spcPts val="600"/>
              </a:spcAft>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Examine your regular social media feeds and identify any which may be contributing to a negative feelings about your body or make you feel stressed because you do not have the ‘ideal’ body.</a:t>
            </a:r>
          </a:p>
          <a:p>
            <a:pPr marL="412747" indent="-285750" defTabSz="1219170">
              <a:lnSpc>
                <a:spcPct val="115000"/>
              </a:lnSpc>
              <a:spcBef>
                <a:spcPts val="600"/>
              </a:spcBef>
              <a:spcAft>
                <a:spcPts val="600"/>
              </a:spcAft>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Is it worth continuing to follow these accounts? </a:t>
            </a:r>
          </a:p>
          <a:p>
            <a:pPr marL="412747" indent="-285750" defTabSz="1219170">
              <a:lnSpc>
                <a:spcPct val="115000"/>
              </a:lnSpc>
              <a:spcBef>
                <a:spcPts val="600"/>
              </a:spcBef>
              <a:spcAft>
                <a:spcPts val="600"/>
              </a:spcAft>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Remove these negative influences.</a:t>
            </a:r>
          </a:p>
          <a:p>
            <a:pPr marL="412747" indent="-285750" defTabSz="1219170">
              <a:lnSpc>
                <a:spcPct val="115000"/>
              </a:lnSpc>
              <a:spcBef>
                <a:spcPts val="600"/>
              </a:spcBef>
              <a:spcAft>
                <a:spcPts val="600"/>
              </a:spcAft>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Find new accounts or people to follow who spread a more body-positive message. </a:t>
            </a:r>
          </a:p>
        </p:txBody>
      </p:sp>
      <p:pic>
        <p:nvPicPr>
          <p:cNvPr id="18" name="Picture 17">
            <a:extLst>
              <a:ext uri="{FF2B5EF4-FFF2-40B4-BE49-F238E27FC236}">
                <a16:creationId xmlns:a16="http://schemas.microsoft.com/office/drawing/2014/main" id="{D2474640-00EE-4C9D-955D-92F29D94E79F}"/>
              </a:ext>
            </a:extLst>
          </p:cNvPr>
          <p:cNvPicPr>
            <a:picLocks noChangeAspect="1"/>
          </p:cNvPicPr>
          <p:nvPr/>
        </p:nvPicPr>
        <p:blipFill>
          <a:blip r:embed="rId2"/>
          <a:srcRect/>
          <a:stretch/>
        </p:blipFill>
        <p:spPr>
          <a:xfrm>
            <a:off x="7422267" y="1068434"/>
            <a:ext cx="4354087" cy="4972049"/>
          </a:xfrm>
          <a:prstGeom prst="rect">
            <a:avLst/>
          </a:prstGeom>
        </p:spPr>
      </p:pic>
    </p:spTree>
    <p:extLst>
      <p:ext uri="{BB962C8B-B14F-4D97-AF65-F5344CB8AC3E}">
        <p14:creationId xmlns:p14="http://schemas.microsoft.com/office/powerpoint/2010/main" val="54744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C2F4B2-3D1F-441A-BB7C-F8F96A86201A}"/>
              </a:ext>
            </a:extLst>
          </p:cNvPr>
          <p:cNvSpPr/>
          <p:nvPr/>
        </p:nvSpPr>
        <p:spPr>
          <a:xfrm>
            <a:off x="4361683" y="2029692"/>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3133644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8622BFE-B377-4B66-8EC6-94D309AEF466}"/>
              </a:ext>
            </a:extLst>
          </p:cNvPr>
          <p:cNvSpPr/>
          <p:nvPr/>
        </p:nvSpPr>
        <p:spPr>
          <a:xfrm>
            <a:off x="7494608" y="1543987"/>
            <a:ext cx="4710607" cy="10874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56F8E4-72A5-473E-8E7C-80508BD0F9F9}"/>
              </a:ext>
            </a:extLst>
          </p:cNvPr>
          <p:cNvSpPr/>
          <p:nvPr/>
        </p:nvSpPr>
        <p:spPr>
          <a:xfrm>
            <a:off x="7494608" y="2707243"/>
            <a:ext cx="4710607" cy="10874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8CF6F71-7E74-4F49-8E13-8887CF0E3CD9}"/>
              </a:ext>
            </a:extLst>
          </p:cNvPr>
          <p:cNvSpPr/>
          <p:nvPr/>
        </p:nvSpPr>
        <p:spPr>
          <a:xfrm>
            <a:off x="7494608" y="3870499"/>
            <a:ext cx="4710607" cy="10874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120EA9-0313-4171-AAA0-3D660976607A}"/>
              </a:ext>
            </a:extLst>
          </p:cNvPr>
          <p:cNvSpPr/>
          <p:nvPr/>
        </p:nvSpPr>
        <p:spPr>
          <a:xfrm>
            <a:off x="7494608" y="5033755"/>
            <a:ext cx="4710607" cy="10874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Let’s talk body image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4C8A04-3348-49A4-986B-69F9C882E3C2}"/>
              </a:ext>
            </a:extLst>
          </p:cNvPr>
          <p:cNvSpPr/>
          <p:nvPr/>
        </p:nvSpPr>
        <p:spPr>
          <a:xfrm>
            <a:off x="6742253" y="1543987"/>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cs typeface="Arial" panose="020B0604020202020204" pitchFamily="34" charset="0"/>
              </a:rPr>
              <a:t>Have you heard of the term ‘body image’? </a:t>
            </a:r>
          </a:p>
        </p:txBody>
      </p:sp>
      <p:pic>
        <p:nvPicPr>
          <p:cNvPr id="12" name="Picture 11">
            <a:extLst>
              <a:ext uri="{FF2B5EF4-FFF2-40B4-BE49-F238E27FC236}">
                <a16:creationId xmlns:a16="http://schemas.microsoft.com/office/drawing/2014/main" id="{9F4D2EDB-5226-4F7B-AAC1-B29561C67C58}"/>
              </a:ext>
            </a:extLst>
          </p:cNvPr>
          <p:cNvPicPr>
            <a:picLocks noChangeAspect="1"/>
          </p:cNvPicPr>
          <p:nvPr/>
        </p:nvPicPr>
        <p:blipFill>
          <a:blip r:embed="rId2"/>
          <a:srcRect/>
          <a:stretch/>
        </p:blipFill>
        <p:spPr>
          <a:xfrm>
            <a:off x="828719" y="1601998"/>
            <a:ext cx="5586960" cy="3626289"/>
          </a:xfrm>
          <a:prstGeom prst="rect">
            <a:avLst/>
          </a:prstGeom>
        </p:spPr>
      </p:pic>
      <p:sp>
        <p:nvSpPr>
          <p:cNvPr id="13" name="Oval 12">
            <a:extLst>
              <a:ext uri="{FF2B5EF4-FFF2-40B4-BE49-F238E27FC236}">
                <a16:creationId xmlns:a16="http://schemas.microsoft.com/office/drawing/2014/main" id="{F66B5DC1-5156-46BB-B1F1-6920D785AD92}"/>
              </a:ext>
            </a:extLst>
          </p:cNvPr>
          <p:cNvSpPr/>
          <p:nvPr/>
        </p:nvSpPr>
        <p:spPr>
          <a:xfrm>
            <a:off x="828720" y="5364786"/>
            <a:ext cx="910394" cy="910394"/>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35EF95-3FF0-41C4-AC16-67CDD3AC985B}"/>
              </a:ext>
            </a:extLst>
          </p:cNvPr>
          <p:cNvSpPr/>
          <p:nvPr/>
        </p:nvSpPr>
        <p:spPr>
          <a:xfrm>
            <a:off x="6742253" y="2707243"/>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What does it mean to you? </a:t>
            </a:r>
          </a:p>
        </p:txBody>
      </p:sp>
      <p:sp>
        <p:nvSpPr>
          <p:cNvPr id="18" name="Rectangle 17">
            <a:extLst>
              <a:ext uri="{FF2B5EF4-FFF2-40B4-BE49-F238E27FC236}">
                <a16:creationId xmlns:a16="http://schemas.microsoft.com/office/drawing/2014/main" id="{48767EB6-FA44-4E4B-9204-89B494B37F9B}"/>
              </a:ext>
            </a:extLst>
          </p:cNvPr>
          <p:cNvSpPr/>
          <p:nvPr/>
        </p:nvSpPr>
        <p:spPr>
          <a:xfrm>
            <a:off x="6742253" y="3870499"/>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What is an appropriate body image? </a:t>
            </a:r>
          </a:p>
        </p:txBody>
      </p:sp>
      <p:sp>
        <p:nvSpPr>
          <p:cNvPr id="20" name="Rectangle 19">
            <a:extLst>
              <a:ext uri="{FF2B5EF4-FFF2-40B4-BE49-F238E27FC236}">
                <a16:creationId xmlns:a16="http://schemas.microsoft.com/office/drawing/2014/main" id="{6557C3D8-864A-4D74-9B8D-5962BB777933}"/>
              </a:ext>
            </a:extLst>
          </p:cNvPr>
          <p:cNvSpPr/>
          <p:nvPr/>
        </p:nvSpPr>
        <p:spPr>
          <a:xfrm>
            <a:off x="6742253" y="5033755"/>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How might social media play a role in increasing the pressure to have the “ideal body type”?</a:t>
            </a:r>
          </a:p>
        </p:txBody>
      </p:sp>
    </p:spTree>
    <p:extLst>
      <p:ext uri="{BB962C8B-B14F-4D97-AF65-F5344CB8AC3E}">
        <p14:creationId xmlns:p14="http://schemas.microsoft.com/office/powerpoint/2010/main" val="304882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Some important aspects of body image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D32A2A90-4B13-438A-B252-23642219F4A3}"/>
              </a:ext>
            </a:extLst>
          </p:cNvPr>
          <p:cNvSpPr/>
          <p:nvPr/>
        </p:nvSpPr>
        <p:spPr>
          <a:xfrm>
            <a:off x="846460" y="2733306"/>
            <a:ext cx="2075422" cy="2075975"/>
          </a:xfrm>
          <a:custGeom>
            <a:avLst/>
            <a:gdLst>
              <a:gd name="connsiteX0" fmla="*/ -1 w 2075422"/>
              <a:gd name="connsiteY0" fmla="*/ 1544 h 1461450"/>
              <a:gd name="connsiteX1" fmla="*/ -1 w 2075422"/>
              <a:gd name="connsiteY1" fmla="*/ 1232719 h 1461450"/>
              <a:gd name="connsiteX2" fmla="*/ 320311 w 2075422"/>
              <a:gd name="connsiteY2" fmla="*/ 1462995 h 1461450"/>
              <a:gd name="connsiteX3" fmla="*/ 1755111 w 2075422"/>
              <a:gd name="connsiteY3" fmla="*/ 1462995 h 1461450"/>
              <a:gd name="connsiteX4" fmla="*/ 2075422 w 2075422"/>
              <a:gd name="connsiteY4" fmla="*/ 1232719 h 1461450"/>
              <a:gd name="connsiteX5" fmla="*/ 2075422 w 2075422"/>
              <a:gd name="connsiteY5" fmla="*/ 1544 h 146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422" h="1461450">
                <a:moveTo>
                  <a:pt x="-1" y="1544"/>
                </a:moveTo>
                <a:lnTo>
                  <a:pt x="-1" y="1232719"/>
                </a:lnTo>
                <a:cubicBezTo>
                  <a:pt x="-1" y="1360301"/>
                  <a:pt x="142862" y="1462995"/>
                  <a:pt x="320311" y="1462995"/>
                </a:cubicBezTo>
                <a:lnTo>
                  <a:pt x="1755111" y="1462995"/>
                </a:lnTo>
                <a:cubicBezTo>
                  <a:pt x="1932559" y="1462995"/>
                  <a:pt x="2075422" y="1360301"/>
                  <a:pt x="2075422" y="1232719"/>
                </a:cubicBezTo>
                <a:lnTo>
                  <a:pt x="2075422" y="1544"/>
                </a:lnTo>
                <a:close/>
              </a:path>
            </a:pathLst>
          </a:custGeom>
          <a:solidFill>
            <a:srgbClr val="FFFFFF"/>
          </a:solidFill>
          <a:ln w="2259" cap="flat">
            <a:noFill/>
            <a:prstDash val="solid"/>
            <a:miter/>
          </a:ln>
          <a:effectLst>
            <a:outerShdw blurRad="50800" dist="38100" dir="5400000" algn="t" rotWithShape="0">
              <a:prstClr val="black">
                <a:alpha val="40000"/>
              </a:prstClr>
            </a:outerShdw>
          </a:effectLst>
        </p:spPr>
        <p:txBody>
          <a:bodyPr tIns="360000" rtlCol="0" anchor="t"/>
          <a:lstStyle/>
          <a:p>
            <a:pPr algn="ctr"/>
            <a:r>
              <a:rPr lang="en-US" sz="1600">
                <a:latin typeface="Arial" panose="020B0604020202020204" pitchFamily="34" charset="0"/>
                <a:cs typeface="Arial" panose="020B0604020202020204" pitchFamily="34" charset="0"/>
              </a:rPr>
              <a:t>How you see your body</a:t>
            </a:r>
            <a:endParaRPr lang="en-IN" sz="1600">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43C8C4E1-73F1-4FDC-842D-AEDF7DE0F73A}"/>
              </a:ext>
            </a:extLst>
          </p:cNvPr>
          <p:cNvSpPr/>
          <p:nvPr/>
        </p:nvSpPr>
        <p:spPr>
          <a:xfrm>
            <a:off x="479425" y="1952535"/>
            <a:ext cx="2809583" cy="780772"/>
          </a:xfrm>
          <a:custGeom>
            <a:avLst/>
            <a:gdLst>
              <a:gd name="connsiteX0" fmla="*/ 780772 w 2809583"/>
              <a:gd name="connsiteY0" fmla="*/ 1544 h 780772"/>
              <a:gd name="connsiteX1" fmla="*/ 2028788 w 2809583"/>
              <a:gd name="connsiteY1" fmla="*/ 1544 h 780772"/>
              <a:gd name="connsiteX2" fmla="*/ 2809583 w 2809583"/>
              <a:gd name="connsiteY2" fmla="*/ 782316 h 780772"/>
              <a:gd name="connsiteX3" fmla="*/ -1 w 2809583"/>
              <a:gd name="connsiteY3" fmla="*/ 782316 h 780772"/>
              <a:gd name="connsiteX4" fmla="*/ 780772 w 2809583"/>
              <a:gd name="connsiteY4" fmla="*/ 1544 h 78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583" h="780772">
                <a:moveTo>
                  <a:pt x="780772" y="1544"/>
                </a:moveTo>
                <a:lnTo>
                  <a:pt x="2028788" y="1544"/>
                </a:lnTo>
                <a:cubicBezTo>
                  <a:pt x="2459999" y="1544"/>
                  <a:pt x="2809583" y="351106"/>
                  <a:pt x="2809583" y="782316"/>
                </a:cubicBezTo>
                <a:lnTo>
                  <a:pt x="-1" y="782316"/>
                </a:lnTo>
                <a:cubicBezTo>
                  <a:pt x="-1" y="351106"/>
                  <a:pt x="349561" y="1544"/>
                  <a:pt x="780772" y="1544"/>
                </a:cubicBezTo>
                <a:close/>
              </a:path>
            </a:pathLst>
          </a:custGeom>
          <a:solidFill>
            <a:srgbClr val="FF5F8B"/>
          </a:solidFill>
          <a:ln w="2259" cap="flat">
            <a:no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58987781-124B-46E2-B651-BBF12C52D60C}"/>
              </a:ext>
            </a:extLst>
          </p:cNvPr>
          <p:cNvSpPr/>
          <p:nvPr/>
        </p:nvSpPr>
        <p:spPr>
          <a:xfrm>
            <a:off x="479425" y="2733285"/>
            <a:ext cx="367035" cy="325555"/>
          </a:xfrm>
          <a:custGeom>
            <a:avLst/>
            <a:gdLst>
              <a:gd name="connsiteX0" fmla="*/ 0 w 367035"/>
              <a:gd name="connsiteY0" fmla="*/ 0 h 325555"/>
              <a:gd name="connsiteX1" fmla="*/ 367036 w 367035"/>
              <a:gd name="connsiteY1" fmla="*/ 325555 h 325555"/>
              <a:gd name="connsiteX2" fmla="*/ 367036 w 367035"/>
              <a:gd name="connsiteY2" fmla="*/ 0 h 325555"/>
              <a:gd name="connsiteX3" fmla="*/ 0 w 367035"/>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35" h="325555">
                <a:moveTo>
                  <a:pt x="0" y="0"/>
                </a:moveTo>
                <a:lnTo>
                  <a:pt x="367036" y="325555"/>
                </a:lnTo>
                <a:lnTo>
                  <a:pt x="367036" y="0"/>
                </a:lnTo>
                <a:lnTo>
                  <a:pt x="0" y="0"/>
                </a:lnTo>
                <a:close/>
              </a:path>
            </a:pathLst>
          </a:custGeom>
          <a:solidFill>
            <a:srgbClr val="BF3555"/>
          </a:solidFill>
          <a:ln w="2259"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B0234AED-CB65-42B1-9DEC-8A301275D2A4}"/>
              </a:ext>
            </a:extLst>
          </p:cNvPr>
          <p:cNvSpPr/>
          <p:nvPr/>
        </p:nvSpPr>
        <p:spPr>
          <a:xfrm>
            <a:off x="2921882" y="2733285"/>
            <a:ext cx="367035" cy="325555"/>
          </a:xfrm>
          <a:custGeom>
            <a:avLst/>
            <a:gdLst>
              <a:gd name="connsiteX0" fmla="*/ 367036 w 367035"/>
              <a:gd name="connsiteY0" fmla="*/ 0 h 325555"/>
              <a:gd name="connsiteX1" fmla="*/ 0 w 367035"/>
              <a:gd name="connsiteY1" fmla="*/ 325555 h 325555"/>
              <a:gd name="connsiteX2" fmla="*/ 0 w 367035"/>
              <a:gd name="connsiteY2" fmla="*/ 0 h 325555"/>
              <a:gd name="connsiteX3" fmla="*/ 367036 w 367035"/>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35" h="325555">
                <a:moveTo>
                  <a:pt x="367036" y="0"/>
                </a:moveTo>
                <a:lnTo>
                  <a:pt x="0" y="325555"/>
                </a:lnTo>
                <a:lnTo>
                  <a:pt x="0" y="0"/>
                </a:lnTo>
                <a:lnTo>
                  <a:pt x="367036" y="0"/>
                </a:lnTo>
                <a:close/>
              </a:path>
            </a:pathLst>
          </a:custGeom>
          <a:solidFill>
            <a:srgbClr val="BF3555"/>
          </a:solidFill>
          <a:ln w="2259"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DEC45A55-31E0-41AB-9074-B21D7E08AFD1}"/>
              </a:ext>
            </a:extLst>
          </p:cNvPr>
          <p:cNvSpPr/>
          <p:nvPr/>
        </p:nvSpPr>
        <p:spPr>
          <a:xfrm>
            <a:off x="479425" y="2143433"/>
            <a:ext cx="2809493" cy="589874"/>
          </a:xfrm>
          <a:custGeom>
            <a:avLst/>
            <a:gdLst>
              <a:gd name="connsiteX0" fmla="*/ 2540269 w 2809493"/>
              <a:gd name="connsiteY0" fmla="*/ 1544 h 589874"/>
              <a:gd name="connsiteX1" fmla="*/ -1 w 2809493"/>
              <a:gd name="connsiteY1" fmla="*/ 591418 h 589874"/>
              <a:gd name="connsiteX2" fmla="*/ 2809493 w 2809493"/>
              <a:gd name="connsiteY2" fmla="*/ 591418 h 589874"/>
              <a:gd name="connsiteX3" fmla="*/ 2540269 w 2809493"/>
              <a:gd name="connsiteY3" fmla="*/ 1544 h 589874"/>
            </a:gdLst>
            <a:ahLst/>
            <a:cxnLst>
              <a:cxn ang="0">
                <a:pos x="connsiteX0" y="connsiteY0"/>
              </a:cxn>
              <a:cxn ang="0">
                <a:pos x="connsiteX1" y="connsiteY1"/>
              </a:cxn>
              <a:cxn ang="0">
                <a:pos x="connsiteX2" y="connsiteY2"/>
              </a:cxn>
              <a:cxn ang="0">
                <a:pos x="connsiteX3" y="connsiteY3"/>
              </a:cxn>
            </a:cxnLst>
            <a:rect l="l" t="t" r="r" b="b"/>
            <a:pathLst>
              <a:path w="2809493" h="589874">
                <a:moveTo>
                  <a:pt x="2540269" y="1544"/>
                </a:moveTo>
                <a:lnTo>
                  <a:pt x="-1" y="591418"/>
                </a:lnTo>
                <a:lnTo>
                  <a:pt x="2809493" y="591418"/>
                </a:lnTo>
                <a:cubicBezTo>
                  <a:pt x="2809742" y="365008"/>
                  <a:pt x="2711478" y="149696"/>
                  <a:pt x="2540269" y="1544"/>
                </a:cubicBezTo>
                <a:close/>
              </a:path>
            </a:pathLst>
          </a:custGeom>
          <a:solidFill>
            <a:srgbClr val="FF3761"/>
          </a:solidFill>
          <a:ln w="2259"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9F593D5F-5B89-42A8-BC6A-B4AF5C59AF0E}"/>
              </a:ext>
            </a:extLst>
          </p:cNvPr>
          <p:cNvSpPr/>
          <p:nvPr/>
        </p:nvSpPr>
        <p:spPr>
          <a:xfrm>
            <a:off x="846460" y="2733307"/>
            <a:ext cx="2075422" cy="299831"/>
          </a:xfrm>
          <a:custGeom>
            <a:avLst/>
            <a:gdLst>
              <a:gd name="connsiteX0" fmla="*/ 0 w 2075422"/>
              <a:gd name="connsiteY0" fmla="*/ 0 h 299831"/>
              <a:gd name="connsiteX1" fmla="*/ 2075422 w 2075422"/>
              <a:gd name="connsiteY1" fmla="*/ 0 h 299831"/>
              <a:gd name="connsiteX2" fmla="*/ 2075422 w 2075422"/>
              <a:gd name="connsiteY2" fmla="*/ 299831 h 299831"/>
              <a:gd name="connsiteX3" fmla="*/ 0 w 2075422"/>
              <a:gd name="connsiteY3" fmla="*/ 299831 h 299831"/>
            </a:gdLst>
            <a:ahLst/>
            <a:cxnLst>
              <a:cxn ang="0">
                <a:pos x="connsiteX0" y="connsiteY0"/>
              </a:cxn>
              <a:cxn ang="0">
                <a:pos x="connsiteX1" y="connsiteY1"/>
              </a:cxn>
              <a:cxn ang="0">
                <a:pos x="connsiteX2" y="connsiteY2"/>
              </a:cxn>
              <a:cxn ang="0">
                <a:pos x="connsiteX3" y="connsiteY3"/>
              </a:cxn>
            </a:cxnLst>
            <a:rect l="l" t="t" r="r" b="b"/>
            <a:pathLst>
              <a:path w="2075422" h="299831">
                <a:moveTo>
                  <a:pt x="0" y="0"/>
                </a:moveTo>
                <a:lnTo>
                  <a:pt x="2075422" y="0"/>
                </a:lnTo>
                <a:lnTo>
                  <a:pt x="2075422" y="299831"/>
                </a:lnTo>
                <a:lnTo>
                  <a:pt x="0" y="299831"/>
                </a:lnTo>
                <a:close/>
              </a:path>
            </a:pathLst>
          </a:custGeom>
          <a:gradFill flip="none" rotWithShape="1">
            <a:gsLst>
              <a:gs pos="0">
                <a:schemeClr val="bg1">
                  <a:lumMod val="75000"/>
                </a:schemeClr>
              </a:gs>
              <a:gs pos="100000">
                <a:schemeClr val="bg1">
                  <a:lumMod val="95000"/>
                  <a:alpha val="0"/>
                </a:schemeClr>
              </a:gs>
            </a:gsLst>
            <a:lin ang="5400000" scaled="1"/>
            <a:tileRect/>
          </a:gradFill>
          <a:ln w="2259"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FD138A51-150A-403B-933E-4819F4026B5A}"/>
              </a:ext>
            </a:extLst>
          </p:cNvPr>
          <p:cNvSpPr/>
          <p:nvPr/>
        </p:nvSpPr>
        <p:spPr>
          <a:xfrm>
            <a:off x="3779557" y="2733306"/>
            <a:ext cx="2075399" cy="2075975"/>
          </a:xfrm>
          <a:custGeom>
            <a:avLst/>
            <a:gdLst>
              <a:gd name="connsiteX0" fmla="*/ -1 w 2075399"/>
              <a:gd name="connsiteY0" fmla="*/ 1544 h 1461450"/>
              <a:gd name="connsiteX1" fmla="*/ -1 w 2075399"/>
              <a:gd name="connsiteY1" fmla="*/ 1232719 h 1461450"/>
              <a:gd name="connsiteX2" fmla="*/ 320311 w 2075399"/>
              <a:gd name="connsiteY2" fmla="*/ 1462995 h 1461450"/>
              <a:gd name="connsiteX3" fmla="*/ 1755088 w 2075399"/>
              <a:gd name="connsiteY3" fmla="*/ 1462995 h 1461450"/>
              <a:gd name="connsiteX4" fmla="*/ 2075399 w 2075399"/>
              <a:gd name="connsiteY4" fmla="*/ 1232719 h 1461450"/>
              <a:gd name="connsiteX5" fmla="*/ 2075399 w 2075399"/>
              <a:gd name="connsiteY5" fmla="*/ 1544 h 146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399" h="1461450">
                <a:moveTo>
                  <a:pt x="-1" y="1544"/>
                </a:moveTo>
                <a:lnTo>
                  <a:pt x="-1" y="1232719"/>
                </a:lnTo>
                <a:cubicBezTo>
                  <a:pt x="-1" y="1360301"/>
                  <a:pt x="142840" y="1462995"/>
                  <a:pt x="320311" y="1462995"/>
                </a:cubicBezTo>
                <a:lnTo>
                  <a:pt x="1755088" y="1462995"/>
                </a:lnTo>
                <a:cubicBezTo>
                  <a:pt x="1932559" y="1462995"/>
                  <a:pt x="2075399" y="1360301"/>
                  <a:pt x="2075399" y="1232719"/>
                </a:cubicBezTo>
                <a:lnTo>
                  <a:pt x="2075399" y="1544"/>
                </a:lnTo>
                <a:close/>
              </a:path>
            </a:pathLst>
          </a:custGeom>
          <a:solidFill>
            <a:srgbClr val="FFFFFF"/>
          </a:solidFill>
          <a:ln w="2259" cap="flat">
            <a:noFill/>
            <a:prstDash val="solid"/>
            <a:miter/>
          </a:ln>
          <a:effectLst>
            <a:outerShdw blurRad="50800" dist="38100" dir="5400000" algn="t" rotWithShape="0">
              <a:prstClr val="black">
                <a:alpha val="40000"/>
              </a:prstClr>
            </a:outerShdw>
          </a:effectLst>
        </p:spPr>
        <p:txBody>
          <a:bodyPr tIns="360000" rtlCol="0" anchor="t"/>
          <a:lstStyle/>
          <a:p>
            <a:pPr algn="ctr"/>
            <a:r>
              <a:rPr lang="en-US" sz="1600">
                <a:latin typeface="Arial" panose="020B0604020202020204" pitchFamily="34" charset="0"/>
                <a:cs typeface="Arial" panose="020B0604020202020204" pitchFamily="34" charset="0"/>
              </a:rPr>
              <a:t>How you feel about your body</a:t>
            </a:r>
          </a:p>
        </p:txBody>
      </p:sp>
      <p:sp>
        <p:nvSpPr>
          <p:cNvPr id="51" name="Freeform: Shape 50">
            <a:extLst>
              <a:ext uri="{FF2B5EF4-FFF2-40B4-BE49-F238E27FC236}">
                <a16:creationId xmlns:a16="http://schemas.microsoft.com/office/drawing/2014/main" id="{3E7ABC5D-A895-4D25-8662-9BC82BA40F66}"/>
              </a:ext>
            </a:extLst>
          </p:cNvPr>
          <p:cNvSpPr/>
          <p:nvPr/>
        </p:nvSpPr>
        <p:spPr>
          <a:xfrm>
            <a:off x="3412521" y="1952535"/>
            <a:ext cx="2809470" cy="780772"/>
          </a:xfrm>
          <a:custGeom>
            <a:avLst/>
            <a:gdLst>
              <a:gd name="connsiteX0" fmla="*/ 780772 w 2809470"/>
              <a:gd name="connsiteY0" fmla="*/ 1544 h 780772"/>
              <a:gd name="connsiteX1" fmla="*/ 2028697 w 2809470"/>
              <a:gd name="connsiteY1" fmla="*/ 1544 h 780772"/>
              <a:gd name="connsiteX2" fmla="*/ 2809470 w 2809470"/>
              <a:gd name="connsiteY2" fmla="*/ 782316 h 780772"/>
              <a:gd name="connsiteX3" fmla="*/ -1 w 2809470"/>
              <a:gd name="connsiteY3" fmla="*/ 782316 h 780772"/>
              <a:gd name="connsiteX4" fmla="*/ 780772 w 2809470"/>
              <a:gd name="connsiteY4" fmla="*/ 1544 h 78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470" h="780772">
                <a:moveTo>
                  <a:pt x="780772" y="1544"/>
                </a:moveTo>
                <a:lnTo>
                  <a:pt x="2028697" y="1544"/>
                </a:lnTo>
                <a:cubicBezTo>
                  <a:pt x="2459908" y="1544"/>
                  <a:pt x="2809470" y="351106"/>
                  <a:pt x="2809470" y="782316"/>
                </a:cubicBezTo>
                <a:lnTo>
                  <a:pt x="-1" y="782316"/>
                </a:lnTo>
                <a:cubicBezTo>
                  <a:pt x="-1" y="351106"/>
                  <a:pt x="349561" y="1544"/>
                  <a:pt x="780772" y="1544"/>
                </a:cubicBezTo>
                <a:close/>
              </a:path>
            </a:pathLst>
          </a:custGeom>
          <a:solidFill>
            <a:srgbClr val="FF9F00"/>
          </a:solidFill>
          <a:ln w="2259" cap="flat">
            <a:no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29999820-3BC1-41CD-B4FC-D8048FF73E9F}"/>
              </a:ext>
            </a:extLst>
          </p:cNvPr>
          <p:cNvSpPr/>
          <p:nvPr/>
        </p:nvSpPr>
        <p:spPr>
          <a:xfrm>
            <a:off x="3412521" y="2733285"/>
            <a:ext cx="367012" cy="325555"/>
          </a:xfrm>
          <a:custGeom>
            <a:avLst/>
            <a:gdLst>
              <a:gd name="connsiteX0" fmla="*/ 0 w 367012"/>
              <a:gd name="connsiteY0" fmla="*/ 0 h 325555"/>
              <a:gd name="connsiteX1" fmla="*/ 367013 w 367012"/>
              <a:gd name="connsiteY1" fmla="*/ 325555 h 325555"/>
              <a:gd name="connsiteX2" fmla="*/ 367013 w 367012"/>
              <a:gd name="connsiteY2" fmla="*/ 0 h 325555"/>
              <a:gd name="connsiteX3" fmla="*/ 0 w 367012"/>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12" h="325555">
                <a:moveTo>
                  <a:pt x="0" y="0"/>
                </a:moveTo>
                <a:lnTo>
                  <a:pt x="367013" y="325555"/>
                </a:lnTo>
                <a:lnTo>
                  <a:pt x="367013" y="0"/>
                </a:lnTo>
                <a:lnTo>
                  <a:pt x="0" y="0"/>
                </a:lnTo>
                <a:close/>
              </a:path>
            </a:pathLst>
          </a:custGeom>
          <a:solidFill>
            <a:srgbClr val="BF6500"/>
          </a:solidFill>
          <a:ln w="2259"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3E05B28A-35F6-47B0-924F-FAAF8CB96AB8}"/>
              </a:ext>
            </a:extLst>
          </p:cNvPr>
          <p:cNvSpPr/>
          <p:nvPr/>
        </p:nvSpPr>
        <p:spPr>
          <a:xfrm>
            <a:off x="5854979" y="2733285"/>
            <a:ext cx="367012" cy="325555"/>
          </a:xfrm>
          <a:custGeom>
            <a:avLst/>
            <a:gdLst>
              <a:gd name="connsiteX0" fmla="*/ 367013 w 367012"/>
              <a:gd name="connsiteY0" fmla="*/ 0 h 325555"/>
              <a:gd name="connsiteX1" fmla="*/ 0 w 367012"/>
              <a:gd name="connsiteY1" fmla="*/ 325555 h 325555"/>
              <a:gd name="connsiteX2" fmla="*/ 0 w 367012"/>
              <a:gd name="connsiteY2" fmla="*/ 0 h 325555"/>
              <a:gd name="connsiteX3" fmla="*/ 367013 w 367012"/>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12" h="325555">
                <a:moveTo>
                  <a:pt x="367013" y="0"/>
                </a:moveTo>
                <a:lnTo>
                  <a:pt x="0" y="325555"/>
                </a:lnTo>
                <a:lnTo>
                  <a:pt x="0" y="0"/>
                </a:lnTo>
                <a:lnTo>
                  <a:pt x="367013" y="0"/>
                </a:lnTo>
                <a:close/>
              </a:path>
            </a:pathLst>
          </a:custGeom>
          <a:solidFill>
            <a:srgbClr val="BF6500"/>
          </a:solidFill>
          <a:ln w="2259"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5D0B0FF9-173A-4440-A376-DA2FD5B23F85}"/>
              </a:ext>
            </a:extLst>
          </p:cNvPr>
          <p:cNvSpPr/>
          <p:nvPr/>
        </p:nvSpPr>
        <p:spPr>
          <a:xfrm>
            <a:off x="3412521" y="2143433"/>
            <a:ext cx="2809470" cy="589874"/>
          </a:xfrm>
          <a:custGeom>
            <a:avLst/>
            <a:gdLst>
              <a:gd name="connsiteX0" fmla="*/ 2540246 w 2809470"/>
              <a:gd name="connsiteY0" fmla="*/ 1544 h 589874"/>
              <a:gd name="connsiteX1" fmla="*/ -1 w 2809470"/>
              <a:gd name="connsiteY1" fmla="*/ 591418 h 589874"/>
              <a:gd name="connsiteX2" fmla="*/ 2809470 w 2809470"/>
              <a:gd name="connsiteY2" fmla="*/ 591418 h 589874"/>
              <a:gd name="connsiteX3" fmla="*/ 2540246 w 2809470"/>
              <a:gd name="connsiteY3" fmla="*/ 1544 h 589874"/>
            </a:gdLst>
            <a:ahLst/>
            <a:cxnLst>
              <a:cxn ang="0">
                <a:pos x="connsiteX0" y="connsiteY0"/>
              </a:cxn>
              <a:cxn ang="0">
                <a:pos x="connsiteX1" y="connsiteY1"/>
              </a:cxn>
              <a:cxn ang="0">
                <a:pos x="connsiteX2" y="connsiteY2"/>
              </a:cxn>
              <a:cxn ang="0">
                <a:pos x="connsiteX3" y="connsiteY3"/>
              </a:cxn>
            </a:cxnLst>
            <a:rect l="l" t="t" r="r" b="b"/>
            <a:pathLst>
              <a:path w="2809470" h="589874">
                <a:moveTo>
                  <a:pt x="2540246" y="1544"/>
                </a:moveTo>
                <a:lnTo>
                  <a:pt x="-1" y="591418"/>
                </a:lnTo>
                <a:lnTo>
                  <a:pt x="2809470" y="591418"/>
                </a:lnTo>
                <a:cubicBezTo>
                  <a:pt x="2809719" y="365008"/>
                  <a:pt x="2711433" y="149696"/>
                  <a:pt x="2540246" y="1544"/>
                </a:cubicBezTo>
                <a:close/>
              </a:path>
            </a:pathLst>
          </a:custGeom>
          <a:solidFill>
            <a:srgbClr val="FF7700"/>
          </a:solidFill>
          <a:ln w="2259"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F2FE73C4-1657-4853-ADA3-F1DC70A4A3AA}"/>
              </a:ext>
            </a:extLst>
          </p:cNvPr>
          <p:cNvSpPr/>
          <p:nvPr/>
        </p:nvSpPr>
        <p:spPr>
          <a:xfrm>
            <a:off x="3779557" y="2733307"/>
            <a:ext cx="2075422" cy="299831"/>
          </a:xfrm>
          <a:custGeom>
            <a:avLst/>
            <a:gdLst>
              <a:gd name="connsiteX0" fmla="*/ 0 w 2075422"/>
              <a:gd name="connsiteY0" fmla="*/ 0 h 299831"/>
              <a:gd name="connsiteX1" fmla="*/ 2075422 w 2075422"/>
              <a:gd name="connsiteY1" fmla="*/ 0 h 299831"/>
              <a:gd name="connsiteX2" fmla="*/ 2075422 w 2075422"/>
              <a:gd name="connsiteY2" fmla="*/ 299831 h 299831"/>
              <a:gd name="connsiteX3" fmla="*/ 0 w 2075422"/>
              <a:gd name="connsiteY3" fmla="*/ 299831 h 299831"/>
            </a:gdLst>
            <a:ahLst/>
            <a:cxnLst>
              <a:cxn ang="0">
                <a:pos x="connsiteX0" y="connsiteY0"/>
              </a:cxn>
              <a:cxn ang="0">
                <a:pos x="connsiteX1" y="connsiteY1"/>
              </a:cxn>
              <a:cxn ang="0">
                <a:pos x="connsiteX2" y="connsiteY2"/>
              </a:cxn>
              <a:cxn ang="0">
                <a:pos x="connsiteX3" y="connsiteY3"/>
              </a:cxn>
            </a:cxnLst>
            <a:rect l="l" t="t" r="r" b="b"/>
            <a:pathLst>
              <a:path w="2075422" h="299831">
                <a:moveTo>
                  <a:pt x="0" y="0"/>
                </a:moveTo>
                <a:lnTo>
                  <a:pt x="2075422" y="0"/>
                </a:lnTo>
                <a:lnTo>
                  <a:pt x="2075422" y="299831"/>
                </a:lnTo>
                <a:lnTo>
                  <a:pt x="0" y="299831"/>
                </a:lnTo>
                <a:close/>
              </a:path>
            </a:pathLst>
          </a:custGeom>
          <a:gradFill flip="none" rotWithShape="1">
            <a:gsLst>
              <a:gs pos="0">
                <a:schemeClr val="bg1">
                  <a:lumMod val="75000"/>
                </a:schemeClr>
              </a:gs>
              <a:gs pos="100000">
                <a:schemeClr val="bg1">
                  <a:lumMod val="95000"/>
                  <a:alpha val="0"/>
                </a:schemeClr>
              </a:gs>
            </a:gsLst>
            <a:lin ang="5400000" scaled="1"/>
            <a:tileRect/>
          </a:gradFill>
          <a:ln w="2259"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A5D89F62-BCC3-4852-8697-2FE929EDFE22}"/>
              </a:ext>
            </a:extLst>
          </p:cNvPr>
          <p:cNvSpPr/>
          <p:nvPr/>
        </p:nvSpPr>
        <p:spPr>
          <a:xfrm>
            <a:off x="6712722" y="2718523"/>
            <a:ext cx="2075422" cy="2075975"/>
          </a:xfrm>
          <a:custGeom>
            <a:avLst/>
            <a:gdLst>
              <a:gd name="connsiteX0" fmla="*/ -1 w 2075422"/>
              <a:gd name="connsiteY0" fmla="*/ 1544 h 1461450"/>
              <a:gd name="connsiteX1" fmla="*/ -1 w 2075422"/>
              <a:gd name="connsiteY1" fmla="*/ 1232719 h 1461450"/>
              <a:gd name="connsiteX2" fmla="*/ 320311 w 2075422"/>
              <a:gd name="connsiteY2" fmla="*/ 1462995 h 1461450"/>
              <a:gd name="connsiteX3" fmla="*/ 1755111 w 2075422"/>
              <a:gd name="connsiteY3" fmla="*/ 1462995 h 1461450"/>
              <a:gd name="connsiteX4" fmla="*/ 2075422 w 2075422"/>
              <a:gd name="connsiteY4" fmla="*/ 1232719 h 1461450"/>
              <a:gd name="connsiteX5" fmla="*/ 2075422 w 2075422"/>
              <a:gd name="connsiteY5" fmla="*/ 1544 h 146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422" h="1461450">
                <a:moveTo>
                  <a:pt x="-1" y="1544"/>
                </a:moveTo>
                <a:lnTo>
                  <a:pt x="-1" y="1232719"/>
                </a:lnTo>
                <a:cubicBezTo>
                  <a:pt x="-1" y="1360301"/>
                  <a:pt x="142862" y="1462995"/>
                  <a:pt x="320311" y="1462995"/>
                </a:cubicBezTo>
                <a:lnTo>
                  <a:pt x="1755111" y="1462995"/>
                </a:lnTo>
                <a:cubicBezTo>
                  <a:pt x="1932559" y="1462995"/>
                  <a:pt x="2075422" y="1360301"/>
                  <a:pt x="2075422" y="1232719"/>
                </a:cubicBezTo>
                <a:lnTo>
                  <a:pt x="2075422" y="1544"/>
                </a:lnTo>
                <a:close/>
              </a:path>
            </a:pathLst>
          </a:custGeom>
          <a:solidFill>
            <a:srgbClr val="FFFFFF"/>
          </a:solidFill>
          <a:ln w="2259" cap="flat">
            <a:noFill/>
            <a:prstDash val="solid"/>
            <a:miter/>
          </a:ln>
          <a:effectLst>
            <a:outerShdw blurRad="50800" dist="38100" dir="5400000" algn="t" rotWithShape="0">
              <a:prstClr val="black">
                <a:alpha val="40000"/>
              </a:prstClr>
            </a:outerShdw>
          </a:effectLst>
        </p:spPr>
        <p:txBody>
          <a:bodyPr tIns="360000" rtlCol="0" anchor="t"/>
          <a:lstStyle/>
          <a:p>
            <a:pPr algn="ctr"/>
            <a:r>
              <a:rPr lang="en-US" sz="1600">
                <a:latin typeface="Arial" panose="020B0604020202020204" pitchFamily="34" charset="0"/>
                <a:cs typeface="Arial" panose="020B0604020202020204" pitchFamily="34" charset="0"/>
              </a:rPr>
              <a:t>How you think about your body</a:t>
            </a:r>
            <a:endParaRPr lang="en-IN" sz="1600">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6B8876BE-95B5-4A16-8C8C-F660706BD9B4}"/>
              </a:ext>
            </a:extLst>
          </p:cNvPr>
          <p:cNvSpPr/>
          <p:nvPr/>
        </p:nvSpPr>
        <p:spPr>
          <a:xfrm>
            <a:off x="6345596" y="1937729"/>
            <a:ext cx="2809515" cy="780795"/>
          </a:xfrm>
          <a:custGeom>
            <a:avLst/>
            <a:gdLst>
              <a:gd name="connsiteX0" fmla="*/ 780795 w 2809515"/>
              <a:gd name="connsiteY0" fmla="*/ 1544 h 780795"/>
              <a:gd name="connsiteX1" fmla="*/ 2028743 w 2809515"/>
              <a:gd name="connsiteY1" fmla="*/ 1544 h 780795"/>
              <a:gd name="connsiteX2" fmla="*/ 2809515 w 2809515"/>
              <a:gd name="connsiteY2" fmla="*/ 782339 h 780795"/>
              <a:gd name="connsiteX3" fmla="*/ -1 w 2809515"/>
              <a:gd name="connsiteY3" fmla="*/ 782339 h 780795"/>
              <a:gd name="connsiteX4" fmla="*/ 780795 w 2809515"/>
              <a:gd name="connsiteY4" fmla="*/ 1544 h 78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515" h="780795">
                <a:moveTo>
                  <a:pt x="780795" y="1544"/>
                </a:moveTo>
                <a:lnTo>
                  <a:pt x="2028743" y="1544"/>
                </a:lnTo>
                <a:cubicBezTo>
                  <a:pt x="2459954" y="1544"/>
                  <a:pt x="2809515" y="351128"/>
                  <a:pt x="2809515" y="782339"/>
                </a:cubicBezTo>
                <a:lnTo>
                  <a:pt x="-1" y="782339"/>
                </a:lnTo>
                <a:cubicBezTo>
                  <a:pt x="-1" y="351128"/>
                  <a:pt x="349561" y="1544"/>
                  <a:pt x="780795" y="1544"/>
                </a:cubicBezTo>
                <a:close/>
              </a:path>
            </a:pathLst>
          </a:custGeom>
          <a:solidFill>
            <a:srgbClr val="03CD9B"/>
          </a:solidFill>
          <a:ln w="2259" cap="flat">
            <a:no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BF260C29-3DEA-4632-A3EE-68828190EC57}"/>
              </a:ext>
            </a:extLst>
          </p:cNvPr>
          <p:cNvSpPr/>
          <p:nvPr/>
        </p:nvSpPr>
        <p:spPr>
          <a:xfrm>
            <a:off x="6345596" y="2718501"/>
            <a:ext cx="367035" cy="325555"/>
          </a:xfrm>
          <a:custGeom>
            <a:avLst/>
            <a:gdLst>
              <a:gd name="connsiteX0" fmla="*/ 0 w 367035"/>
              <a:gd name="connsiteY0" fmla="*/ 0 h 325555"/>
              <a:gd name="connsiteX1" fmla="*/ 367035 w 367035"/>
              <a:gd name="connsiteY1" fmla="*/ 325556 h 325555"/>
              <a:gd name="connsiteX2" fmla="*/ 367035 w 367035"/>
              <a:gd name="connsiteY2" fmla="*/ 0 h 325555"/>
              <a:gd name="connsiteX3" fmla="*/ 0 w 367035"/>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35" h="325555">
                <a:moveTo>
                  <a:pt x="0" y="0"/>
                </a:moveTo>
                <a:lnTo>
                  <a:pt x="367035" y="325556"/>
                </a:lnTo>
                <a:lnTo>
                  <a:pt x="367035" y="0"/>
                </a:lnTo>
                <a:lnTo>
                  <a:pt x="0" y="0"/>
                </a:lnTo>
                <a:close/>
              </a:path>
            </a:pathLst>
          </a:custGeom>
          <a:solidFill>
            <a:srgbClr val="018E62"/>
          </a:solidFill>
          <a:ln w="2259" cap="flat">
            <a:no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BF3049E9-6D81-4E36-8E99-D178B39EF613}"/>
              </a:ext>
            </a:extLst>
          </p:cNvPr>
          <p:cNvSpPr/>
          <p:nvPr/>
        </p:nvSpPr>
        <p:spPr>
          <a:xfrm>
            <a:off x="8788054" y="2718501"/>
            <a:ext cx="367035" cy="325555"/>
          </a:xfrm>
          <a:custGeom>
            <a:avLst/>
            <a:gdLst>
              <a:gd name="connsiteX0" fmla="*/ 367035 w 367035"/>
              <a:gd name="connsiteY0" fmla="*/ 0 h 325555"/>
              <a:gd name="connsiteX1" fmla="*/ 0 w 367035"/>
              <a:gd name="connsiteY1" fmla="*/ 325556 h 325555"/>
              <a:gd name="connsiteX2" fmla="*/ 0 w 367035"/>
              <a:gd name="connsiteY2" fmla="*/ 0 h 325555"/>
              <a:gd name="connsiteX3" fmla="*/ 367035 w 367035"/>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35" h="325555">
                <a:moveTo>
                  <a:pt x="367035" y="0"/>
                </a:moveTo>
                <a:lnTo>
                  <a:pt x="0" y="325556"/>
                </a:lnTo>
                <a:lnTo>
                  <a:pt x="0" y="0"/>
                </a:lnTo>
                <a:lnTo>
                  <a:pt x="367035" y="0"/>
                </a:lnTo>
                <a:close/>
              </a:path>
            </a:pathLst>
          </a:custGeom>
          <a:solidFill>
            <a:srgbClr val="018E62"/>
          </a:solidFill>
          <a:ln w="2259" cap="flat">
            <a:no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A75F60FC-2B1E-43A1-A258-CE38D45E435E}"/>
              </a:ext>
            </a:extLst>
          </p:cNvPr>
          <p:cNvSpPr/>
          <p:nvPr/>
        </p:nvSpPr>
        <p:spPr>
          <a:xfrm>
            <a:off x="6345596" y="2128649"/>
            <a:ext cx="2809493" cy="589987"/>
          </a:xfrm>
          <a:custGeom>
            <a:avLst/>
            <a:gdLst>
              <a:gd name="connsiteX0" fmla="*/ 2540269 w 2809493"/>
              <a:gd name="connsiteY0" fmla="*/ 1544 h 589987"/>
              <a:gd name="connsiteX1" fmla="*/ -1 w 2809493"/>
              <a:gd name="connsiteY1" fmla="*/ 591531 h 589987"/>
              <a:gd name="connsiteX2" fmla="*/ 2809493 w 2809493"/>
              <a:gd name="connsiteY2" fmla="*/ 591531 h 589987"/>
              <a:gd name="connsiteX3" fmla="*/ 2540269 w 2809493"/>
              <a:gd name="connsiteY3" fmla="*/ 1544 h 589987"/>
            </a:gdLst>
            <a:ahLst/>
            <a:cxnLst>
              <a:cxn ang="0">
                <a:pos x="connsiteX0" y="connsiteY0"/>
              </a:cxn>
              <a:cxn ang="0">
                <a:pos x="connsiteX1" y="connsiteY1"/>
              </a:cxn>
              <a:cxn ang="0">
                <a:pos x="connsiteX2" y="connsiteY2"/>
              </a:cxn>
              <a:cxn ang="0">
                <a:pos x="connsiteX3" y="connsiteY3"/>
              </a:cxn>
            </a:cxnLst>
            <a:rect l="l" t="t" r="r" b="b"/>
            <a:pathLst>
              <a:path w="2809493" h="589987">
                <a:moveTo>
                  <a:pt x="2540269" y="1544"/>
                </a:moveTo>
                <a:lnTo>
                  <a:pt x="-1" y="591531"/>
                </a:lnTo>
                <a:lnTo>
                  <a:pt x="2809493" y="591531"/>
                </a:lnTo>
                <a:cubicBezTo>
                  <a:pt x="2809764" y="365076"/>
                  <a:pt x="2711501" y="149719"/>
                  <a:pt x="2540269" y="1544"/>
                </a:cubicBezTo>
                <a:close/>
              </a:path>
            </a:pathLst>
          </a:custGeom>
          <a:solidFill>
            <a:srgbClr val="01B272"/>
          </a:solidFill>
          <a:ln w="2259" cap="flat">
            <a:no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DD7A2C96-CA75-42F4-860B-B8FD38904ABE}"/>
              </a:ext>
            </a:extLst>
          </p:cNvPr>
          <p:cNvSpPr/>
          <p:nvPr/>
        </p:nvSpPr>
        <p:spPr>
          <a:xfrm>
            <a:off x="6712631" y="2718501"/>
            <a:ext cx="2075422" cy="299831"/>
          </a:xfrm>
          <a:custGeom>
            <a:avLst/>
            <a:gdLst>
              <a:gd name="connsiteX0" fmla="*/ 0 w 2075422"/>
              <a:gd name="connsiteY0" fmla="*/ 0 h 299831"/>
              <a:gd name="connsiteX1" fmla="*/ 2075422 w 2075422"/>
              <a:gd name="connsiteY1" fmla="*/ 0 h 299831"/>
              <a:gd name="connsiteX2" fmla="*/ 2075422 w 2075422"/>
              <a:gd name="connsiteY2" fmla="*/ 299831 h 299831"/>
              <a:gd name="connsiteX3" fmla="*/ 0 w 2075422"/>
              <a:gd name="connsiteY3" fmla="*/ 299831 h 299831"/>
            </a:gdLst>
            <a:ahLst/>
            <a:cxnLst>
              <a:cxn ang="0">
                <a:pos x="connsiteX0" y="connsiteY0"/>
              </a:cxn>
              <a:cxn ang="0">
                <a:pos x="connsiteX1" y="connsiteY1"/>
              </a:cxn>
              <a:cxn ang="0">
                <a:pos x="connsiteX2" y="connsiteY2"/>
              </a:cxn>
              <a:cxn ang="0">
                <a:pos x="connsiteX3" y="connsiteY3"/>
              </a:cxn>
            </a:cxnLst>
            <a:rect l="l" t="t" r="r" b="b"/>
            <a:pathLst>
              <a:path w="2075422" h="299831">
                <a:moveTo>
                  <a:pt x="0" y="0"/>
                </a:moveTo>
                <a:lnTo>
                  <a:pt x="2075422" y="0"/>
                </a:lnTo>
                <a:lnTo>
                  <a:pt x="2075422" y="299831"/>
                </a:lnTo>
                <a:lnTo>
                  <a:pt x="0" y="299831"/>
                </a:lnTo>
                <a:close/>
              </a:path>
            </a:pathLst>
          </a:custGeom>
          <a:gradFill flip="none" rotWithShape="1">
            <a:gsLst>
              <a:gs pos="0">
                <a:schemeClr val="bg1">
                  <a:lumMod val="75000"/>
                </a:schemeClr>
              </a:gs>
              <a:gs pos="100000">
                <a:schemeClr val="bg1">
                  <a:lumMod val="95000"/>
                  <a:alpha val="0"/>
                </a:schemeClr>
              </a:gs>
            </a:gsLst>
            <a:lin ang="5400000" scaled="1"/>
            <a:tileRect/>
          </a:gradFill>
          <a:ln w="2259" cap="flat">
            <a:no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A9A66A0F-EFC7-4092-B0AE-DA7B93054D50}"/>
              </a:ext>
            </a:extLst>
          </p:cNvPr>
          <p:cNvSpPr/>
          <p:nvPr/>
        </p:nvSpPr>
        <p:spPr>
          <a:xfrm>
            <a:off x="9645728" y="2733306"/>
            <a:ext cx="2075422" cy="2075975"/>
          </a:xfrm>
          <a:custGeom>
            <a:avLst/>
            <a:gdLst>
              <a:gd name="connsiteX0" fmla="*/ -1 w 2075422"/>
              <a:gd name="connsiteY0" fmla="*/ 1544 h 1461450"/>
              <a:gd name="connsiteX1" fmla="*/ -1 w 2075422"/>
              <a:gd name="connsiteY1" fmla="*/ 1232719 h 1461450"/>
              <a:gd name="connsiteX2" fmla="*/ 320311 w 2075422"/>
              <a:gd name="connsiteY2" fmla="*/ 1462995 h 1461450"/>
              <a:gd name="connsiteX3" fmla="*/ 1755088 w 2075422"/>
              <a:gd name="connsiteY3" fmla="*/ 1462995 h 1461450"/>
              <a:gd name="connsiteX4" fmla="*/ 2075422 w 2075422"/>
              <a:gd name="connsiteY4" fmla="*/ 1232719 h 1461450"/>
              <a:gd name="connsiteX5" fmla="*/ 2075422 w 2075422"/>
              <a:gd name="connsiteY5" fmla="*/ 1544 h 146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422" h="1461450">
                <a:moveTo>
                  <a:pt x="-1" y="1544"/>
                </a:moveTo>
                <a:lnTo>
                  <a:pt x="-1" y="1232719"/>
                </a:lnTo>
                <a:cubicBezTo>
                  <a:pt x="-1" y="1360301"/>
                  <a:pt x="142862" y="1462995"/>
                  <a:pt x="320311" y="1462995"/>
                </a:cubicBezTo>
                <a:lnTo>
                  <a:pt x="1755088" y="1462995"/>
                </a:lnTo>
                <a:cubicBezTo>
                  <a:pt x="1932559" y="1462995"/>
                  <a:pt x="2075422" y="1360301"/>
                  <a:pt x="2075422" y="1232719"/>
                </a:cubicBezTo>
                <a:lnTo>
                  <a:pt x="2075422" y="1544"/>
                </a:lnTo>
                <a:close/>
              </a:path>
            </a:pathLst>
          </a:custGeom>
          <a:solidFill>
            <a:srgbClr val="FFFFFF"/>
          </a:solidFill>
          <a:ln w="2259" cap="flat">
            <a:noFill/>
            <a:prstDash val="solid"/>
            <a:miter/>
          </a:ln>
          <a:effectLst>
            <a:outerShdw blurRad="50800" dist="38100" dir="5400000" algn="t" rotWithShape="0">
              <a:prstClr val="black">
                <a:alpha val="40000"/>
              </a:prstClr>
            </a:outerShdw>
          </a:effectLst>
        </p:spPr>
        <p:txBody>
          <a:bodyPr tIns="360000" rtlCol="0" anchor="t"/>
          <a:lstStyle/>
          <a:p>
            <a:pPr algn="ctr"/>
            <a:r>
              <a:rPr lang="en-US" sz="1600" dirty="0">
                <a:latin typeface="Arial" panose="020B0604020202020204" pitchFamily="34" charset="0"/>
                <a:cs typeface="Arial" panose="020B0604020202020204" pitchFamily="34" charset="0"/>
              </a:rPr>
              <a:t>The way you behave as a result of your perceptual, affective, and mental body image</a:t>
            </a:r>
            <a:endParaRPr lang="en-IN" sz="1600" dirty="0">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48F033BB-F0D9-425B-8C83-9A1FB0AD2269}"/>
              </a:ext>
            </a:extLst>
          </p:cNvPr>
          <p:cNvSpPr/>
          <p:nvPr/>
        </p:nvSpPr>
        <p:spPr>
          <a:xfrm>
            <a:off x="9278692" y="1952535"/>
            <a:ext cx="2809470" cy="780772"/>
          </a:xfrm>
          <a:custGeom>
            <a:avLst/>
            <a:gdLst>
              <a:gd name="connsiteX0" fmla="*/ 780773 w 2809470"/>
              <a:gd name="connsiteY0" fmla="*/ 1544 h 780772"/>
              <a:gd name="connsiteX1" fmla="*/ 2028698 w 2809470"/>
              <a:gd name="connsiteY1" fmla="*/ 1544 h 780772"/>
              <a:gd name="connsiteX2" fmla="*/ 2809471 w 2809470"/>
              <a:gd name="connsiteY2" fmla="*/ 782316 h 780772"/>
              <a:gd name="connsiteX3" fmla="*/ -1 w 2809470"/>
              <a:gd name="connsiteY3" fmla="*/ 782316 h 780772"/>
              <a:gd name="connsiteX4" fmla="*/ 780773 w 2809470"/>
              <a:gd name="connsiteY4" fmla="*/ 1544 h 78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470" h="780772">
                <a:moveTo>
                  <a:pt x="780773" y="1544"/>
                </a:moveTo>
                <a:lnTo>
                  <a:pt x="2028698" y="1544"/>
                </a:lnTo>
                <a:cubicBezTo>
                  <a:pt x="2459908" y="1544"/>
                  <a:pt x="2809471" y="351106"/>
                  <a:pt x="2809471" y="782316"/>
                </a:cubicBezTo>
                <a:lnTo>
                  <a:pt x="-1" y="782316"/>
                </a:lnTo>
                <a:cubicBezTo>
                  <a:pt x="-1" y="351106"/>
                  <a:pt x="349562" y="1544"/>
                  <a:pt x="780773" y="1544"/>
                </a:cubicBezTo>
                <a:close/>
              </a:path>
            </a:pathLst>
          </a:custGeom>
          <a:solidFill>
            <a:srgbClr val="0197F6"/>
          </a:solidFill>
          <a:ln w="2259"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132A463B-4C23-4CDB-A946-A660F5E8E307}"/>
              </a:ext>
            </a:extLst>
          </p:cNvPr>
          <p:cNvSpPr/>
          <p:nvPr/>
        </p:nvSpPr>
        <p:spPr>
          <a:xfrm>
            <a:off x="9278692" y="2733285"/>
            <a:ext cx="367035" cy="325555"/>
          </a:xfrm>
          <a:custGeom>
            <a:avLst/>
            <a:gdLst>
              <a:gd name="connsiteX0" fmla="*/ 0 w 367035"/>
              <a:gd name="connsiteY0" fmla="*/ 0 h 325555"/>
              <a:gd name="connsiteX1" fmla="*/ 367036 w 367035"/>
              <a:gd name="connsiteY1" fmla="*/ 325555 h 325555"/>
              <a:gd name="connsiteX2" fmla="*/ 367036 w 367035"/>
              <a:gd name="connsiteY2" fmla="*/ 0 h 325555"/>
              <a:gd name="connsiteX3" fmla="*/ 0 w 367035"/>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35" h="325555">
                <a:moveTo>
                  <a:pt x="0" y="0"/>
                </a:moveTo>
                <a:lnTo>
                  <a:pt x="367036" y="325555"/>
                </a:lnTo>
                <a:lnTo>
                  <a:pt x="367036" y="0"/>
                </a:lnTo>
                <a:lnTo>
                  <a:pt x="0" y="0"/>
                </a:lnTo>
                <a:close/>
              </a:path>
            </a:pathLst>
          </a:custGeom>
          <a:solidFill>
            <a:srgbClr val="015DB5"/>
          </a:solidFill>
          <a:ln w="2259"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3154811D-0F8D-4F23-B597-76530B05A159}"/>
              </a:ext>
            </a:extLst>
          </p:cNvPr>
          <p:cNvSpPr/>
          <p:nvPr/>
        </p:nvSpPr>
        <p:spPr>
          <a:xfrm>
            <a:off x="11721151" y="2733285"/>
            <a:ext cx="367034" cy="325555"/>
          </a:xfrm>
          <a:custGeom>
            <a:avLst/>
            <a:gdLst>
              <a:gd name="connsiteX0" fmla="*/ 367035 w 367034"/>
              <a:gd name="connsiteY0" fmla="*/ 0 h 325555"/>
              <a:gd name="connsiteX1" fmla="*/ 0 w 367034"/>
              <a:gd name="connsiteY1" fmla="*/ 325555 h 325555"/>
              <a:gd name="connsiteX2" fmla="*/ 0 w 367034"/>
              <a:gd name="connsiteY2" fmla="*/ 0 h 325555"/>
              <a:gd name="connsiteX3" fmla="*/ 367035 w 367034"/>
              <a:gd name="connsiteY3" fmla="*/ 0 h 325555"/>
            </a:gdLst>
            <a:ahLst/>
            <a:cxnLst>
              <a:cxn ang="0">
                <a:pos x="connsiteX0" y="connsiteY0"/>
              </a:cxn>
              <a:cxn ang="0">
                <a:pos x="connsiteX1" y="connsiteY1"/>
              </a:cxn>
              <a:cxn ang="0">
                <a:pos x="connsiteX2" y="connsiteY2"/>
              </a:cxn>
              <a:cxn ang="0">
                <a:pos x="connsiteX3" y="connsiteY3"/>
              </a:cxn>
            </a:cxnLst>
            <a:rect l="l" t="t" r="r" b="b"/>
            <a:pathLst>
              <a:path w="367034" h="325555">
                <a:moveTo>
                  <a:pt x="367035" y="0"/>
                </a:moveTo>
                <a:lnTo>
                  <a:pt x="0" y="325555"/>
                </a:lnTo>
                <a:lnTo>
                  <a:pt x="0" y="0"/>
                </a:lnTo>
                <a:lnTo>
                  <a:pt x="367035" y="0"/>
                </a:lnTo>
                <a:close/>
              </a:path>
            </a:pathLst>
          </a:custGeom>
          <a:solidFill>
            <a:srgbClr val="015DB5"/>
          </a:solidFill>
          <a:ln w="2259" cap="flat">
            <a:no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2A09B328-2160-472D-91F2-249C42C7F8CF}"/>
              </a:ext>
            </a:extLst>
          </p:cNvPr>
          <p:cNvSpPr/>
          <p:nvPr/>
        </p:nvSpPr>
        <p:spPr>
          <a:xfrm>
            <a:off x="9278692" y="2143433"/>
            <a:ext cx="2809471" cy="589874"/>
          </a:xfrm>
          <a:custGeom>
            <a:avLst/>
            <a:gdLst>
              <a:gd name="connsiteX0" fmla="*/ 2540246 w 2809471"/>
              <a:gd name="connsiteY0" fmla="*/ 1544 h 589874"/>
              <a:gd name="connsiteX1" fmla="*/ -1 w 2809471"/>
              <a:gd name="connsiteY1" fmla="*/ 591418 h 589874"/>
              <a:gd name="connsiteX2" fmla="*/ 2809471 w 2809471"/>
              <a:gd name="connsiteY2" fmla="*/ 591418 h 589874"/>
              <a:gd name="connsiteX3" fmla="*/ 2540246 w 2809471"/>
              <a:gd name="connsiteY3" fmla="*/ 1544 h 589874"/>
            </a:gdLst>
            <a:ahLst/>
            <a:cxnLst>
              <a:cxn ang="0">
                <a:pos x="connsiteX0" y="connsiteY0"/>
              </a:cxn>
              <a:cxn ang="0">
                <a:pos x="connsiteX1" y="connsiteY1"/>
              </a:cxn>
              <a:cxn ang="0">
                <a:pos x="connsiteX2" y="connsiteY2"/>
              </a:cxn>
              <a:cxn ang="0">
                <a:pos x="connsiteX3" y="connsiteY3"/>
              </a:cxn>
            </a:cxnLst>
            <a:rect l="l" t="t" r="r" b="b"/>
            <a:pathLst>
              <a:path w="2809471" h="589874">
                <a:moveTo>
                  <a:pt x="2540246" y="1544"/>
                </a:moveTo>
                <a:lnTo>
                  <a:pt x="-1" y="591418"/>
                </a:lnTo>
                <a:lnTo>
                  <a:pt x="2809471" y="591418"/>
                </a:lnTo>
                <a:cubicBezTo>
                  <a:pt x="2809719" y="365008"/>
                  <a:pt x="2711456" y="149696"/>
                  <a:pt x="2540246" y="1544"/>
                </a:cubicBezTo>
                <a:close/>
              </a:path>
            </a:pathLst>
          </a:custGeom>
          <a:solidFill>
            <a:srgbClr val="006FF0"/>
          </a:solidFill>
          <a:ln w="2259" cap="flat">
            <a:no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24DB3A7C-F4C2-4AF7-B086-6A9B96AD4456}"/>
              </a:ext>
            </a:extLst>
          </p:cNvPr>
          <p:cNvSpPr/>
          <p:nvPr/>
        </p:nvSpPr>
        <p:spPr>
          <a:xfrm>
            <a:off x="9645728" y="2733307"/>
            <a:ext cx="2075422" cy="299831"/>
          </a:xfrm>
          <a:custGeom>
            <a:avLst/>
            <a:gdLst>
              <a:gd name="connsiteX0" fmla="*/ 0 w 2075422"/>
              <a:gd name="connsiteY0" fmla="*/ 0 h 299831"/>
              <a:gd name="connsiteX1" fmla="*/ 2075423 w 2075422"/>
              <a:gd name="connsiteY1" fmla="*/ 0 h 299831"/>
              <a:gd name="connsiteX2" fmla="*/ 2075423 w 2075422"/>
              <a:gd name="connsiteY2" fmla="*/ 299831 h 299831"/>
              <a:gd name="connsiteX3" fmla="*/ 1 w 2075422"/>
              <a:gd name="connsiteY3" fmla="*/ 299831 h 299831"/>
            </a:gdLst>
            <a:ahLst/>
            <a:cxnLst>
              <a:cxn ang="0">
                <a:pos x="connsiteX0" y="connsiteY0"/>
              </a:cxn>
              <a:cxn ang="0">
                <a:pos x="connsiteX1" y="connsiteY1"/>
              </a:cxn>
              <a:cxn ang="0">
                <a:pos x="connsiteX2" y="connsiteY2"/>
              </a:cxn>
              <a:cxn ang="0">
                <a:pos x="connsiteX3" y="connsiteY3"/>
              </a:cxn>
            </a:cxnLst>
            <a:rect l="l" t="t" r="r" b="b"/>
            <a:pathLst>
              <a:path w="2075422" h="299831">
                <a:moveTo>
                  <a:pt x="0" y="0"/>
                </a:moveTo>
                <a:lnTo>
                  <a:pt x="2075423" y="0"/>
                </a:lnTo>
                <a:lnTo>
                  <a:pt x="2075423" y="299831"/>
                </a:lnTo>
                <a:lnTo>
                  <a:pt x="1" y="299831"/>
                </a:lnTo>
                <a:close/>
              </a:path>
            </a:pathLst>
          </a:custGeom>
          <a:gradFill flip="none" rotWithShape="1">
            <a:gsLst>
              <a:gs pos="0">
                <a:schemeClr val="bg1">
                  <a:lumMod val="75000"/>
                </a:schemeClr>
              </a:gs>
              <a:gs pos="100000">
                <a:schemeClr val="bg1">
                  <a:lumMod val="95000"/>
                  <a:alpha val="0"/>
                </a:schemeClr>
              </a:gs>
            </a:gsLst>
            <a:lin ang="5400000" scaled="1"/>
            <a:tileRect/>
          </a:gradFill>
          <a:ln w="2259" cap="flat">
            <a:noFill/>
            <a:prstDash val="solid"/>
            <a:miter/>
          </a:ln>
        </p:spPr>
        <p:txBody>
          <a:bodyPr rtlCol="0" anchor="ctr"/>
          <a:lstStyle/>
          <a:p>
            <a:endParaRPr lang="en-IN"/>
          </a:p>
        </p:txBody>
      </p:sp>
      <p:sp>
        <p:nvSpPr>
          <p:cNvPr id="70" name="TextBox 69">
            <a:extLst>
              <a:ext uri="{FF2B5EF4-FFF2-40B4-BE49-F238E27FC236}">
                <a16:creationId xmlns:a16="http://schemas.microsoft.com/office/drawing/2014/main" id="{C14CFB09-70F7-4468-B508-5F7216CEF0A5}"/>
              </a:ext>
            </a:extLst>
          </p:cNvPr>
          <p:cNvSpPr txBox="1"/>
          <p:nvPr/>
        </p:nvSpPr>
        <p:spPr>
          <a:xfrm>
            <a:off x="922354" y="2004960"/>
            <a:ext cx="1923633" cy="646331"/>
          </a:xfrm>
          <a:prstGeom prst="rect">
            <a:avLst/>
          </a:prstGeom>
          <a:noFill/>
        </p:spPr>
        <p:txBody>
          <a:bodyPr wrap="square" lIns="72000" rIns="72000">
            <a:spAutoFit/>
          </a:bodyPr>
          <a:lstStyle/>
          <a:p>
            <a:pPr algn="ctr"/>
            <a:r>
              <a:rPr lang="en-US" b="1" dirty="0">
                <a:solidFill>
                  <a:schemeClr val="bg1"/>
                </a:solidFill>
                <a:latin typeface="Arial" panose="020B0604020202020204" pitchFamily="34" charset="0"/>
                <a:cs typeface="Arial" panose="020B0604020202020204" pitchFamily="34" charset="0"/>
              </a:rPr>
              <a:t>Perceptual body image</a:t>
            </a:r>
          </a:p>
        </p:txBody>
      </p:sp>
      <p:sp>
        <p:nvSpPr>
          <p:cNvPr id="71" name="TextBox 70">
            <a:extLst>
              <a:ext uri="{FF2B5EF4-FFF2-40B4-BE49-F238E27FC236}">
                <a16:creationId xmlns:a16="http://schemas.microsoft.com/office/drawing/2014/main" id="{A242C12F-0155-4FD6-9C65-23E0EE32E04A}"/>
              </a:ext>
            </a:extLst>
          </p:cNvPr>
          <p:cNvSpPr txBox="1"/>
          <p:nvPr/>
        </p:nvSpPr>
        <p:spPr>
          <a:xfrm>
            <a:off x="3829384" y="2004960"/>
            <a:ext cx="1923633" cy="646331"/>
          </a:xfrm>
          <a:prstGeom prst="rect">
            <a:avLst/>
          </a:prstGeom>
          <a:noFill/>
        </p:spPr>
        <p:txBody>
          <a:bodyPr wrap="square" lIns="72000" rIns="72000">
            <a:spAutoFit/>
          </a:bodyPr>
          <a:lstStyle/>
          <a:p>
            <a:pPr algn="ctr"/>
            <a:r>
              <a:rPr lang="en-US" b="1" dirty="0">
                <a:solidFill>
                  <a:schemeClr val="bg1"/>
                </a:solidFill>
                <a:latin typeface="Arial" panose="020B0604020202020204" pitchFamily="34" charset="0"/>
                <a:cs typeface="Arial" panose="020B0604020202020204" pitchFamily="34" charset="0"/>
              </a:rPr>
              <a:t>Affective body image</a:t>
            </a:r>
          </a:p>
        </p:txBody>
      </p:sp>
      <p:sp>
        <p:nvSpPr>
          <p:cNvPr id="72" name="TextBox 71">
            <a:extLst>
              <a:ext uri="{FF2B5EF4-FFF2-40B4-BE49-F238E27FC236}">
                <a16:creationId xmlns:a16="http://schemas.microsoft.com/office/drawing/2014/main" id="{CFB2F969-5AA8-4B08-932E-0C0F425A2EA8}"/>
              </a:ext>
            </a:extLst>
          </p:cNvPr>
          <p:cNvSpPr txBox="1"/>
          <p:nvPr/>
        </p:nvSpPr>
        <p:spPr>
          <a:xfrm>
            <a:off x="6580121" y="2004960"/>
            <a:ext cx="2325120" cy="646331"/>
          </a:xfrm>
          <a:prstGeom prst="rect">
            <a:avLst/>
          </a:prstGeom>
          <a:noFill/>
        </p:spPr>
        <p:txBody>
          <a:bodyPr wrap="square" lIns="72000" rIns="72000">
            <a:spAutoFit/>
          </a:bodyPr>
          <a:lstStyle/>
          <a:p>
            <a:pPr algn="ctr"/>
            <a:r>
              <a:rPr lang="en-US" b="1" dirty="0">
                <a:solidFill>
                  <a:schemeClr val="bg1"/>
                </a:solidFill>
                <a:latin typeface="Arial" panose="020B0604020202020204" pitchFamily="34" charset="0"/>
                <a:cs typeface="Arial" panose="020B0604020202020204" pitchFamily="34" charset="0"/>
              </a:rPr>
              <a:t>Cognitive (mental) body image</a:t>
            </a:r>
          </a:p>
        </p:txBody>
      </p:sp>
      <p:sp>
        <p:nvSpPr>
          <p:cNvPr id="73" name="TextBox 72">
            <a:extLst>
              <a:ext uri="{FF2B5EF4-FFF2-40B4-BE49-F238E27FC236}">
                <a16:creationId xmlns:a16="http://schemas.microsoft.com/office/drawing/2014/main" id="{F711A32F-F65A-4C25-A925-423C9B350DC3}"/>
              </a:ext>
            </a:extLst>
          </p:cNvPr>
          <p:cNvSpPr txBox="1"/>
          <p:nvPr/>
        </p:nvSpPr>
        <p:spPr>
          <a:xfrm>
            <a:off x="9691704" y="2004960"/>
            <a:ext cx="1923633" cy="646331"/>
          </a:xfrm>
          <a:prstGeom prst="rect">
            <a:avLst/>
          </a:prstGeom>
          <a:noFill/>
        </p:spPr>
        <p:txBody>
          <a:bodyPr wrap="square" lIns="72000" rIns="72000">
            <a:spAutoFit/>
          </a:bodyPr>
          <a:lstStyle/>
          <a:p>
            <a:pPr algn="ctr"/>
            <a:r>
              <a:rPr lang="en-US" b="1" dirty="0">
                <a:solidFill>
                  <a:schemeClr val="bg1"/>
                </a:solidFill>
                <a:latin typeface="Arial" panose="020B0604020202020204" pitchFamily="34" charset="0"/>
                <a:cs typeface="Arial" panose="020B0604020202020204" pitchFamily="34" charset="0"/>
              </a:rPr>
              <a:t>Perceptual body image</a:t>
            </a:r>
          </a:p>
        </p:txBody>
      </p:sp>
    </p:spTree>
    <p:extLst>
      <p:ext uri="{BB962C8B-B14F-4D97-AF65-F5344CB8AC3E}">
        <p14:creationId xmlns:p14="http://schemas.microsoft.com/office/powerpoint/2010/main" val="4173235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How real are photos that we see online?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9B20E00A-636D-4146-A791-5B92AA2C8C37}"/>
              </a:ext>
            </a:extLst>
          </p:cNvPr>
          <p:cNvPicPr>
            <a:picLocks noChangeAspect="1"/>
          </p:cNvPicPr>
          <p:nvPr/>
        </p:nvPicPr>
        <p:blipFill>
          <a:blip r:embed="rId2"/>
          <a:srcRect/>
          <a:stretch/>
        </p:blipFill>
        <p:spPr>
          <a:xfrm>
            <a:off x="812800" y="1108550"/>
            <a:ext cx="4681340" cy="5345750"/>
          </a:xfrm>
          <a:prstGeom prst="rect">
            <a:avLst/>
          </a:prstGeom>
        </p:spPr>
      </p:pic>
      <p:sp>
        <p:nvSpPr>
          <p:cNvPr id="35" name="Oval 34">
            <a:extLst>
              <a:ext uri="{FF2B5EF4-FFF2-40B4-BE49-F238E27FC236}">
                <a16:creationId xmlns:a16="http://schemas.microsoft.com/office/drawing/2014/main" id="{B0592003-6922-4A35-AC8F-0AA4F62F71B9}"/>
              </a:ext>
            </a:extLst>
          </p:cNvPr>
          <p:cNvSpPr/>
          <p:nvPr/>
        </p:nvSpPr>
        <p:spPr>
          <a:xfrm>
            <a:off x="479425" y="5151961"/>
            <a:ext cx="1217160" cy="12171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5AA0261-2F1A-4818-9AB3-5F10C19F21D9}"/>
              </a:ext>
            </a:extLst>
          </p:cNvPr>
          <p:cNvSpPr/>
          <p:nvPr/>
        </p:nvSpPr>
        <p:spPr>
          <a:xfrm>
            <a:off x="5590572" y="1540491"/>
            <a:ext cx="5862287" cy="4481868"/>
          </a:xfrm>
          <a:prstGeom prst="rect">
            <a:avLst/>
          </a:prstGeom>
        </p:spPr>
        <p:txBody>
          <a:bodyPr wrap="square">
            <a:spAutoFit/>
          </a:bodyPr>
          <a:lstStyle/>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How real are the images that we see in advertisements or on social media?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How might these photos be altered? Have you heard about photoshopping or airbrushing?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Have you ever seen any photos of a celebrity that you suspected were altered?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What do advertising companies gain by altering or ‘touching up’ photos?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Do you know of any celebrities who have spoken out against photo editing?</a:t>
            </a:r>
          </a:p>
        </p:txBody>
      </p:sp>
    </p:spTree>
    <p:extLst>
      <p:ext uri="{BB962C8B-B14F-4D97-AF65-F5344CB8AC3E}">
        <p14:creationId xmlns:p14="http://schemas.microsoft.com/office/powerpoint/2010/main" val="387742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0937B8-9CCA-4EC7-96CF-D6671C3B7956}"/>
              </a:ext>
            </a:extLst>
          </p:cNvPr>
          <p:cNvSpPr/>
          <p:nvPr/>
        </p:nvSpPr>
        <p:spPr>
          <a:xfrm>
            <a:off x="2" y="-4850"/>
            <a:ext cx="4953964"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286615"/>
            <a:ext cx="5376116"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Quote </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43" name="TextBox 42">
            <a:extLst>
              <a:ext uri="{FF2B5EF4-FFF2-40B4-BE49-F238E27FC236}">
                <a16:creationId xmlns:a16="http://schemas.microsoft.com/office/drawing/2014/main" id="{09A10C6A-BEC3-4523-B068-331D4AF08310}"/>
              </a:ext>
            </a:extLst>
          </p:cNvPr>
          <p:cNvSpPr txBox="1"/>
          <p:nvPr/>
        </p:nvSpPr>
        <p:spPr>
          <a:xfrm>
            <a:off x="749592" y="1457065"/>
            <a:ext cx="3741386" cy="1569660"/>
          </a:xfrm>
          <a:prstGeom prst="rect">
            <a:avLst/>
          </a:prstGeom>
          <a:noFill/>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In an interview with the model Gigi Hadid, American actress Blake Lively had this to say:  </a:t>
            </a:r>
          </a:p>
        </p:txBody>
      </p:sp>
      <p:sp>
        <p:nvSpPr>
          <p:cNvPr id="18" name="Rectangle 17">
            <a:extLst>
              <a:ext uri="{FF2B5EF4-FFF2-40B4-BE49-F238E27FC236}">
                <a16:creationId xmlns:a16="http://schemas.microsoft.com/office/drawing/2014/main" id="{5A362CEF-E409-4C98-A2DD-82953F8F0B09}"/>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52B58C4-8D3E-44DE-B6D6-909AB7AED9F1}"/>
              </a:ext>
            </a:extLst>
          </p:cNvPr>
          <p:cNvSpPr/>
          <p:nvPr/>
        </p:nvSpPr>
        <p:spPr>
          <a:xfrm>
            <a:off x="5240568" y="1906517"/>
            <a:ext cx="6163518" cy="2714025"/>
          </a:xfrm>
          <a:prstGeom prst="roundRect">
            <a:avLst>
              <a:gd name="adj" fmla="val 7812"/>
            </a:avLst>
          </a:prstGeom>
          <a:solidFill>
            <a:srgbClr val="0064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nSpc>
                <a:spcPts val="2400"/>
              </a:lnSpc>
            </a:pPr>
            <a:r>
              <a:rPr lang="en-US" sz="1600" i="1" dirty="0">
                <a:latin typeface="Arial" panose="020B0604020202020204" pitchFamily="34" charset="0"/>
                <a:cs typeface="Arial" panose="020B0604020202020204" pitchFamily="34" charset="0"/>
              </a:rPr>
              <a:t>              It’s so important for young people not to compare themselves with what they see online. It’s our job as actors and/or models to be in shape. We have access to gyms and trainers and healthy food. And then on top of that, 99.9 percent of the time the images are photoshopped. I’m guilty myself of being at a photoshoot and saying, “That looks terrible on me”, and they’re like, “We’ll fix it.”</a:t>
            </a:r>
          </a:p>
        </p:txBody>
      </p:sp>
      <p:grpSp>
        <p:nvGrpSpPr>
          <p:cNvPr id="22" name="Group 21">
            <a:extLst>
              <a:ext uri="{FF2B5EF4-FFF2-40B4-BE49-F238E27FC236}">
                <a16:creationId xmlns:a16="http://schemas.microsoft.com/office/drawing/2014/main" id="{CD00C4B9-E7B0-4FEF-A737-28B2D1EB61A3}"/>
              </a:ext>
            </a:extLst>
          </p:cNvPr>
          <p:cNvGrpSpPr/>
          <p:nvPr/>
        </p:nvGrpSpPr>
        <p:grpSpPr>
          <a:xfrm>
            <a:off x="5507253" y="1762839"/>
            <a:ext cx="723900" cy="628650"/>
            <a:chOff x="5450357" y="1242025"/>
            <a:chExt cx="723900" cy="628650"/>
          </a:xfrm>
        </p:grpSpPr>
        <p:pic>
          <p:nvPicPr>
            <p:cNvPr id="21" name="Graphic 20">
              <a:extLst>
                <a:ext uri="{FF2B5EF4-FFF2-40B4-BE49-F238E27FC236}">
                  <a16:creationId xmlns:a16="http://schemas.microsoft.com/office/drawing/2014/main" id="{00A44E41-F6DC-473F-8D39-3DFC5C8585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0357" y="1242025"/>
              <a:ext cx="723900" cy="628650"/>
            </a:xfrm>
            <a:prstGeom prst="rect">
              <a:avLst/>
            </a:prstGeom>
          </p:spPr>
        </p:pic>
        <p:pic>
          <p:nvPicPr>
            <p:cNvPr id="14" name="Graphic 13">
              <a:extLst>
                <a:ext uri="{FF2B5EF4-FFF2-40B4-BE49-F238E27FC236}">
                  <a16:creationId xmlns:a16="http://schemas.microsoft.com/office/drawing/2014/main" id="{0D4891E0-95AC-4A95-9975-E085028F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2587" y="1294413"/>
              <a:ext cx="619125" cy="523875"/>
            </a:xfrm>
            <a:prstGeom prst="rect">
              <a:avLst/>
            </a:prstGeom>
          </p:spPr>
        </p:pic>
      </p:grpSp>
      <p:grpSp>
        <p:nvGrpSpPr>
          <p:cNvPr id="34" name="Group 33">
            <a:extLst>
              <a:ext uri="{FF2B5EF4-FFF2-40B4-BE49-F238E27FC236}">
                <a16:creationId xmlns:a16="http://schemas.microsoft.com/office/drawing/2014/main" id="{4F5DEDC2-8C00-4B83-B770-1CB55F48E177}"/>
              </a:ext>
            </a:extLst>
          </p:cNvPr>
          <p:cNvGrpSpPr/>
          <p:nvPr/>
        </p:nvGrpSpPr>
        <p:grpSpPr>
          <a:xfrm rot="10800000">
            <a:off x="10253497" y="4202966"/>
            <a:ext cx="723900" cy="628650"/>
            <a:chOff x="5450357" y="1242025"/>
            <a:chExt cx="723900" cy="628650"/>
          </a:xfrm>
        </p:grpSpPr>
        <p:pic>
          <p:nvPicPr>
            <p:cNvPr id="35" name="Graphic 34">
              <a:extLst>
                <a:ext uri="{FF2B5EF4-FFF2-40B4-BE49-F238E27FC236}">
                  <a16:creationId xmlns:a16="http://schemas.microsoft.com/office/drawing/2014/main" id="{EDA6BB71-4701-4911-B8EE-092167CC40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0357" y="1242025"/>
              <a:ext cx="723900" cy="628650"/>
            </a:xfrm>
            <a:prstGeom prst="rect">
              <a:avLst/>
            </a:prstGeom>
          </p:spPr>
        </p:pic>
        <p:pic>
          <p:nvPicPr>
            <p:cNvPr id="36" name="Graphic 35">
              <a:extLst>
                <a:ext uri="{FF2B5EF4-FFF2-40B4-BE49-F238E27FC236}">
                  <a16:creationId xmlns:a16="http://schemas.microsoft.com/office/drawing/2014/main" id="{52D6FF32-8828-4674-B32D-022893276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2587" y="1294413"/>
              <a:ext cx="619125" cy="523875"/>
            </a:xfrm>
            <a:prstGeom prst="rect">
              <a:avLst/>
            </a:prstGeom>
          </p:spPr>
        </p:pic>
      </p:grpSp>
      <p:pic>
        <p:nvPicPr>
          <p:cNvPr id="33" name="Graphic 32">
            <a:extLst>
              <a:ext uri="{FF2B5EF4-FFF2-40B4-BE49-F238E27FC236}">
                <a16:creationId xmlns:a16="http://schemas.microsoft.com/office/drawing/2014/main" id="{4CFAFF15-493E-4E35-8135-BC97E9FB98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4603" y="3728392"/>
            <a:ext cx="2328863" cy="2191871"/>
          </a:xfrm>
          <a:prstGeom prst="rect">
            <a:avLst/>
          </a:prstGeom>
        </p:spPr>
      </p:pic>
    </p:spTree>
    <p:extLst>
      <p:ext uri="{BB962C8B-B14F-4D97-AF65-F5344CB8AC3E}">
        <p14:creationId xmlns:p14="http://schemas.microsoft.com/office/powerpoint/2010/main" val="834228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4"/>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Teen battles body image issues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10119809"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Breanna shares her thoughts on self-esteem</a:t>
            </a:r>
          </a:p>
        </p:txBody>
      </p:sp>
      <p:pic>
        <p:nvPicPr>
          <p:cNvPr id="8" name="Online Media 7" title="Breanna's Story | Self-esteem">
            <a:hlinkClick r:id="" action="ppaction://media"/>
            <a:extLst>
              <a:ext uri="{FF2B5EF4-FFF2-40B4-BE49-F238E27FC236}">
                <a16:creationId xmlns:a16="http://schemas.microsoft.com/office/drawing/2014/main" id="{C65474A0-BFFD-48D9-844E-3BC33C866605}"/>
              </a:ext>
            </a:extLst>
          </p:cNvPr>
          <p:cNvPicPr>
            <a:picLocks noRot="1" noChangeAspect="1"/>
          </p:cNvPicPr>
          <p:nvPr>
            <a:videoFile r:link="rId1"/>
          </p:nvPr>
        </p:nvPicPr>
        <p:blipFill>
          <a:blip r:embed="rId5"/>
          <a:stretch>
            <a:fillRect/>
          </a:stretch>
        </p:blipFill>
        <p:spPr>
          <a:xfrm>
            <a:off x="2522483" y="1901116"/>
            <a:ext cx="7110249" cy="4017291"/>
          </a:xfrm>
          <a:prstGeom prst="rect">
            <a:avLst/>
          </a:prstGeom>
        </p:spPr>
      </p:pic>
      <p:sp>
        <p:nvSpPr>
          <p:cNvPr id="10" name="Rectangle 9">
            <a:extLst>
              <a:ext uri="{FF2B5EF4-FFF2-40B4-BE49-F238E27FC236}">
                <a16:creationId xmlns:a16="http://schemas.microsoft.com/office/drawing/2014/main" id="{582CE561-68CB-4F30-9254-485456935B6E}"/>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1186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06530E-3FC8-485C-8FD3-EDCBBB695B19}"/>
              </a:ext>
            </a:extLst>
          </p:cNvPr>
          <p:cNvPicPr>
            <a:picLocks noChangeAspect="1"/>
          </p:cNvPicPr>
          <p:nvPr/>
        </p:nvPicPr>
        <p:blipFill rotWithShape="1">
          <a:blip r:embed="rId3"/>
          <a:srcRect l="1" r="23" b="1982"/>
          <a:stretch/>
        </p:blipFill>
        <p:spPr>
          <a:xfrm flipH="1">
            <a:off x="-1" y="0"/>
            <a:ext cx="12192001" cy="6550243"/>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Self reflection</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2" name="Rectangle 11">
            <a:extLst>
              <a:ext uri="{FF2B5EF4-FFF2-40B4-BE49-F238E27FC236}">
                <a16:creationId xmlns:a16="http://schemas.microsoft.com/office/drawing/2014/main" id="{7AE5F19E-259F-4456-9530-2FD94A585E83}"/>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1E0F903-7A11-44A5-83A1-FE53ED9C15A9}"/>
              </a:ext>
            </a:extLst>
          </p:cNvPr>
          <p:cNvGrpSpPr/>
          <p:nvPr/>
        </p:nvGrpSpPr>
        <p:grpSpPr>
          <a:xfrm>
            <a:off x="839788" y="1376909"/>
            <a:ext cx="6216366" cy="2768371"/>
            <a:chOff x="839788" y="1712189"/>
            <a:chExt cx="6222138" cy="3433622"/>
          </a:xfrm>
        </p:grpSpPr>
        <p:sp>
          <p:nvSpPr>
            <p:cNvPr id="16" name="Rectangle 15">
              <a:extLst>
                <a:ext uri="{FF2B5EF4-FFF2-40B4-BE49-F238E27FC236}">
                  <a16:creationId xmlns:a16="http://schemas.microsoft.com/office/drawing/2014/main" id="{2A975A4B-E42D-4A44-9661-76D038E5BFDB}"/>
                </a:ext>
              </a:extLst>
            </p:cNvPr>
            <p:cNvSpPr/>
            <p:nvPr/>
          </p:nvSpPr>
          <p:spPr>
            <a:xfrm>
              <a:off x="845560" y="3587763"/>
              <a:ext cx="6216366" cy="1558048"/>
            </a:xfrm>
            <a:prstGeom prst="rect">
              <a:avLst/>
            </a:prstGeom>
            <a:solidFill>
              <a:srgbClr val="00B14F">
                <a:alpha val="60000"/>
              </a:srgbClr>
            </a:solidFill>
            <a:ln w="28575">
              <a:solidFill>
                <a:srgbClr val="04B04F"/>
              </a:solid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US" sz="2400" dirty="0">
                  <a:latin typeface="Arial" panose="020B0604020202020204" pitchFamily="34" charset="0"/>
                  <a:cs typeface="Arial" panose="020B0604020202020204" pitchFamily="34" charset="0"/>
                </a:rPr>
                <a:t>Does this affect your self-confidence?  What can you do to address it? </a:t>
              </a:r>
            </a:p>
          </p:txBody>
        </p:sp>
        <p:sp>
          <p:nvSpPr>
            <p:cNvPr id="17" name="Rectangle 16">
              <a:extLst>
                <a:ext uri="{FF2B5EF4-FFF2-40B4-BE49-F238E27FC236}">
                  <a16:creationId xmlns:a16="http://schemas.microsoft.com/office/drawing/2014/main" id="{35BFEC3B-1554-4EBF-87A7-C8DEA37B3E02}"/>
                </a:ext>
              </a:extLst>
            </p:cNvPr>
            <p:cNvSpPr/>
            <p:nvPr/>
          </p:nvSpPr>
          <p:spPr>
            <a:xfrm>
              <a:off x="839788" y="1712189"/>
              <a:ext cx="6216366" cy="1558048"/>
            </a:xfrm>
            <a:prstGeom prst="rect">
              <a:avLst/>
            </a:prstGeom>
            <a:solidFill>
              <a:srgbClr val="0064E0">
                <a:alpha val="60000"/>
              </a:srgbClr>
            </a:solidFill>
            <a:ln w="28575">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US" sz="2400" dirty="0">
                  <a:latin typeface="Arial" panose="020B0604020202020204" pitchFamily="34" charset="0"/>
                  <a:cs typeface="Arial" panose="020B0604020202020204" pitchFamily="34" charset="0"/>
                </a:rPr>
                <a:t>Name one physical attribute that you have always felt self-conscious about</a:t>
              </a:r>
            </a:p>
          </p:txBody>
        </p:sp>
      </p:grpSp>
      <p:pic>
        <p:nvPicPr>
          <p:cNvPr id="23" name="Graphic 22">
            <a:extLst>
              <a:ext uri="{FF2B5EF4-FFF2-40B4-BE49-F238E27FC236}">
                <a16:creationId xmlns:a16="http://schemas.microsoft.com/office/drawing/2014/main" id="{61459AA5-C6E5-4E66-AD5E-ADAF5EF171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0945" y="4376122"/>
            <a:ext cx="1429442" cy="1870693"/>
          </a:xfrm>
          <a:prstGeom prst="rect">
            <a:avLst/>
          </a:prstGeom>
        </p:spPr>
      </p:pic>
      <p:cxnSp>
        <p:nvCxnSpPr>
          <p:cNvPr id="13" name="Straight Connector 12">
            <a:extLst>
              <a:ext uri="{FF2B5EF4-FFF2-40B4-BE49-F238E27FC236}">
                <a16:creationId xmlns:a16="http://schemas.microsoft.com/office/drawing/2014/main" id="{7B0B549F-D2BA-4517-B15E-8859B76D378C}"/>
              </a:ext>
            </a:extLst>
          </p:cNvPr>
          <p:cNvCxnSpPr>
            <a:cxnSpLocks/>
          </p:cNvCxnSpPr>
          <p:nvPr/>
        </p:nvCxnSpPr>
        <p:spPr>
          <a:xfrm>
            <a:off x="-1" y="6222050"/>
            <a:ext cx="8397241" cy="0"/>
          </a:xfrm>
          <a:prstGeom prst="line">
            <a:avLst/>
          </a:prstGeom>
          <a:ln w="57150" cap="rnd">
            <a:solidFill>
              <a:srgbClr val="0064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779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B42DE0-8E21-4651-801E-57723AAAAC26}"/>
              </a:ext>
            </a:extLst>
          </p:cNvPr>
          <p:cNvPicPr>
            <a:picLocks noChangeAspect="1"/>
          </p:cNvPicPr>
          <p:nvPr/>
        </p:nvPicPr>
        <p:blipFill rotWithShape="1">
          <a:blip r:embed="rId3"/>
          <a:srcRect t="16278" b="1948"/>
          <a:stretch/>
        </p:blipFill>
        <p:spPr>
          <a:xfrm>
            <a:off x="-2" y="0"/>
            <a:ext cx="12192002" cy="6550243"/>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Body Shaming in Boys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2" name="Rectangle 11">
            <a:extLst>
              <a:ext uri="{FF2B5EF4-FFF2-40B4-BE49-F238E27FC236}">
                <a16:creationId xmlns:a16="http://schemas.microsoft.com/office/drawing/2014/main" id="{7AE5F19E-259F-4456-9530-2FD94A585E83}"/>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FEC3B-1554-4EBF-87A7-C8DEA37B3E02}"/>
              </a:ext>
            </a:extLst>
          </p:cNvPr>
          <p:cNvSpPr/>
          <p:nvPr/>
        </p:nvSpPr>
        <p:spPr>
          <a:xfrm>
            <a:off x="0" y="1884927"/>
            <a:ext cx="7192925" cy="3614191"/>
          </a:xfrm>
          <a:prstGeom prst="rect">
            <a:avLst/>
          </a:prstGeom>
          <a:solidFill>
            <a:schemeClr val="tx1">
              <a:alpha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884238"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Many people associate body shaming with girls or women</a:t>
            </a:r>
          </a:p>
          <a:p>
            <a:pPr marL="884238"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884238"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 boys or men also experience body shaming? </a:t>
            </a:r>
          </a:p>
          <a:p>
            <a:pPr marL="884238"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884238"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might be the features that boys would be shamed over? </a:t>
            </a:r>
          </a:p>
        </p:txBody>
      </p:sp>
      <p:sp>
        <p:nvSpPr>
          <p:cNvPr id="8" name="Rectangle 7">
            <a:extLst>
              <a:ext uri="{FF2B5EF4-FFF2-40B4-BE49-F238E27FC236}">
                <a16:creationId xmlns:a16="http://schemas.microsoft.com/office/drawing/2014/main" id="{C05EDD6B-9CD3-40FB-A915-BD348A3FF6B9}"/>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237293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E6CAF-03FB-466E-811B-77C808126DBD}"/>
              </a:ext>
            </a:extLst>
          </p:cNvPr>
          <p:cNvPicPr>
            <a:picLocks noChangeAspect="1"/>
          </p:cNvPicPr>
          <p:nvPr/>
        </p:nvPicPr>
        <p:blipFill rotWithShape="1">
          <a:blip r:embed="rId4"/>
          <a:srcRect t="6295" b="13336"/>
          <a:stretch/>
        </p:blipFill>
        <p:spPr>
          <a:xfrm>
            <a:off x="0" y="0"/>
            <a:ext cx="12192000" cy="6535678"/>
          </a:xfrm>
          <a:prstGeom prst="rect">
            <a:avLst/>
          </a:prstGeom>
        </p:spPr>
      </p:pic>
      <p:sp>
        <p:nvSpPr>
          <p:cNvPr id="5" name="Footer Placeholder 4">
            <a:extLst>
              <a:ext uri="{FF2B5EF4-FFF2-40B4-BE49-F238E27FC236}">
                <a16:creationId xmlns:a16="http://schemas.microsoft.com/office/drawing/2014/main" id="{CC154E30-CB88-474D-B92F-F1A8D9376F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4" name="Slide Number Placeholder 3">
            <a:extLst>
              <a:ext uri="{FF2B5EF4-FFF2-40B4-BE49-F238E27FC236}">
                <a16:creationId xmlns:a16="http://schemas.microsoft.com/office/drawing/2014/main" id="{2AD70F57-5864-4223-9239-5D1BA1BAB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F9C9C-BF1B-1D48-A1E3-EB2A40351E54}"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EF88CF5-54E0-418B-A313-966A8831BACC}"/>
              </a:ext>
            </a:extLst>
          </p:cNvPr>
          <p:cNvSpPr txBox="1">
            <a:spLocks/>
          </p:cNvSpPr>
          <p:nvPr/>
        </p:nvSpPr>
        <p:spPr>
          <a:xfrm>
            <a:off x="705749" y="307757"/>
            <a:ext cx="11242411" cy="85710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How much is too much? </a:t>
            </a:r>
            <a:endParaRPr lang="en-IN" sz="3600" b="1" dirty="0">
              <a:solidFill>
                <a:schemeClr val="bg1"/>
              </a:solidFill>
              <a:ea typeface="Montserrat"/>
              <a:sym typeface="Montserrat"/>
            </a:endParaRPr>
          </a:p>
        </p:txBody>
      </p:sp>
      <p:sp>
        <p:nvSpPr>
          <p:cNvPr id="10" name="Rectangle 9">
            <a:extLst>
              <a:ext uri="{FF2B5EF4-FFF2-40B4-BE49-F238E27FC236}">
                <a16:creationId xmlns:a16="http://schemas.microsoft.com/office/drawing/2014/main" id="{30ACB876-8925-4F88-926B-54BEFCF5923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
        <p:nvSpPr>
          <p:cNvPr id="14" name="Rectangle 13">
            <a:extLst>
              <a:ext uri="{FF2B5EF4-FFF2-40B4-BE49-F238E27FC236}">
                <a16:creationId xmlns:a16="http://schemas.microsoft.com/office/drawing/2014/main" id="{8049C60F-D6CC-41C7-83F1-B13FF8D11A04}"/>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248D82D-71C6-430E-9423-F7FAC5E78A61}"/>
              </a:ext>
            </a:extLst>
          </p:cNvPr>
          <p:cNvSpPr/>
          <p:nvPr/>
        </p:nvSpPr>
        <p:spPr>
          <a:xfrm>
            <a:off x="3200400" y="1386348"/>
            <a:ext cx="5678129" cy="34806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C53947B2-6D2E-4153-BA2A-227197640D96}"/>
              </a:ext>
            </a:extLst>
          </p:cNvPr>
          <p:cNvSpPr/>
          <p:nvPr/>
        </p:nvSpPr>
        <p:spPr>
          <a:xfrm>
            <a:off x="1912621" y="5996799"/>
            <a:ext cx="8366760" cy="480901"/>
          </a:xfrm>
          <a:prstGeom prst="rect">
            <a:avLst/>
          </a:prstGeom>
        </p:spPr>
        <p:txBody>
          <a:bodyPr wrap="square">
            <a:spAutoFit/>
          </a:bodyPr>
          <a:lstStyle/>
          <a:p>
            <a:pPr marL="126997" algn="ctr"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Why body image has become such a problem for boys</a:t>
            </a:r>
          </a:p>
        </p:txBody>
      </p:sp>
      <p:pic>
        <p:nvPicPr>
          <p:cNvPr id="8" name="Online Media 7" title="Why body image has become such a problem for boys">
            <a:hlinkClick r:id="" action="ppaction://media"/>
            <a:extLst>
              <a:ext uri="{FF2B5EF4-FFF2-40B4-BE49-F238E27FC236}">
                <a16:creationId xmlns:a16="http://schemas.microsoft.com/office/drawing/2014/main" id="{78FC913B-6CAD-44EC-8ED8-406E8557D303}"/>
              </a:ext>
            </a:extLst>
          </p:cNvPr>
          <p:cNvPicPr>
            <a:picLocks noRot="1" noChangeAspect="1"/>
          </p:cNvPicPr>
          <p:nvPr>
            <a:videoFile r:link="rId1"/>
          </p:nvPr>
        </p:nvPicPr>
        <p:blipFill>
          <a:blip r:embed="rId5"/>
          <a:stretch>
            <a:fillRect/>
          </a:stretch>
        </p:blipFill>
        <p:spPr>
          <a:xfrm>
            <a:off x="3259395" y="1472616"/>
            <a:ext cx="5530645" cy="3124814"/>
          </a:xfrm>
          <a:prstGeom prst="rect">
            <a:avLst/>
          </a:prstGeom>
        </p:spPr>
      </p:pic>
    </p:spTree>
    <p:extLst>
      <p:ext uri="{BB962C8B-B14F-4D97-AF65-F5344CB8AC3E}">
        <p14:creationId xmlns:p14="http://schemas.microsoft.com/office/powerpoint/2010/main" val="60511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2912</TotalTime>
  <Words>742</Words>
  <Application>Microsoft Office PowerPoint</Application>
  <PresentationFormat>Widescreen</PresentationFormat>
  <Paragraphs>99</Paragraphs>
  <Slides>14</Slides>
  <Notes>5</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89</cp:revision>
  <dcterms:created xsi:type="dcterms:W3CDTF">2022-01-21T07:53:15Z</dcterms:created>
  <dcterms:modified xsi:type="dcterms:W3CDTF">2022-05-31T06:14:02Z</dcterms:modified>
</cp:coreProperties>
</file>