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4" r:id="rId3"/>
    <p:sldId id="289" r:id="rId4"/>
    <p:sldId id="282" r:id="rId5"/>
    <p:sldId id="290" r:id="rId6"/>
    <p:sldId id="291" r:id="rId7"/>
    <p:sldId id="292" r:id="rId8"/>
    <p:sldId id="264" r:id="rId9"/>
    <p:sldId id="280" r:id="rId10"/>
    <p:sldId id="285" r:id="rId11"/>
    <p:sldId id="283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E0"/>
    <a:srgbClr val="131112"/>
    <a:srgbClr val="00B050"/>
    <a:srgbClr val="333333"/>
    <a:srgbClr val="5ED4E7"/>
    <a:srgbClr val="E6E6E6"/>
    <a:srgbClr val="0064DF"/>
    <a:srgbClr val="6E6E6E"/>
    <a:srgbClr val="21B573"/>
    <a:srgbClr val="FC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C010C2-8862-42D5-8D3B-E050815F87DA}" v="1" dt="2022-05-31T06:03:29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48" autoAdjust="0"/>
    <p:restoredTop sz="93923" autoAdjust="0"/>
  </p:normalViewPr>
  <p:slideViewPr>
    <p:cSldViewPr snapToGrid="0" snapToObjects="1" showGuides="1">
      <p:cViewPr varScale="1">
        <p:scale>
          <a:sx n="69" d="100"/>
          <a:sy n="69" d="100"/>
        </p:scale>
        <p:origin x="1014" y="60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D9C010C2-8862-42D5-8D3B-E050815F87DA}"/>
    <pc:docChg chg="custSel modSld">
      <pc:chgData name="2699" userId="d41f716e-f956-461f-8b98-7761afdba872" providerId="ADAL" clId="{D9C010C2-8862-42D5-8D3B-E050815F87DA}" dt="2022-05-31T06:03:29.889" v="2" actId="1076"/>
      <pc:docMkLst>
        <pc:docMk/>
      </pc:docMkLst>
      <pc:sldChg chg="delSp modSp mod">
        <pc:chgData name="2699" userId="d41f716e-f956-461f-8b98-7761afdba872" providerId="ADAL" clId="{D9C010C2-8862-42D5-8D3B-E050815F87DA}" dt="2022-05-31T06:03:29.889" v="2" actId="1076"/>
        <pc:sldMkLst>
          <pc:docMk/>
          <pc:sldMk cId="1352325610" sldId="298"/>
        </pc:sldMkLst>
        <pc:grpChg chg="del">
          <ac:chgData name="2699" userId="d41f716e-f956-461f-8b98-7761afdba872" providerId="ADAL" clId="{D9C010C2-8862-42D5-8D3B-E050815F87DA}" dt="2022-05-31T06:03:26.742" v="0" actId="478"/>
          <ac:grpSpMkLst>
            <pc:docMk/>
            <pc:sldMk cId="1352325610" sldId="298"/>
            <ac:grpSpMk id="2" creationId="{04DCC066-D362-4588-B5B0-8AB8D6294002}"/>
          </ac:grpSpMkLst>
        </pc:grpChg>
        <pc:picChg chg="del topLvl">
          <ac:chgData name="2699" userId="d41f716e-f956-461f-8b98-7761afdba872" providerId="ADAL" clId="{D9C010C2-8862-42D5-8D3B-E050815F87DA}" dt="2022-05-31T06:03:26.742" v="0" actId="478"/>
          <ac:picMkLst>
            <pc:docMk/>
            <pc:sldMk cId="1352325610" sldId="298"/>
            <ac:picMk id="9" creationId="{F200429E-7AED-374D-8DA9-80F70843F875}"/>
          </ac:picMkLst>
        </pc:picChg>
        <pc:picChg chg="mod topLvl">
          <ac:chgData name="2699" userId="d41f716e-f956-461f-8b98-7761afdba872" providerId="ADAL" clId="{D9C010C2-8862-42D5-8D3B-E050815F87DA}" dt="2022-05-31T06:03:29.889" v="2" actId="1076"/>
          <ac:picMkLst>
            <pc:docMk/>
            <pc:sldMk cId="1352325610" sldId="298"/>
            <ac:picMk id="1026" creationId="{73A3A52A-857E-4314-8E4B-FF1DEC3C6C5F}"/>
          </ac:picMkLst>
        </pc:picChg>
        <pc:cxnChg chg="del">
          <ac:chgData name="2699" userId="d41f716e-f956-461f-8b98-7761afdba872" providerId="ADAL" clId="{D9C010C2-8862-42D5-8D3B-E050815F87DA}" dt="2022-05-31T06:03:27.769" v="1" actId="478"/>
          <ac:cxnSpMkLst>
            <pc:docMk/>
            <pc:sldMk cId="1352325610" sldId="298"/>
            <ac:cxnSpMk id="3" creationId="{88CCBBDA-9B89-4633-BD6C-0B01745BD74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448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389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288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929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https://www.commonsense.org/education/videos/we-the-digital-citizens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5227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791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03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4E69-5CC8-154D-8333-969A9B6A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9FCA6-8C14-8C46-8AE3-9EC066266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8DC99-E356-DB4A-A65B-2F23E0F4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599B5-E93C-0A41-8330-9C1494A8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CB2EF-4182-2147-941A-759F4098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5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5ECCD-3C4E-134B-9440-8B629DCA5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588A8-DE4C-3544-99FA-8E9EC8D15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2A462-4BA6-3B45-932A-742A3A54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DCFF2-BCA4-C84D-8A62-FC3F2468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680F-84E8-684E-8B38-D19A59B5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14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F46D-E928-B24E-8192-E1F6A837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C4F83-6780-3F41-B0D7-AAA03FFEA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2E5F0-17C8-F44A-B29A-1D1CA64A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E62-320D-2445-9177-99739730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4C8A3-5BA0-3D4E-96D0-058BA86E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E594-342F-1A49-A5C4-353D1786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DCBF-E5B6-E14F-A96A-282B27248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BE993-6C92-644C-AEC6-4CDA137F1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91AD1C-F090-1F44-9FCC-0A026865C7A1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36109-925B-3B4A-8A34-31375478A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4307-B9D8-A74F-9123-6A85D2906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0BA321-B8AA-D947-93A7-1EE1BE5AC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08E5-B62E-7B46-A02C-29349375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BB357-0FCD-D34E-8240-517F1792C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88F1-ED7C-3F45-81D6-7F387F0A7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23586-491F-9D4A-A4F7-3085581BB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86587-509C-6F4D-97B2-8440524A0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8AFE3D-6851-AC40-ACE2-BC41E9C2FAF2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74C95-5E4F-0C45-B7BD-C72987E0F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E11CF7-BEC3-F443-A92A-909D582A85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8146E7-BC5A-0749-A03A-2CD610775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12E4-A762-C04B-9CC8-8E2D71B6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C5CEE-FCD2-E640-AB15-12517C9F2524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6B666-A6EB-6745-B205-C562740FB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2A6850-D809-E34C-BCBB-48FA60FD5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E2DE94-16FB-6A41-96FB-2D209A36D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DC81EC-F5C4-4915-9232-C5C1618CDECC}"/>
              </a:ext>
            </a:extLst>
          </p:cNvPr>
          <p:cNvSpPr/>
          <p:nvPr userDrawn="1"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DEF77-5928-4C93-92A5-085A5F30BDAD}"/>
              </a:ext>
            </a:extLst>
          </p:cNvPr>
          <p:cNvSpPr txBox="1"/>
          <p:nvPr userDrawn="1"/>
        </p:nvSpPr>
        <p:spPr>
          <a:xfrm>
            <a:off x="1600200" y="6590857"/>
            <a:ext cx="31002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8: Are You Following Me?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63E6CB-A1A1-4FBE-BD37-BE36F5B6F454}"/>
              </a:ext>
            </a:extLst>
          </p:cNvPr>
          <p:cNvSpPr txBox="1"/>
          <p:nvPr userDrawn="1"/>
        </p:nvSpPr>
        <p:spPr>
          <a:xfrm>
            <a:off x="11672854" y="6590857"/>
            <a:ext cx="4936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9C9C-BF1B-1D48-A1E3-EB2A40351E54}" type="slidenum">
              <a:rPr lang="en-US" sz="9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B13F-EE54-364F-ABD8-104C4334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FBEC-C96F-C848-B20E-C71BCD43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0BA8-35C9-1B4A-9C8A-27F167DBF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995FD-8AFF-CD46-B268-8F67F427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26B8-B19F-3443-A3DE-BC4ECFC9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07CF0-3F58-1F4B-B342-4BEB77C9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285E-B136-F14F-9B63-C0516A11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DB1AD-3842-EB4B-91D0-B763E1230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ABB16-7891-9A4C-BF03-7F626751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0D72A-35A7-C146-B9B9-D67546B1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99486-314D-6247-B30B-16C6B15B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3A621-3FD4-8446-82F6-E63F6A56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4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oE9-tNvhRs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QyJ-cI6S3A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accounts/answer/61416?hl=en&amp;co=GENIE.Platform%3DDeskto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upport.microsoft.com/en-us/search?query=enable%20cookies%20in%20edg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Citizenship</a:t>
            </a:r>
            <a:endParaRPr lang="en-US" sz="3200" b="1" spc="3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183DF-D316-C845-8116-7B03884C11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39" y="839660"/>
            <a:ext cx="4533265" cy="51786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B9F112-7C1C-4B1C-A56F-DB7EA8C104F3}"/>
              </a:ext>
            </a:extLst>
          </p:cNvPr>
          <p:cNvSpPr/>
          <p:nvPr/>
        </p:nvSpPr>
        <p:spPr>
          <a:xfrm>
            <a:off x="7177872" y="3536950"/>
            <a:ext cx="5014127" cy="12890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14874-FE0D-4EAA-9A60-7BA5897EA19D}"/>
              </a:ext>
            </a:extLst>
          </p:cNvPr>
          <p:cNvSpPr/>
          <p:nvPr/>
        </p:nvSpPr>
        <p:spPr>
          <a:xfrm>
            <a:off x="7386062" y="3536647"/>
            <a:ext cx="51012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8</a:t>
            </a:r>
          </a:p>
          <a:p>
            <a:endParaRPr lang="en-US" sz="5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</a:t>
            </a:r>
            <a:b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ME? </a:t>
            </a:r>
            <a:endParaRPr lang="en-US" sz="2400" spc="3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65A4D0-978F-4A9E-BD21-D83AB00AEF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553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662891-5A6E-4D91-B68E-8258872CADC1}"/>
              </a:ext>
            </a:extLst>
          </p:cNvPr>
          <p:cNvSpPr/>
          <p:nvPr/>
        </p:nvSpPr>
        <p:spPr>
          <a:xfrm>
            <a:off x="839788" y="1517546"/>
            <a:ext cx="4779962" cy="39879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901222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Wrap-up: True or False?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305D15-0805-4F4B-A3A0-78F5EACE645A}"/>
              </a:ext>
            </a:extLst>
          </p:cNvPr>
          <p:cNvSpPr/>
          <p:nvPr/>
        </p:nvSpPr>
        <p:spPr>
          <a:xfrm>
            <a:off x="839788" y="1010303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7DAA23-DB9B-457D-84A3-659BBA6EB337}"/>
              </a:ext>
            </a:extLst>
          </p:cNvPr>
          <p:cNvSpPr/>
          <p:nvPr/>
        </p:nvSpPr>
        <p:spPr>
          <a:xfrm>
            <a:off x="839788" y="1790874"/>
            <a:ext cx="4546364" cy="327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Cookies are useful in that they speed up my search experience if I have searched the topic before.  </a:t>
            </a:r>
          </a:p>
          <a:p>
            <a:pPr marL="412747" indent="-285750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Third-party cookies are a way for websites to share my preferences across different websites. </a:t>
            </a:r>
          </a:p>
          <a:p>
            <a:pPr marL="412747" indent="-285750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Targeted ads are advertisements that everyone can see when they are using the internet.  </a:t>
            </a:r>
          </a:p>
          <a:p>
            <a:pPr marL="412747" indent="-285750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Once I open my browser to search, I have no control over the cookies that the website collects.  </a:t>
            </a:r>
            <a:endParaRPr lang="en-US" sz="1400" b="1" kern="0" dirty="0">
              <a:solidFill>
                <a:srgbClr val="0064E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9F5A8B-DDA9-481A-A0E9-EA275355FAC9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398405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66007E-A25B-4759-90C2-3C22D957B808}"/>
              </a:ext>
            </a:extLst>
          </p:cNvPr>
          <p:cNvSpPr/>
          <p:nvPr/>
        </p:nvSpPr>
        <p:spPr>
          <a:xfrm>
            <a:off x="849952" y="2381069"/>
            <a:ext cx="5512747" cy="1225256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Activity 4: Home Assignment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4A617D-C721-431D-A51F-8E03D91F0892}"/>
              </a:ext>
            </a:extLst>
          </p:cNvPr>
          <p:cNvSpPr/>
          <p:nvPr/>
        </p:nvSpPr>
        <p:spPr>
          <a:xfrm>
            <a:off x="918319" y="2717819"/>
            <a:ext cx="4560887" cy="258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2400"/>
              </a:spcAft>
              <a:buClr>
                <a:schemeClr val="tx1"/>
              </a:buClr>
              <a:buSzPct val="100000"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Create an Adobe Spark webpage or video detailing on one of the following topics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How are advertisers using your digital footprint to understand who you are and what you like? 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What are cookies and how are they used to build your digital profile?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3F1458-BE2F-414A-ADC9-501E8AD63FBF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06E52C-333F-4D2C-8070-2C55AB6B26AF}"/>
              </a:ext>
            </a:extLst>
          </p:cNvPr>
          <p:cNvSpPr/>
          <p:nvPr/>
        </p:nvSpPr>
        <p:spPr>
          <a:xfrm>
            <a:off x="839788" y="1010303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CBA4F50A-8C57-4EE5-877B-85AF7F35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115" y="1068434"/>
            <a:ext cx="4354087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8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029692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  <a:ea typeface="Montserrat"/>
                <a:sym typeface="Montserrat"/>
              </a:rPr>
              <a:t>Ad Attack!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36C39B-4602-4660-9C2C-E7C9DAAD3B33}"/>
              </a:ext>
            </a:extLst>
          </p:cNvPr>
          <p:cNvSpPr/>
          <p:nvPr/>
        </p:nvSpPr>
        <p:spPr>
          <a:xfrm flipH="1">
            <a:off x="5704108" y="2857500"/>
            <a:ext cx="5733141" cy="2596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5704109" y="3120528"/>
            <a:ext cx="5733145" cy="2333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Have you ever searched for a particular product online and immediately after received a deluge of advertisements on the same product? </a:t>
            </a: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600" kern="0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412747" lvl="0" indent="-285750" defTabSz="121917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Why or how did that happen?</a:t>
            </a:r>
          </a:p>
          <a:p>
            <a:pPr marL="412747" lvl="0" indent="-285750" defTabSz="121917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12747" lvl="0" indent="-285750" defTabSz="121917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Was it a positive or negative experience? </a:t>
            </a: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600" kern="0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D81B505-B8AC-47D2-93F6-67E827022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614" y="2065866"/>
            <a:ext cx="4458191" cy="439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C740441-9932-45D5-80BD-6E0FF080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3" b="23"/>
          <a:stretch/>
        </p:blipFill>
        <p:spPr bwMode="auto">
          <a:xfrm>
            <a:off x="0" y="-1"/>
            <a:ext cx="12192000" cy="65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615C8-E5DA-411E-B7F3-853CDEE4CB46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0082D8-319D-4662-9171-626F9A6F23E9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How could this happen? </a:t>
            </a:r>
            <a:b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</a:br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Let’s understand cookies!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7EC34E-382B-4F2E-AED4-69EA48D3F56F}"/>
              </a:ext>
            </a:extLst>
          </p:cNvPr>
          <p:cNvSpPr/>
          <p:nvPr/>
        </p:nvSpPr>
        <p:spPr>
          <a:xfrm>
            <a:off x="3240743" y="1932649"/>
            <a:ext cx="5366228" cy="3457109"/>
          </a:xfrm>
          <a:prstGeom prst="rect">
            <a:avLst/>
          </a:prstGeom>
          <a:solidFill>
            <a:srgbClr val="13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620110-06E7-45C4-8168-EFE390DC3B14}"/>
              </a:ext>
            </a:extLst>
          </p:cNvPr>
          <p:cNvGrpSpPr/>
          <p:nvPr/>
        </p:nvGrpSpPr>
        <p:grpSpPr>
          <a:xfrm>
            <a:off x="5492782" y="3316064"/>
            <a:ext cx="913851" cy="913851"/>
            <a:chOff x="5638709" y="2676440"/>
            <a:chExt cx="913851" cy="91385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F8447D-986A-454A-AA22-687DEE42D623}"/>
                </a:ext>
              </a:extLst>
            </p:cNvPr>
            <p:cNvSpPr/>
            <p:nvPr/>
          </p:nvSpPr>
          <p:spPr>
            <a:xfrm>
              <a:off x="5638709" y="2676440"/>
              <a:ext cx="913851" cy="913851"/>
            </a:xfrm>
            <a:custGeom>
              <a:avLst/>
              <a:gdLst>
                <a:gd name="connsiteX0" fmla="*/ 913852 w 913851"/>
                <a:gd name="connsiteY0" fmla="*/ 456926 h 913851"/>
                <a:gd name="connsiteX1" fmla="*/ 456926 w 913851"/>
                <a:gd name="connsiteY1" fmla="*/ 913852 h 913851"/>
                <a:gd name="connsiteX2" fmla="*/ 0 w 913851"/>
                <a:gd name="connsiteY2" fmla="*/ 456926 h 913851"/>
                <a:gd name="connsiteX3" fmla="*/ 456926 w 913851"/>
                <a:gd name="connsiteY3" fmla="*/ 0 h 913851"/>
                <a:gd name="connsiteX4" fmla="*/ 913852 w 913851"/>
                <a:gd name="connsiteY4" fmla="*/ 456926 h 91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851" h="913851">
                  <a:moveTo>
                    <a:pt x="913852" y="456926"/>
                  </a:moveTo>
                  <a:cubicBezTo>
                    <a:pt x="913852" y="709279"/>
                    <a:pt x="709279" y="913852"/>
                    <a:pt x="456926" y="913852"/>
                  </a:cubicBezTo>
                  <a:cubicBezTo>
                    <a:pt x="204573" y="913852"/>
                    <a:pt x="0" y="709279"/>
                    <a:pt x="0" y="456926"/>
                  </a:cubicBezTo>
                  <a:cubicBezTo>
                    <a:pt x="0" y="204573"/>
                    <a:pt x="204573" y="0"/>
                    <a:pt x="456926" y="0"/>
                  </a:cubicBezTo>
                  <a:cubicBezTo>
                    <a:pt x="709279" y="0"/>
                    <a:pt x="913852" y="204573"/>
                    <a:pt x="913852" y="456926"/>
                  </a:cubicBez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A6FBCD-E167-4DE2-B64C-AB0F69B4CC5A}"/>
                </a:ext>
              </a:extLst>
            </p:cNvPr>
            <p:cNvSpPr/>
            <p:nvPr/>
          </p:nvSpPr>
          <p:spPr>
            <a:xfrm>
              <a:off x="5979094" y="2920620"/>
              <a:ext cx="290311" cy="425472"/>
            </a:xfrm>
            <a:custGeom>
              <a:avLst/>
              <a:gdLst>
                <a:gd name="connsiteX0" fmla="*/ 0 w 290311"/>
                <a:gd name="connsiteY0" fmla="*/ 425472 h 425472"/>
                <a:gd name="connsiteX1" fmla="*/ 290311 w 290311"/>
                <a:gd name="connsiteY1" fmla="*/ 212745 h 425472"/>
                <a:gd name="connsiteX2" fmla="*/ 0 w 290311"/>
                <a:gd name="connsiteY2" fmla="*/ 0 h 425472"/>
                <a:gd name="connsiteX3" fmla="*/ 0 w 290311"/>
                <a:gd name="connsiteY3" fmla="*/ 425472 h 42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11" h="425472">
                  <a:moveTo>
                    <a:pt x="0" y="425472"/>
                  </a:moveTo>
                  <a:lnTo>
                    <a:pt x="290311" y="212745"/>
                  </a:lnTo>
                  <a:lnTo>
                    <a:pt x="0" y="0"/>
                  </a:lnTo>
                  <a:lnTo>
                    <a:pt x="0" y="425472"/>
                  </a:lnTo>
                  <a:close/>
                </a:path>
              </a:pathLst>
            </a:custGeom>
            <a:solidFill>
              <a:schemeClr val="bg1"/>
            </a:solidFill>
            <a:ln w="1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pic>
        <p:nvPicPr>
          <p:cNvPr id="4" name="Online Media 3" title="Cookies Explained Quickly">
            <a:hlinkClick r:id="" action="ppaction://media"/>
            <a:extLst>
              <a:ext uri="{FF2B5EF4-FFF2-40B4-BE49-F238E27FC236}">
                <a16:creationId xmlns:a16="http://schemas.microsoft.com/office/drawing/2014/main" id="{4DF8D4FB-70B6-4F69-9DE5-DB6500C5BC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22482" y="1901117"/>
            <a:ext cx="7110248" cy="40172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5B353D-7A14-48BF-A02B-93EEAA8350FE}"/>
              </a:ext>
            </a:extLst>
          </p:cNvPr>
          <p:cNvSpPr/>
          <p:nvPr/>
        </p:nvSpPr>
        <p:spPr>
          <a:xfrm>
            <a:off x="839788" y="1458332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</a:rPr>
              <a:t>Activity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63CC1-C6E7-4A00-AC6E-FD84918D5B29}"/>
              </a:ext>
            </a:extLst>
          </p:cNvPr>
          <p:cNvSpPr/>
          <p:nvPr/>
        </p:nvSpPr>
        <p:spPr>
          <a:xfrm>
            <a:off x="0" y="3758964"/>
            <a:ext cx="6509084" cy="195191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8FEF54-35BF-4C35-9BC1-107DDC86576B}"/>
              </a:ext>
            </a:extLst>
          </p:cNvPr>
          <p:cNvSpPr/>
          <p:nvPr/>
        </p:nvSpPr>
        <p:spPr>
          <a:xfrm>
            <a:off x="598175" y="4046905"/>
            <a:ext cx="65142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spcBef>
                <a:spcPts val="12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What are cookies and how do they work? </a:t>
            </a:r>
          </a:p>
          <a:p>
            <a:pPr marL="412747" indent="-285750" defTabSz="1219170">
              <a:spcBef>
                <a:spcPts val="12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Can cookies be harmful?</a:t>
            </a:r>
          </a:p>
          <a:p>
            <a:pPr marL="412747" indent="-285750" defTabSz="1219170">
              <a:spcBef>
                <a:spcPts val="12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Can cookies be helpful?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D1185-D2E2-4B4A-8DDF-8940D420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9084" y="950483"/>
            <a:ext cx="5193025" cy="53466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24FA28-BE01-436D-9E48-4F4D411B89DD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1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Have you ever seen a message like this?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36C39B-4602-4660-9C2C-E7C9DAAD3B33}"/>
              </a:ext>
            </a:extLst>
          </p:cNvPr>
          <p:cNvSpPr/>
          <p:nvPr/>
        </p:nvSpPr>
        <p:spPr>
          <a:xfrm flipH="1">
            <a:off x="705748" y="4107543"/>
            <a:ext cx="8733525" cy="2198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705749" y="4564939"/>
            <a:ext cx="5733145" cy="1483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Websites are required to inform you that they use cookies. All websites use them.</a:t>
            </a: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You will see this on your first visit to a website. After that, you will not get any alerts, but the website continues to track you.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F7129C-EDAF-42DE-9295-FC2E12D005E6}"/>
              </a:ext>
            </a:extLst>
          </p:cNvPr>
          <p:cNvSpPr/>
          <p:nvPr/>
        </p:nvSpPr>
        <p:spPr>
          <a:xfrm flipH="1">
            <a:off x="705749" y="1183868"/>
            <a:ext cx="10940818" cy="226798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7" name="Google Shape;81;p17">
            <a:extLst>
              <a:ext uri="{FF2B5EF4-FFF2-40B4-BE49-F238E27FC236}">
                <a16:creationId xmlns:a16="http://schemas.microsoft.com/office/drawing/2014/main" id="{8CF4DD7E-7872-4531-BC8B-ED3E9925B5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608" r="6628"/>
          <a:stretch/>
        </p:blipFill>
        <p:spPr>
          <a:xfrm>
            <a:off x="705750" y="1993899"/>
            <a:ext cx="10940817" cy="62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42694B5-9D91-4B97-9FE0-7BE2FA01E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0474" y="4058649"/>
            <a:ext cx="3680875" cy="249657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679E9BA-2516-4AB3-8573-D8D6CA36B703}"/>
              </a:ext>
            </a:extLst>
          </p:cNvPr>
          <p:cNvSpPr/>
          <p:nvPr/>
        </p:nvSpPr>
        <p:spPr>
          <a:xfrm>
            <a:off x="10540854" y="4870710"/>
            <a:ext cx="803422" cy="803422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3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What happens when you click on this message?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36C39B-4602-4660-9C2C-E7C9DAAD3B33}"/>
              </a:ext>
            </a:extLst>
          </p:cNvPr>
          <p:cNvSpPr/>
          <p:nvPr/>
        </p:nvSpPr>
        <p:spPr>
          <a:xfrm flipH="1">
            <a:off x="6354093" y="1116691"/>
            <a:ext cx="5837907" cy="51412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ECA840-AAB2-4A9B-88BB-83821882ABF8}"/>
              </a:ext>
            </a:extLst>
          </p:cNvPr>
          <p:cNvSpPr/>
          <p:nvPr/>
        </p:nvSpPr>
        <p:spPr>
          <a:xfrm>
            <a:off x="839788" y="1458332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88;p18">
            <a:extLst>
              <a:ext uri="{FF2B5EF4-FFF2-40B4-BE49-F238E27FC236}">
                <a16:creationId xmlns:a16="http://schemas.microsoft.com/office/drawing/2014/main" id="{219C4094-2DF1-46CB-85CC-FAB2950FF6C6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6457678" y="1224482"/>
            <a:ext cx="5733145" cy="49319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D2256B-BBFD-446A-ADC0-B9D54B79B94B}"/>
              </a:ext>
            </a:extLst>
          </p:cNvPr>
          <p:cNvSpPr/>
          <p:nvPr/>
        </p:nvSpPr>
        <p:spPr>
          <a:xfrm>
            <a:off x="829625" y="2355571"/>
            <a:ext cx="3323275" cy="2484894"/>
          </a:xfrm>
          <a:prstGeom prst="rect">
            <a:avLst/>
          </a:prstGeom>
          <a:solidFill>
            <a:srgbClr val="0064E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839788" y="2606364"/>
            <a:ext cx="2998787" cy="2050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You’ll see a long explanation about why they use cookies, but don’t forget to check the types of cookies used.</a:t>
            </a:r>
          </a:p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endParaRPr lang="en-US" sz="1600" kern="0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Let’s understand this once more!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1D6A6D-5C16-4CBF-969C-2074DEA9F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6485" y="3598018"/>
            <a:ext cx="2594975" cy="3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2260BD2-FBE1-4342-B844-51D8A44054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" r="118"/>
          <a:stretch/>
        </p:blipFill>
        <p:spPr>
          <a:xfrm flipH="1">
            <a:off x="0" y="-1"/>
            <a:ext cx="12192000" cy="65502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615C8-E5DA-411E-B7F3-853CDEE4CB46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0082D8-319D-4662-9171-626F9A6F23E9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Targeted Marketing 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138CC-7A24-406C-9E18-A48CBAF91676}"/>
              </a:ext>
            </a:extLst>
          </p:cNvPr>
          <p:cNvSpPr/>
          <p:nvPr/>
        </p:nvSpPr>
        <p:spPr>
          <a:xfrm>
            <a:off x="-1" y="1722225"/>
            <a:ext cx="4486275" cy="14972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DAC2DC-C69D-47DE-9609-F5E7CA455A7B}"/>
              </a:ext>
            </a:extLst>
          </p:cNvPr>
          <p:cNvSpPr/>
          <p:nvPr/>
        </p:nvSpPr>
        <p:spPr>
          <a:xfrm>
            <a:off x="597137" y="2018021"/>
            <a:ext cx="3803413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buClr>
                <a:schemeClr val="tx1"/>
              </a:buClr>
              <a:buSzPct val="100000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Let’s see how targeted ads work!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6DFA86-5C22-426A-9E5F-31A2447F44E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How Targeted Ads Work | Consumer Reports">
            <a:hlinkClick r:id="" action="ppaction://media"/>
            <a:extLst>
              <a:ext uri="{FF2B5EF4-FFF2-40B4-BE49-F238E27FC236}">
                <a16:creationId xmlns:a16="http://schemas.microsoft.com/office/drawing/2014/main" id="{4A9CB48A-2747-46C9-82CB-685CF31462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68646" y="1897046"/>
            <a:ext cx="5437174" cy="30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6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395D5A-544D-E644-87B3-A5AF8A53F193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</a:rPr>
              <a:t>Discussion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8FEF54-35BF-4C35-9BC1-107DDC86576B}"/>
              </a:ext>
            </a:extLst>
          </p:cNvPr>
          <p:cNvSpPr/>
          <p:nvPr/>
        </p:nvSpPr>
        <p:spPr>
          <a:xfrm>
            <a:off x="6188563" y="3144227"/>
            <a:ext cx="5032786" cy="205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What are some of the advertisements that you constantly come across while browsing online? </a:t>
            </a:r>
            <a:b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</a:b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How are these linked to your browsing history?</a:t>
            </a: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412747" indent="-285750" defTabSz="1219170">
              <a:lnSpc>
                <a:spcPct val="115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Have you ever been tempted to buy something based on one of these targeted ads? What was your experience?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BF494-4F90-45AF-AE63-AE79EE4A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12446" y="1108550"/>
            <a:ext cx="4681340" cy="53457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82E8F95-A8D4-4713-9125-F350F4017370}"/>
              </a:ext>
            </a:extLst>
          </p:cNvPr>
          <p:cNvSpPr/>
          <p:nvPr/>
        </p:nvSpPr>
        <p:spPr>
          <a:xfrm>
            <a:off x="1179071" y="5151961"/>
            <a:ext cx="1217160" cy="12171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8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4FB3A5-0D1F-4376-933B-165ECE680014}"/>
              </a:ext>
            </a:extLst>
          </p:cNvPr>
          <p:cNvSpPr/>
          <p:nvPr/>
        </p:nvSpPr>
        <p:spPr>
          <a:xfrm>
            <a:off x="4906134" y="2229335"/>
            <a:ext cx="6847715" cy="3719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BAA0AF-4EEE-41A6-A478-D84450638A70}"/>
              </a:ext>
            </a:extLst>
          </p:cNvPr>
          <p:cNvSpPr/>
          <p:nvPr/>
        </p:nvSpPr>
        <p:spPr>
          <a:xfrm>
            <a:off x="5295900" y="4323273"/>
            <a:ext cx="5991225" cy="1242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9C5419-6118-4837-8845-E3EB34ADF633}"/>
              </a:ext>
            </a:extLst>
          </p:cNvPr>
          <p:cNvSpPr/>
          <p:nvPr/>
        </p:nvSpPr>
        <p:spPr>
          <a:xfrm>
            <a:off x="5295900" y="2808798"/>
            <a:ext cx="5991225" cy="1242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9589CE-6869-4D9C-8269-9FA215213C59}"/>
              </a:ext>
            </a:extLst>
          </p:cNvPr>
          <p:cNvSpPr/>
          <p:nvPr/>
        </p:nvSpPr>
        <p:spPr>
          <a:xfrm>
            <a:off x="0" y="-4850"/>
            <a:ext cx="4906135" cy="657396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50" y="307757"/>
            <a:ext cx="4200386" cy="10895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Managing Your Cookies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1ABF7-DD7D-7F44-AEC8-F5658F04AFC6}"/>
              </a:ext>
            </a:extLst>
          </p:cNvPr>
          <p:cNvSpPr/>
          <p:nvPr/>
        </p:nvSpPr>
        <p:spPr>
          <a:xfrm>
            <a:off x="839788" y="147092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82F679-F063-41D2-B1EF-81E9856FCB8D}"/>
              </a:ext>
            </a:extLst>
          </p:cNvPr>
          <p:cNvSpPr/>
          <p:nvPr/>
        </p:nvSpPr>
        <p:spPr>
          <a:xfrm>
            <a:off x="4906135" y="1824114"/>
            <a:ext cx="6847714" cy="55643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E07E6-8051-48F2-BD7B-EBB8AD3F566D}"/>
              </a:ext>
            </a:extLst>
          </p:cNvPr>
          <p:cNvSpPr/>
          <p:nvPr/>
        </p:nvSpPr>
        <p:spPr>
          <a:xfrm>
            <a:off x="4916297" y="1950596"/>
            <a:ext cx="6066027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You can change your cookie settings. Let’s find out how!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30A6CF-AB19-4E10-857E-9ADF4B8625BB}"/>
              </a:ext>
            </a:extLst>
          </p:cNvPr>
          <p:cNvSpPr txBox="1"/>
          <p:nvPr/>
        </p:nvSpPr>
        <p:spPr>
          <a:xfrm>
            <a:off x="5395912" y="2877568"/>
            <a:ext cx="5586412" cy="259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4285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Google Chrome Users: </a:t>
            </a:r>
            <a:b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(search Google Chrome cookie settings)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4285"/>
              <a:buFont typeface="Arial"/>
              <a:buNone/>
            </a:pPr>
            <a:r>
              <a:rPr lang="en-US" sz="1600" u="sng" dirty="0">
                <a:solidFill>
                  <a:srgbClr val="0563C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https://support.google.com/accounts/answer/61416?hl=en&amp;co=GENIE.Platform%3DDesktop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4285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4285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Microsoft Edge Users: </a:t>
            </a:r>
            <a:b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(search Microsoft Edge cookie settings)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4285"/>
              <a:buFont typeface="Arial"/>
              <a:buNone/>
            </a:pPr>
            <a:r>
              <a:rPr lang="en-US" sz="1600" u="sng" dirty="0">
                <a:solidFill>
                  <a:srgbClr val="0563C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https://support.microsoft.com/en-us/search?query=enable%20cookies%20in%20edge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9088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480</Words>
  <Application>Microsoft Office PowerPoint</Application>
  <PresentationFormat>Widescreen</PresentationFormat>
  <Paragraphs>61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69</cp:revision>
  <dcterms:created xsi:type="dcterms:W3CDTF">2022-01-21T07:53:15Z</dcterms:created>
  <dcterms:modified xsi:type="dcterms:W3CDTF">2022-05-31T06:03:30Z</dcterms:modified>
</cp:coreProperties>
</file>