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90" r:id="rId3"/>
    <p:sldId id="291" r:id="rId4"/>
    <p:sldId id="264" r:id="rId5"/>
    <p:sldId id="284" r:id="rId6"/>
    <p:sldId id="282" r:id="rId7"/>
    <p:sldId id="295" r:id="rId8"/>
    <p:sldId id="296" r:id="rId9"/>
    <p:sldId id="297"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E0"/>
    <a:srgbClr val="21B573"/>
    <a:srgbClr val="5ED4E7"/>
    <a:srgbClr val="E6E6E6"/>
    <a:srgbClr val="0064DF"/>
    <a:srgbClr val="6E6E6E"/>
    <a:srgbClr val="FCF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28DF7-83C1-4169-BFC1-F030274C3618}" v="1" dt="2022-05-31T06:02:08.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4"/>
    <p:restoredTop sz="94291" autoAdjust="0"/>
  </p:normalViewPr>
  <p:slideViewPr>
    <p:cSldViewPr snapToGrid="0" snapToObjects="1" showGuides="1">
      <p:cViewPr varScale="1">
        <p:scale>
          <a:sx n="65" d="100"/>
          <a:sy n="65" d="100"/>
        </p:scale>
        <p:origin x="828" y="60"/>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CB928DF7-83C1-4169-BFC1-F030274C3618}"/>
    <pc:docChg chg="custSel modSld">
      <pc:chgData name="2699" userId="d41f716e-f956-461f-8b98-7761afdba872" providerId="ADAL" clId="{CB928DF7-83C1-4169-BFC1-F030274C3618}" dt="2022-05-31T06:02:08.576" v="2" actId="1076"/>
      <pc:docMkLst>
        <pc:docMk/>
      </pc:docMkLst>
      <pc:sldChg chg="delSp modSp mod">
        <pc:chgData name="2699" userId="d41f716e-f956-461f-8b98-7761afdba872" providerId="ADAL" clId="{CB928DF7-83C1-4169-BFC1-F030274C3618}" dt="2022-05-31T06:02:08.576" v="2" actId="1076"/>
        <pc:sldMkLst>
          <pc:docMk/>
          <pc:sldMk cId="1352325610" sldId="298"/>
        </pc:sldMkLst>
        <pc:grpChg chg="del">
          <ac:chgData name="2699" userId="d41f716e-f956-461f-8b98-7761afdba872" providerId="ADAL" clId="{CB928DF7-83C1-4169-BFC1-F030274C3618}" dt="2022-05-31T06:02:04.293" v="0" actId="478"/>
          <ac:grpSpMkLst>
            <pc:docMk/>
            <pc:sldMk cId="1352325610" sldId="298"/>
            <ac:grpSpMk id="2" creationId="{04DCC066-D362-4588-B5B0-8AB8D6294002}"/>
          </ac:grpSpMkLst>
        </pc:grpChg>
        <pc:picChg chg="del topLvl">
          <ac:chgData name="2699" userId="d41f716e-f956-461f-8b98-7761afdba872" providerId="ADAL" clId="{CB928DF7-83C1-4169-BFC1-F030274C3618}" dt="2022-05-31T06:02:04.293" v="0" actId="478"/>
          <ac:picMkLst>
            <pc:docMk/>
            <pc:sldMk cId="1352325610" sldId="298"/>
            <ac:picMk id="9" creationId="{F200429E-7AED-374D-8DA9-80F70843F875}"/>
          </ac:picMkLst>
        </pc:picChg>
        <pc:picChg chg="mod topLvl">
          <ac:chgData name="2699" userId="d41f716e-f956-461f-8b98-7761afdba872" providerId="ADAL" clId="{CB928DF7-83C1-4169-BFC1-F030274C3618}" dt="2022-05-31T06:02:08.576" v="2" actId="1076"/>
          <ac:picMkLst>
            <pc:docMk/>
            <pc:sldMk cId="1352325610" sldId="298"/>
            <ac:picMk id="1026" creationId="{73A3A52A-857E-4314-8E4B-FF1DEC3C6C5F}"/>
          </ac:picMkLst>
        </pc:picChg>
        <pc:cxnChg chg="del">
          <ac:chgData name="2699" userId="d41f716e-f956-461f-8b98-7761afdba872" providerId="ADAL" clId="{CB928DF7-83C1-4169-BFC1-F030274C3618}" dt="2022-05-31T06:02:05.326" v="1" actId="478"/>
          <ac:cxnSpMkLst>
            <pc:docMk/>
            <pc:sldMk cId="1352325610" sldId="298"/>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https://www.commonsense.org/education/videos/we-the-digital-citizens</a:t>
            </a:r>
          </a:p>
        </p:txBody>
      </p:sp>
      <p:sp>
        <p:nvSpPr>
          <p:cNvPr id="4" name="Slide Number Placeholder 3"/>
          <p:cNvSpPr>
            <a:spLocks noGrp="1"/>
          </p:cNvSpPr>
          <p:nvPr>
            <p:ph type="sldNum" sz="quarter" idx="5"/>
          </p:nvPr>
        </p:nvSpPr>
        <p:spPr/>
        <p:txBody>
          <a:bodyPr/>
          <a:lstStyle/>
          <a:p>
            <a:fld id="{500BF4F1-4607-4B3A-A010-FD649D2D8BC3}" type="slidenum">
              <a:rPr lang="en-IN" smtClean="0"/>
              <a:t>3</a:t>
            </a:fld>
            <a:endParaRPr lang="en-IN"/>
          </a:p>
        </p:txBody>
      </p:sp>
    </p:spTree>
    <p:extLst>
      <p:ext uri="{BB962C8B-B14F-4D97-AF65-F5344CB8AC3E}">
        <p14:creationId xmlns:p14="http://schemas.microsoft.com/office/powerpoint/2010/main" val="355836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https://www.commonsense.org/education/videos/we-the-digital-citizens</a:t>
            </a:r>
          </a:p>
        </p:txBody>
      </p:sp>
      <p:sp>
        <p:nvSpPr>
          <p:cNvPr id="4" name="Slide Number Placeholder 3"/>
          <p:cNvSpPr>
            <a:spLocks noGrp="1"/>
          </p:cNvSpPr>
          <p:nvPr>
            <p:ph type="sldNum" sz="quarter" idx="5"/>
          </p:nvPr>
        </p:nvSpPr>
        <p:spPr/>
        <p:txBody>
          <a:bodyPr/>
          <a:lstStyle/>
          <a:p>
            <a:fld id="{500BF4F1-4607-4B3A-A010-FD649D2D8BC3}" type="slidenum">
              <a:rPr lang="en-IN" smtClean="0"/>
              <a:t>7</a:t>
            </a:fld>
            <a:endParaRPr lang="en-IN"/>
          </a:p>
        </p:txBody>
      </p:sp>
    </p:spTree>
    <p:extLst>
      <p:ext uri="{BB962C8B-B14F-4D97-AF65-F5344CB8AC3E}">
        <p14:creationId xmlns:p14="http://schemas.microsoft.com/office/powerpoint/2010/main" val="2672014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Lesson 5: How to Act Responsibly and Ethically Online</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4E69-5CC8-154D-8333-969A9B6A888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19FCA6-8C14-8C46-8AE3-9EC066266A0C}"/>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E8DC99-E356-DB4A-A65B-2F23E0F45CFB}"/>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FB599B5-E93C-0A41-8330-9C1494A8EF67}"/>
              </a:ext>
            </a:extLst>
          </p:cNvPr>
          <p:cNvSpPr>
            <a:spLocks noGrp="1"/>
          </p:cNvSpPr>
          <p:nvPr>
            <p:ph type="ftr" sz="quarter" idx="11"/>
          </p:nvPr>
        </p:nvSpPr>
        <p:spPr>
          <a:xfrm>
            <a:off x="1732722" y="6557436"/>
            <a:ext cx="4114800" cy="274324"/>
          </a:xfrm>
          <a:prstGeom prst="rect">
            <a:avLst/>
          </a:prstGeom>
        </p:spPr>
        <p:txBody>
          <a:bodyPr/>
          <a:lstStyle/>
          <a:p>
            <a:r>
              <a:rPr lang="en-US"/>
              <a:t>Lesson 5: How to Act Responsibly and Ethically Online</a:t>
            </a:r>
          </a:p>
        </p:txBody>
      </p:sp>
      <p:sp>
        <p:nvSpPr>
          <p:cNvPr id="6" name="Slide Number Placeholder 5">
            <a:extLst>
              <a:ext uri="{FF2B5EF4-FFF2-40B4-BE49-F238E27FC236}">
                <a16:creationId xmlns:a16="http://schemas.microsoft.com/office/drawing/2014/main" id="{CCBCB2EF-4182-2147-941A-759F40989BE7}"/>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99515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D5ECCD-3C4E-134B-9440-8B629DCA53C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6588A8-DE4C-3544-99FA-8E9EC8D152C0}"/>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82A462-4BA6-3B45-932A-742A3A547E0A}"/>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23DCFF2-BCA4-C84D-8A62-FC3F24689801}"/>
              </a:ext>
            </a:extLst>
          </p:cNvPr>
          <p:cNvSpPr>
            <a:spLocks noGrp="1"/>
          </p:cNvSpPr>
          <p:nvPr>
            <p:ph type="ftr" sz="quarter" idx="11"/>
          </p:nvPr>
        </p:nvSpPr>
        <p:spPr>
          <a:xfrm>
            <a:off x="1732722" y="6557436"/>
            <a:ext cx="4114800" cy="274324"/>
          </a:xfrm>
          <a:prstGeom prst="rect">
            <a:avLst/>
          </a:prstGeom>
        </p:spPr>
        <p:txBody>
          <a:bodyPr/>
          <a:lstStyle/>
          <a:p>
            <a:r>
              <a:rPr lang="en-US"/>
              <a:t>Lesson 5: How to Act Responsibly and Ethically Online</a:t>
            </a:r>
          </a:p>
        </p:txBody>
      </p:sp>
      <p:sp>
        <p:nvSpPr>
          <p:cNvPr id="6" name="Slide Number Placeholder 5">
            <a:extLst>
              <a:ext uri="{FF2B5EF4-FFF2-40B4-BE49-F238E27FC236}">
                <a16:creationId xmlns:a16="http://schemas.microsoft.com/office/drawing/2014/main" id="{9884680F-84E8-684E-8B38-D19A59B5E40B}"/>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281731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38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5: How to Act Responsibly and Ethically Online</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F46D-E928-B24E-8192-E1F6A837F0B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E2C4F83-6780-3F41-B0D7-AAA03FFEAC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562E5F0-17C8-F44A-B29A-1D1CA64AD882}"/>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A9A9E62-320D-2445-9177-997397304F0A}"/>
              </a:ext>
            </a:extLst>
          </p:cNvPr>
          <p:cNvSpPr>
            <a:spLocks noGrp="1"/>
          </p:cNvSpPr>
          <p:nvPr>
            <p:ph type="ftr" sz="quarter" idx="11"/>
          </p:nvPr>
        </p:nvSpPr>
        <p:spPr>
          <a:xfrm>
            <a:off x="1732722" y="6557436"/>
            <a:ext cx="4114800" cy="274324"/>
          </a:xfrm>
          <a:prstGeom prst="rect">
            <a:avLst/>
          </a:prstGeom>
        </p:spPr>
        <p:txBody>
          <a:bodyPr/>
          <a:lstStyle/>
          <a:p>
            <a:r>
              <a:rPr lang="en-US"/>
              <a:t>Lesson 5: How to Act Responsibly and Ethically Online</a:t>
            </a:r>
          </a:p>
        </p:txBody>
      </p:sp>
      <p:sp>
        <p:nvSpPr>
          <p:cNvPr id="6" name="Slide Number Placeholder 5">
            <a:extLst>
              <a:ext uri="{FF2B5EF4-FFF2-40B4-BE49-F238E27FC236}">
                <a16:creationId xmlns:a16="http://schemas.microsoft.com/office/drawing/2014/main" id="{65B4C8A3-5BA0-3D4E-96D0-058BA86E0770}"/>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E594-342F-1A49-A5C4-353D1786035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ADDCBF-E5B6-E14F-A96A-282B272489C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F5BE993-6C92-644C-AEC6-4CDA137F1E0D}"/>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9A91AD1C-F090-1F44-9FCC-0A026865C7A1}"/>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C36109-925B-3B4A-8A34-31375478A8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10" name="Footer Placeholder 4">
            <a:extLst>
              <a:ext uri="{FF2B5EF4-FFF2-40B4-BE49-F238E27FC236}">
                <a16:creationId xmlns:a16="http://schemas.microsoft.com/office/drawing/2014/main" id="{ED8A4307-B9D8-A74F-9123-6A85D2906DBD}"/>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5: How to Act Responsibly and Ethically Online</a:t>
            </a:r>
          </a:p>
        </p:txBody>
      </p:sp>
      <p:sp>
        <p:nvSpPr>
          <p:cNvPr id="11" name="Slide Number Placeholder 5">
            <a:extLst>
              <a:ext uri="{FF2B5EF4-FFF2-40B4-BE49-F238E27FC236}">
                <a16:creationId xmlns:a16="http://schemas.microsoft.com/office/drawing/2014/main" id="{950BA321-B8AA-D947-93A7-1EE1BE5AC348}"/>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7930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08E5-B62E-7B46-A02C-29349375B775}"/>
              </a:ext>
            </a:extLst>
          </p:cNvPr>
          <p:cNvSpPr>
            <a:spLocks noGrp="1"/>
          </p:cNvSpPr>
          <p:nvPr>
            <p:ph type="title"/>
          </p:nvPr>
        </p:nvSpPr>
        <p:spPr>
          <a:xfrm>
            <a:off x="839788"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C7BB357-0FCD-D34E-8240-517F1792CE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E588F1-ED7C-3F45-81D6-7F387F0A77DC}"/>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4DE23586-491F-9D4A-A4F7-3085581BB6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886587-509C-6F4D-97B2-8440524A0932}"/>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A18AFE3D-6851-AC40-ACE2-BC41E9C2FAF2}"/>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0E74C95-5E4F-0C45-B7BD-C72987E0F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12" name="Footer Placeholder 4">
            <a:extLst>
              <a:ext uri="{FF2B5EF4-FFF2-40B4-BE49-F238E27FC236}">
                <a16:creationId xmlns:a16="http://schemas.microsoft.com/office/drawing/2014/main" id="{ECE11CF7-BEC3-F443-A92A-909D582A8505}"/>
              </a:ext>
            </a:extLst>
          </p:cNvPr>
          <p:cNvSpPr>
            <a:spLocks noGrp="1"/>
          </p:cNvSpPr>
          <p:nvPr>
            <p:ph type="ftr" sz="quarter" idx="10"/>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5: How to Act Responsibly and Ethically Online</a:t>
            </a:r>
          </a:p>
        </p:txBody>
      </p:sp>
      <p:sp>
        <p:nvSpPr>
          <p:cNvPr id="13" name="Slide Number Placeholder 5">
            <a:extLst>
              <a:ext uri="{FF2B5EF4-FFF2-40B4-BE49-F238E27FC236}">
                <a16:creationId xmlns:a16="http://schemas.microsoft.com/office/drawing/2014/main" id="{518146E7-BC5A-0749-A03A-2CD610775E66}"/>
              </a:ext>
            </a:extLst>
          </p:cNvPr>
          <p:cNvSpPr>
            <a:spLocks noGrp="1"/>
          </p:cNvSpPr>
          <p:nvPr>
            <p:ph type="sldNum" sz="quarter" idx="11"/>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18765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12E4-A762-C04B-9CC8-8E2D71B6118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6" name="Rectangle 5">
            <a:extLst>
              <a:ext uri="{FF2B5EF4-FFF2-40B4-BE49-F238E27FC236}">
                <a16:creationId xmlns:a16="http://schemas.microsoft.com/office/drawing/2014/main" id="{057C5CEE-FCD2-E640-AB15-12517C9F2524}"/>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06B666-A6EB-6745-B205-C562740FBD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8" name="Footer Placeholder 4">
            <a:extLst>
              <a:ext uri="{FF2B5EF4-FFF2-40B4-BE49-F238E27FC236}">
                <a16:creationId xmlns:a16="http://schemas.microsoft.com/office/drawing/2014/main" id="{0E2A6850-D809-E34C-BCBB-48FA60FD59E0}"/>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5: How to Act Responsibly and Ethically Online</a:t>
            </a:r>
          </a:p>
        </p:txBody>
      </p:sp>
      <p:sp>
        <p:nvSpPr>
          <p:cNvPr id="9" name="Slide Number Placeholder 5">
            <a:extLst>
              <a:ext uri="{FF2B5EF4-FFF2-40B4-BE49-F238E27FC236}">
                <a16:creationId xmlns:a16="http://schemas.microsoft.com/office/drawing/2014/main" id="{68E2DE94-16FB-6A41-96FB-2D209A36D2AB}"/>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69194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Lesson 5: How to Act Responsibly and Ethically Online</a:t>
            </a:r>
            <a:endParaRPr lang="en-US" dirty="0"/>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20625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B13F-EE54-364F-ABD8-104C43340E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70FBEC-C96F-C848-B20E-C71BCD439B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9A0BA8-35C9-1B4A-9C8A-27F167DBF4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1995FD-8AFF-CD46-B268-8F67F4270452}"/>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3D226B8-B19F-3443-A3DE-BC4ECFC935F8}"/>
              </a:ext>
            </a:extLst>
          </p:cNvPr>
          <p:cNvSpPr>
            <a:spLocks noGrp="1"/>
          </p:cNvSpPr>
          <p:nvPr>
            <p:ph type="ftr" sz="quarter" idx="11"/>
          </p:nvPr>
        </p:nvSpPr>
        <p:spPr>
          <a:xfrm>
            <a:off x="1732722" y="6557436"/>
            <a:ext cx="4114800" cy="274324"/>
          </a:xfrm>
          <a:prstGeom prst="rect">
            <a:avLst/>
          </a:prstGeom>
        </p:spPr>
        <p:txBody>
          <a:bodyPr/>
          <a:lstStyle/>
          <a:p>
            <a:r>
              <a:rPr lang="en-US"/>
              <a:t>Lesson 5: How to Act Responsibly and Ethically Online</a:t>
            </a:r>
          </a:p>
        </p:txBody>
      </p:sp>
      <p:sp>
        <p:nvSpPr>
          <p:cNvPr id="7" name="Slide Number Placeholder 6">
            <a:extLst>
              <a:ext uri="{FF2B5EF4-FFF2-40B4-BE49-F238E27FC236}">
                <a16:creationId xmlns:a16="http://schemas.microsoft.com/office/drawing/2014/main" id="{C8F07CF0-3F58-1F4B-B342-4BEB77C9A2A5}"/>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129031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285E-B136-F14F-9B63-C0516A115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596DB1AD-3842-EB4B-91D0-B763E12304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1ABB16-7891-9A4C-BF03-7F6267517E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D0D72A-35A7-C146-B9B9-D67546B101E7}"/>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F399486-314D-6247-B30B-16C6B15B72E1}"/>
              </a:ext>
            </a:extLst>
          </p:cNvPr>
          <p:cNvSpPr>
            <a:spLocks noGrp="1"/>
          </p:cNvSpPr>
          <p:nvPr>
            <p:ph type="ftr" sz="quarter" idx="11"/>
          </p:nvPr>
        </p:nvSpPr>
        <p:spPr>
          <a:xfrm>
            <a:off x="1732722" y="6557436"/>
            <a:ext cx="4114800" cy="274324"/>
          </a:xfrm>
          <a:prstGeom prst="rect">
            <a:avLst/>
          </a:prstGeom>
        </p:spPr>
        <p:txBody>
          <a:bodyPr/>
          <a:lstStyle/>
          <a:p>
            <a:r>
              <a:rPr lang="en-US"/>
              <a:t>Lesson 5: How to Act Responsibly and Ethically Online</a:t>
            </a:r>
          </a:p>
        </p:txBody>
      </p:sp>
      <p:sp>
        <p:nvSpPr>
          <p:cNvPr id="7" name="Slide Number Placeholder 6">
            <a:extLst>
              <a:ext uri="{FF2B5EF4-FFF2-40B4-BE49-F238E27FC236}">
                <a16:creationId xmlns:a16="http://schemas.microsoft.com/office/drawing/2014/main" id="{2B93A621-3FD4-8446-82F6-E63F6A56F1C9}"/>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424214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a38MJVEPWiw?feature=oembed"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D0Cd9-eJ-No?feature=oembed" TargetMode="External"/><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quizizz.com/admin/quiz/5dd15e6d2df217001d594dbc/fake-news"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8183DF-D316-C845-8116-7B03884C11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939" y="839660"/>
            <a:ext cx="4533265" cy="5178679"/>
          </a:xfrm>
          <a:prstGeom prst="rect">
            <a:avLst/>
          </a:prstGeom>
        </p:spPr>
      </p:pic>
      <p:sp>
        <p:nvSpPr>
          <p:cNvPr id="13" name="Rectangle 12">
            <a:extLst>
              <a:ext uri="{FF2B5EF4-FFF2-40B4-BE49-F238E27FC236}">
                <a16:creationId xmlns:a16="http://schemas.microsoft.com/office/drawing/2014/main" id="{54B9F112-7C1C-4B1C-A56F-DB7EA8C104F3}"/>
              </a:ext>
            </a:extLst>
          </p:cNvPr>
          <p:cNvSpPr/>
          <p:nvPr/>
        </p:nvSpPr>
        <p:spPr>
          <a:xfrm>
            <a:off x="7177872" y="3536950"/>
            <a:ext cx="5014127" cy="16723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51A14874-FE0D-4EAA-9A60-7BA5897EA19D}"/>
              </a:ext>
            </a:extLst>
          </p:cNvPr>
          <p:cNvSpPr/>
          <p:nvPr/>
        </p:nvSpPr>
        <p:spPr>
          <a:xfrm>
            <a:off x="7386062" y="3536647"/>
            <a:ext cx="4805937" cy="1646605"/>
          </a:xfrm>
          <a:prstGeom prst="rect">
            <a:avLst/>
          </a:prstGeom>
        </p:spPr>
        <p:txBody>
          <a:bodyPr wrap="square">
            <a:spAutoFit/>
          </a:bodyPr>
          <a:lstStyle/>
          <a:p>
            <a:r>
              <a:rPr lang="en-US" sz="2400" spc="300" dirty="0">
                <a:solidFill>
                  <a:schemeClr val="bg1"/>
                </a:solidFill>
                <a:latin typeface="Arial" panose="020B0604020202020204" pitchFamily="34" charset="0"/>
                <a:cs typeface="Arial" panose="020B0604020202020204" pitchFamily="34" charset="0"/>
              </a:rPr>
              <a:t>Lesson 5</a:t>
            </a:r>
          </a:p>
          <a:p>
            <a:endParaRPr lang="en-US" sz="500" spc="300" dirty="0">
              <a:solidFill>
                <a:schemeClr val="bg1"/>
              </a:solidFill>
              <a:latin typeface="Arial" panose="020B0604020202020204" pitchFamily="34" charset="0"/>
              <a:cs typeface="Arial" panose="020B0604020202020204" pitchFamily="34" charset="0"/>
            </a:endParaRPr>
          </a:p>
          <a:p>
            <a:r>
              <a:rPr lang="en-US" sz="2400" b="1" spc="300" dirty="0">
                <a:solidFill>
                  <a:srgbClr val="FFFF00"/>
                </a:solidFill>
                <a:latin typeface="Arial" panose="020B0604020202020204" pitchFamily="34" charset="0"/>
                <a:cs typeface="Arial" panose="020B0604020202020204" pitchFamily="34" charset="0"/>
              </a:rPr>
              <a:t>HOW TO ACT RESPONSIBLY AND ETHICALLY ONLINE</a:t>
            </a:r>
          </a:p>
        </p:txBody>
      </p:sp>
    </p:spTree>
    <p:extLst>
      <p:ext uri="{BB962C8B-B14F-4D97-AF65-F5344CB8AC3E}">
        <p14:creationId xmlns:p14="http://schemas.microsoft.com/office/powerpoint/2010/main" val="322454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135232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Let’s Refresh Our Memory</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a:t>Lesson 5: How to Act Responsibly and Ethically Online</a:t>
            </a:r>
            <a:endParaRPr lang="en-US" dirty="0"/>
          </a:p>
        </p:txBody>
      </p:sp>
      <p:sp>
        <p:nvSpPr>
          <p:cNvPr id="26" name="Rectangle 25">
            <a:extLst>
              <a:ext uri="{FF2B5EF4-FFF2-40B4-BE49-F238E27FC236}">
                <a16:creationId xmlns:a16="http://schemas.microsoft.com/office/drawing/2014/main" id="{FE305D15-0805-4F4B-A3A0-78F5EACE645A}"/>
              </a:ext>
            </a:extLst>
          </p:cNvPr>
          <p:cNvSpPr/>
          <p:nvPr/>
        </p:nvSpPr>
        <p:spPr>
          <a:xfrm>
            <a:off x="839788" y="950173"/>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2</a:t>
            </a:fld>
            <a:endParaRPr lang="en-US" dirty="0"/>
          </a:p>
        </p:txBody>
      </p:sp>
      <p:sp>
        <p:nvSpPr>
          <p:cNvPr id="16" name="Slide Number Placeholder 9">
            <a:extLst>
              <a:ext uri="{FF2B5EF4-FFF2-40B4-BE49-F238E27FC236}">
                <a16:creationId xmlns:a16="http://schemas.microsoft.com/office/drawing/2014/main" id="{8BCF3646-FB19-4D09-B768-CA0ED0490445}"/>
              </a:ext>
            </a:extLst>
          </p:cNvPr>
          <p:cNvSpPr txBox="1">
            <a:spLocks/>
          </p:cNvSpPr>
          <p:nvPr/>
        </p:nvSpPr>
        <p:spPr>
          <a:xfrm>
            <a:off x="2127877" y="6569111"/>
            <a:ext cx="2743200" cy="27432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4F9C9C-BF1B-1D48-A1E3-EB2A40351E54}" type="slidenum">
              <a:rPr lang="en-US" smtClean="0"/>
              <a:pPr/>
              <a:t>2</a:t>
            </a:fld>
            <a:endParaRPr lang="en-US" dirty="0"/>
          </a:p>
        </p:txBody>
      </p:sp>
      <p:sp>
        <p:nvSpPr>
          <p:cNvPr id="5" name="Rectangle 4">
            <a:extLst>
              <a:ext uri="{FF2B5EF4-FFF2-40B4-BE49-F238E27FC236}">
                <a16:creationId xmlns:a16="http://schemas.microsoft.com/office/drawing/2014/main" id="{416780DE-5540-4FCC-A16D-D7F9AAE7AF53}"/>
              </a:ext>
            </a:extLst>
          </p:cNvPr>
          <p:cNvSpPr/>
          <p:nvPr/>
        </p:nvSpPr>
        <p:spPr>
          <a:xfrm>
            <a:off x="3325832" y="1847936"/>
            <a:ext cx="2771576"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400" dirty="0"/>
              <a:t>What is one difference between online and face-to-face communication?</a:t>
            </a:r>
          </a:p>
        </p:txBody>
      </p:sp>
      <p:sp>
        <p:nvSpPr>
          <p:cNvPr id="49" name="Rectangle 48">
            <a:extLst>
              <a:ext uri="{FF2B5EF4-FFF2-40B4-BE49-F238E27FC236}">
                <a16:creationId xmlns:a16="http://schemas.microsoft.com/office/drawing/2014/main" id="{3DAAEC66-EDCA-496C-933B-0E1681ED73BD}"/>
              </a:ext>
            </a:extLst>
          </p:cNvPr>
          <p:cNvSpPr/>
          <p:nvPr/>
        </p:nvSpPr>
        <p:spPr>
          <a:xfrm>
            <a:off x="3325832" y="4207827"/>
            <a:ext cx="2771576"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400" dirty="0"/>
              <a:t>What's the best text to tell your mom that you'll be an hour late for dinner?</a:t>
            </a:r>
          </a:p>
        </p:txBody>
      </p:sp>
      <p:sp>
        <p:nvSpPr>
          <p:cNvPr id="55" name="Rectangle 54">
            <a:extLst>
              <a:ext uri="{FF2B5EF4-FFF2-40B4-BE49-F238E27FC236}">
                <a16:creationId xmlns:a16="http://schemas.microsoft.com/office/drawing/2014/main" id="{B8E5471F-618C-40DB-88E2-8D253F1C83B5}"/>
              </a:ext>
            </a:extLst>
          </p:cNvPr>
          <p:cNvSpPr/>
          <p:nvPr/>
        </p:nvSpPr>
        <p:spPr>
          <a:xfrm>
            <a:off x="3325832" y="2654450"/>
            <a:ext cx="2771576" cy="1309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Aft>
                <a:spcPts val="300"/>
              </a:spcAft>
              <a:buFont typeface="+mj-lt"/>
              <a:buAutoNum type="alphaUcPeriod"/>
            </a:pPr>
            <a:r>
              <a:rPr lang="en-US" sz="1100" dirty="0">
                <a:solidFill>
                  <a:schemeClr val="tx1"/>
                </a:solidFill>
              </a:rPr>
              <a:t>Body language is more important in online communication</a:t>
            </a:r>
          </a:p>
          <a:p>
            <a:pPr marL="228600" indent="-228600">
              <a:spcAft>
                <a:spcPts val="300"/>
              </a:spcAft>
              <a:buFont typeface="+mj-lt"/>
              <a:buAutoNum type="alphaUcPeriod"/>
            </a:pPr>
            <a:r>
              <a:rPr lang="en-US" sz="1100" dirty="0">
                <a:solidFill>
                  <a:schemeClr val="tx1"/>
                </a:solidFill>
              </a:rPr>
              <a:t>People tend to be more honest online</a:t>
            </a:r>
          </a:p>
          <a:p>
            <a:pPr marL="228600" indent="-228600">
              <a:spcAft>
                <a:spcPts val="300"/>
              </a:spcAft>
              <a:buFont typeface="+mj-lt"/>
              <a:buAutoNum type="alphaUcPeriod"/>
            </a:pPr>
            <a:r>
              <a:rPr lang="en-US" sz="1100" dirty="0">
                <a:solidFill>
                  <a:schemeClr val="tx1"/>
                </a:solidFill>
              </a:rPr>
              <a:t>Miscommunications happen more frequently face to face</a:t>
            </a:r>
          </a:p>
          <a:p>
            <a:pPr marL="228600" indent="-228600">
              <a:spcAft>
                <a:spcPts val="300"/>
              </a:spcAft>
              <a:buFont typeface="+mj-lt"/>
              <a:buAutoNum type="alphaUcPeriod"/>
            </a:pPr>
            <a:r>
              <a:rPr lang="en-US" sz="1100" dirty="0">
                <a:solidFill>
                  <a:schemeClr val="tx1"/>
                </a:solidFill>
              </a:rPr>
              <a:t>Online, you can't tell tone of voice</a:t>
            </a:r>
          </a:p>
        </p:txBody>
      </p:sp>
      <p:sp>
        <p:nvSpPr>
          <p:cNvPr id="68" name="Rectangle 67">
            <a:extLst>
              <a:ext uri="{FF2B5EF4-FFF2-40B4-BE49-F238E27FC236}">
                <a16:creationId xmlns:a16="http://schemas.microsoft.com/office/drawing/2014/main" id="{804CB38E-A683-487A-A563-FC31A9EE784A}"/>
              </a:ext>
            </a:extLst>
          </p:cNvPr>
          <p:cNvSpPr/>
          <p:nvPr/>
        </p:nvSpPr>
        <p:spPr>
          <a:xfrm>
            <a:off x="3325832" y="5014341"/>
            <a:ext cx="2771576" cy="1309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Aft>
                <a:spcPts val="300"/>
              </a:spcAft>
              <a:buFont typeface="+mj-lt"/>
              <a:buAutoNum type="alphaUcPeriod"/>
            </a:pPr>
            <a:r>
              <a:rPr lang="en-US" sz="1100" dirty="0">
                <a:solidFill>
                  <a:schemeClr val="tx1"/>
                </a:solidFill>
              </a:rPr>
              <a:t>b there in 60, cu l8r!</a:t>
            </a:r>
          </a:p>
          <a:p>
            <a:pPr marL="228600" indent="-228600">
              <a:spcAft>
                <a:spcPts val="300"/>
              </a:spcAft>
              <a:buFont typeface="+mj-lt"/>
              <a:buAutoNum type="alphaUcPeriod"/>
            </a:pPr>
            <a:r>
              <a:rPr lang="en-US" sz="1100" dirty="0">
                <a:solidFill>
                  <a:schemeClr val="tx1"/>
                </a:solidFill>
              </a:rPr>
              <a:t>I'll be home in an hour. See you later!</a:t>
            </a:r>
          </a:p>
          <a:p>
            <a:pPr marL="228600" indent="-228600">
              <a:spcAft>
                <a:spcPts val="300"/>
              </a:spcAft>
              <a:buFont typeface="+mj-lt"/>
              <a:buAutoNum type="alphaUcPeriod"/>
            </a:pPr>
            <a:r>
              <a:rPr lang="en-US" sz="1100" dirty="0">
                <a:solidFill>
                  <a:schemeClr val="tx1"/>
                </a:solidFill>
              </a:rPr>
              <a:t>BE THERE IN AN HOUR. SEE YOU LATER!</a:t>
            </a:r>
          </a:p>
          <a:p>
            <a:pPr marL="228600" indent="-228600">
              <a:spcAft>
                <a:spcPts val="300"/>
              </a:spcAft>
              <a:buFont typeface="+mj-lt"/>
              <a:buAutoNum type="alphaUcPeriod"/>
            </a:pPr>
            <a:r>
              <a:rPr lang="en-US" sz="1100" dirty="0">
                <a:solidFill>
                  <a:schemeClr val="tx1"/>
                </a:solidFill>
              </a:rPr>
              <a:t>I'm running late be there in an hour</a:t>
            </a:r>
          </a:p>
        </p:txBody>
      </p:sp>
      <p:sp>
        <p:nvSpPr>
          <p:cNvPr id="48" name="Rectangle 47">
            <a:extLst>
              <a:ext uri="{FF2B5EF4-FFF2-40B4-BE49-F238E27FC236}">
                <a16:creationId xmlns:a16="http://schemas.microsoft.com/office/drawing/2014/main" id="{76A6C52D-B6FC-47D0-9F39-01231146EDF6}"/>
              </a:ext>
            </a:extLst>
          </p:cNvPr>
          <p:cNvSpPr/>
          <p:nvPr/>
        </p:nvSpPr>
        <p:spPr>
          <a:xfrm>
            <a:off x="6172237" y="1847936"/>
            <a:ext cx="2771576"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400" dirty="0"/>
              <a:t>Internet trolls aim to…</a:t>
            </a:r>
          </a:p>
        </p:txBody>
      </p:sp>
      <p:sp>
        <p:nvSpPr>
          <p:cNvPr id="50" name="Rectangle 49">
            <a:extLst>
              <a:ext uri="{FF2B5EF4-FFF2-40B4-BE49-F238E27FC236}">
                <a16:creationId xmlns:a16="http://schemas.microsoft.com/office/drawing/2014/main" id="{8256BF45-ED20-4B87-8504-7485FF203C01}"/>
              </a:ext>
            </a:extLst>
          </p:cNvPr>
          <p:cNvSpPr/>
          <p:nvPr/>
        </p:nvSpPr>
        <p:spPr>
          <a:xfrm>
            <a:off x="6172237" y="4207827"/>
            <a:ext cx="2771576"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400" dirty="0"/>
              <a:t>Posting something on a social networking app is most like…</a:t>
            </a:r>
          </a:p>
        </p:txBody>
      </p:sp>
      <p:sp>
        <p:nvSpPr>
          <p:cNvPr id="67" name="Rectangle 66">
            <a:extLst>
              <a:ext uri="{FF2B5EF4-FFF2-40B4-BE49-F238E27FC236}">
                <a16:creationId xmlns:a16="http://schemas.microsoft.com/office/drawing/2014/main" id="{FB0E91AC-8421-4297-B1F5-EEB672D51E9D}"/>
              </a:ext>
            </a:extLst>
          </p:cNvPr>
          <p:cNvSpPr/>
          <p:nvPr/>
        </p:nvSpPr>
        <p:spPr>
          <a:xfrm>
            <a:off x="6172237" y="2654450"/>
            <a:ext cx="2771576" cy="1309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Aft>
                <a:spcPts val="300"/>
              </a:spcAft>
              <a:buFont typeface="+mj-lt"/>
              <a:buAutoNum type="alphaUcPeriod"/>
            </a:pPr>
            <a:r>
              <a:rPr lang="en-US" sz="1100" dirty="0">
                <a:solidFill>
                  <a:schemeClr val="tx1"/>
                </a:solidFill>
              </a:rPr>
              <a:t>Start arguments</a:t>
            </a:r>
          </a:p>
          <a:p>
            <a:pPr marL="228600" indent="-228600">
              <a:spcAft>
                <a:spcPts val="300"/>
              </a:spcAft>
              <a:buFont typeface="+mj-lt"/>
              <a:buAutoNum type="alphaUcPeriod"/>
            </a:pPr>
            <a:r>
              <a:rPr lang="en-US" sz="1100" dirty="0">
                <a:solidFill>
                  <a:schemeClr val="tx1"/>
                </a:solidFill>
              </a:rPr>
              <a:t>Make friends</a:t>
            </a:r>
          </a:p>
          <a:p>
            <a:pPr marL="228600" indent="-228600">
              <a:spcAft>
                <a:spcPts val="300"/>
              </a:spcAft>
              <a:buFont typeface="+mj-lt"/>
              <a:buAutoNum type="alphaUcPeriod"/>
            </a:pPr>
            <a:r>
              <a:rPr lang="en-US" sz="1100" dirty="0">
                <a:solidFill>
                  <a:schemeClr val="tx1"/>
                </a:solidFill>
              </a:rPr>
              <a:t>Quietly observe</a:t>
            </a:r>
          </a:p>
          <a:p>
            <a:pPr marL="228600" indent="-228600">
              <a:spcAft>
                <a:spcPts val="300"/>
              </a:spcAft>
              <a:buFont typeface="+mj-lt"/>
              <a:buAutoNum type="alphaUcPeriod"/>
            </a:pPr>
            <a:r>
              <a:rPr lang="en-US" sz="1100" dirty="0">
                <a:solidFill>
                  <a:schemeClr val="tx1"/>
                </a:solidFill>
              </a:rPr>
              <a:t>Lead discussions</a:t>
            </a:r>
          </a:p>
        </p:txBody>
      </p:sp>
      <p:sp>
        <p:nvSpPr>
          <p:cNvPr id="69" name="Rectangle 68">
            <a:extLst>
              <a:ext uri="{FF2B5EF4-FFF2-40B4-BE49-F238E27FC236}">
                <a16:creationId xmlns:a16="http://schemas.microsoft.com/office/drawing/2014/main" id="{2FB0723C-255D-4E1B-A5E0-5659AD3BCA20}"/>
              </a:ext>
            </a:extLst>
          </p:cNvPr>
          <p:cNvSpPr/>
          <p:nvPr/>
        </p:nvSpPr>
        <p:spPr>
          <a:xfrm>
            <a:off x="6172237" y="5014341"/>
            <a:ext cx="2771576" cy="1309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Aft>
                <a:spcPts val="300"/>
              </a:spcAft>
              <a:buFont typeface="+mj-lt"/>
              <a:buAutoNum type="alphaUcPeriod"/>
            </a:pPr>
            <a:r>
              <a:rPr lang="en-US" sz="1100" dirty="0">
                <a:solidFill>
                  <a:schemeClr val="tx1"/>
                </a:solidFill>
              </a:rPr>
              <a:t>Handing in a homework assignment</a:t>
            </a:r>
          </a:p>
          <a:p>
            <a:pPr marL="228600" indent="-228600">
              <a:spcAft>
                <a:spcPts val="300"/>
              </a:spcAft>
              <a:buFont typeface="+mj-lt"/>
              <a:buAutoNum type="alphaUcPeriod"/>
            </a:pPr>
            <a:r>
              <a:rPr lang="en-US" sz="1100" dirty="0">
                <a:solidFill>
                  <a:schemeClr val="tx1"/>
                </a:solidFill>
              </a:rPr>
              <a:t>Saying something to your family over dinner</a:t>
            </a:r>
          </a:p>
          <a:p>
            <a:pPr marL="228600" indent="-228600">
              <a:spcAft>
                <a:spcPts val="300"/>
              </a:spcAft>
              <a:buFont typeface="+mj-lt"/>
              <a:buAutoNum type="alphaUcPeriod"/>
            </a:pPr>
            <a:r>
              <a:rPr lang="en-US" sz="1100" dirty="0">
                <a:solidFill>
                  <a:schemeClr val="tx1"/>
                </a:solidFill>
              </a:rPr>
              <a:t>Talking on the phone with a friend</a:t>
            </a:r>
          </a:p>
          <a:p>
            <a:pPr marL="228600" indent="-228600">
              <a:spcAft>
                <a:spcPts val="300"/>
              </a:spcAft>
              <a:buFont typeface="+mj-lt"/>
              <a:buAutoNum type="alphaUcPeriod"/>
            </a:pPr>
            <a:r>
              <a:rPr lang="en-US" sz="1100" dirty="0">
                <a:solidFill>
                  <a:schemeClr val="tx1"/>
                </a:solidFill>
              </a:rPr>
              <a:t>Announcing something in a public place</a:t>
            </a:r>
          </a:p>
        </p:txBody>
      </p:sp>
      <p:sp>
        <p:nvSpPr>
          <p:cNvPr id="17" name="Rectangle 16">
            <a:extLst>
              <a:ext uri="{FF2B5EF4-FFF2-40B4-BE49-F238E27FC236}">
                <a16:creationId xmlns:a16="http://schemas.microsoft.com/office/drawing/2014/main" id="{A2165D4F-6C94-46C2-9ECD-F25BCEECDD3B}"/>
              </a:ext>
            </a:extLst>
          </p:cNvPr>
          <p:cNvSpPr/>
          <p:nvPr/>
        </p:nvSpPr>
        <p:spPr>
          <a:xfrm>
            <a:off x="479427" y="1847936"/>
            <a:ext cx="2771576"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400" dirty="0"/>
              <a:t>In which situation should you follow the rules of digital etiquette?</a:t>
            </a:r>
          </a:p>
        </p:txBody>
      </p:sp>
      <p:sp>
        <p:nvSpPr>
          <p:cNvPr id="18" name="Rectangle 17">
            <a:extLst>
              <a:ext uri="{FF2B5EF4-FFF2-40B4-BE49-F238E27FC236}">
                <a16:creationId xmlns:a16="http://schemas.microsoft.com/office/drawing/2014/main" id="{3BC45FBB-F69D-4BBE-9D0F-41990317EA8D}"/>
              </a:ext>
            </a:extLst>
          </p:cNvPr>
          <p:cNvSpPr/>
          <p:nvPr/>
        </p:nvSpPr>
        <p:spPr>
          <a:xfrm>
            <a:off x="479427" y="4207827"/>
            <a:ext cx="2771576"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400" dirty="0"/>
              <a:t>The best way to respond to trolls is to _____ them.</a:t>
            </a:r>
          </a:p>
        </p:txBody>
      </p:sp>
      <p:sp>
        <p:nvSpPr>
          <p:cNvPr id="19" name="Rectangle 18">
            <a:extLst>
              <a:ext uri="{FF2B5EF4-FFF2-40B4-BE49-F238E27FC236}">
                <a16:creationId xmlns:a16="http://schemas.microsoft.com/office/drawing/2014/main" id="{167FADE9-618A-4C87-B252-EBC0B99114D1}"/>
              </a:ext>
            </a:extLst>
          </p:cNvPr>
          <p:cNvSpPr/>
          <p:nvPr/>
        </p:nvSpPr>
        <p:spPr>
          <a:xfrm>
            <a:off x="479427" y="2654450"/>
            <a:ext cx="2771576" cy="1309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Aft>
                <a:spcPts val="300"/>
              </a:spcAft>
              <a:buFont typeface="+mj-lt"/>
              <a:buAutoNum type="alphaUcPeriod"/>
            </a:pPr>
            <a:r>
              <a:rPr lang="en-US" sz="1100" dirty="0">
                <a:solidFill>
                  <a:schemeClr val="tx1"/>
                </a:solidFill>
              </a:rPr>
              <a:t>Sending an email to your grandmother</a:t>
            </a:r>
          </a:p>
          <a:p>
            <a:pPr marL="228600" indent="-228600">
              <a:spcAft>
                <a:spcPts val="300"/>
              </a:spcAft>
              <a:buFont typeface="+mj-lt"/>
              <a:buAutoNum type="alphaUcPeriod"/>
            </a:pPr>
            <a:r>
              <a:rPr lang="en-US" sz="1100" dirty="0">
                <a:solidFill>
                  <a:schemeClr val="tx1"/>
                </a:solidFill>
              </a:rPr>
              <a:t>Sending a birthday card to your cousin</a:t>
            </a:r>
          </a:p>
          <a:p>
            <a:pPr marL="228600" indent="-228600">
              <a:spcAft>
                <a:spcPts val="300"/>
              </a:spcAft>
              <a:buFont typeface="+mj-lt"/>
              <a:buAutoNum type="alphaUcPeriod"/>
            </a:pPr>
            <a:r>
              <a:rPr lang="en-US" sz="1100" dirty="0">
                <a:solidFill>
                  <a:schemeClr val="tx1"/>
                </a:solidFill>
              </a:rPr>
              <a:t>Reading a text message from a friend</a:t>
            </a:r>
          </a:p>
          <a:p>
            <a:pPr marL="228600" indent="-228600">
              <a:spcAft>
                <a:spcPts val="300"/>
              </a:spcAft>
              <a:buFont typeface="+mj-lt"/>
              <a:buAutoNum type="alphaUcPeriod"/>
            </a:pPr>
            <a:r>
              <a:rPr lang="en-US" sz="1100" dirty="0">
                <a:solidFill>
                  <a:schemeClr val="tx1"/>
                </a:solidFill>
              </a:rPr>
              <a:t>Picking the ringtone for your smartphone</a:t>
            </a:r>
          </a:p>
        </p:txBody>
      </p:sp>
      <p:sp>
        <p:nvSpPr>
          <p:cNvPr id="20" name="Rectangle 19">
            <a:extLst>
              <a:ext uri="{FF2B5EF4-FFF2-40B4-BE49-F238E27FC236}">
                <a16:creationId xmlns:a16="http://schemas.microsoft.com/office/drawing/2014/main" id="{FF251E77-1330-4605-B84A-A49D9E8D6B5D}"/>
              </a:ext>
            </a:extLst>
          </p:cNvPr>
          <p:cNvSpPr/>
          <p:nvPr/>
        </p:nvSpPr>
        <p:spPr>
          <a:xfrm>
            <a:off x="479427" y="5014341"/>
            <a:ext cx="2771576" cy="1309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Aft>
                <a:spcPts val="300"/>
              </a:spcAft>
              <a:buFont typeface="+mj-lt"/>
              <a:buAutoNum type="alphaUcPeriod"/>
            </a:pPr>
            <a:r>
              <a:rPr lang="en-US" sz="1100" dirty="0">
                <a:solidFill>
                  <a:schemeClr val="tx1"/>
                </a:solidFill>
              </a:rPr>
              <a:t>Threaten</a:t>
            </a:r>
          </a:p>
          <a:p>
            <a:pPr marL="228600" indent="-228600">
              <a:spcAft>
                <a:spcPts val="300"/>
              </a:spcAft>
              <a:buFont typeface="+mj-lt"/>
              <a:buAutoNum type="alphaUcPeriod"/>
            </a:pPr>
            <a:r>
              <a:rPr lang="en-US" sz="1100" dirty="0">
                <a:solidFill>
                  <a:schemeClr val="tx1"/>
                </a:solidFill>
              </a:rPr>
              <a:t>Ignore</a:t>
            </a:r>
          </a:p>
          <a:p>
            <a:pPr marL="228600" indent="-228600">
              <a:spcAft>
                <a:spcPts val="300"/>
              </a:spcAft>
              <a:buFont typeface="+mj-lt"/>
              <a:buAutoNum type="alphaUcPeriod"/>
            </a:pPr>
            <a:r>
              <a:rPr lang="en-US" sz="1100" dirty="0">
                <a:solidFill>
                  <a:schemeClr val="tx1"/>
                </a:solidFill>
              </a:rPr>
              <a:t>Copy</a:t>
            </a:r>
          </a:p>
          <a:p>
            <a:pPr marL="228600" indent="-228600">
              <a:spcAft>
                <a:spcPts val="300"/>
              </a:spcAft>
              <a:buFont typeface="+mj-lt"/>
              <a:buAutoNum type="alphaUcPeriod"/>
            </a:pPr>
            <a:r>
              <a:rPr lang="en-US" sz="1100" dirty="0">
                <a:solidFill>
                  <a:schemeClr val="tx1"/>
                </a:solidFill>
              </a:rPr>
              <a:t>Insult</a:t>
            </a:r>
          </a:p>
        </p:txBody>
      </p:sp>
      <p:sp>
        <p:nvSpPr>
          <p:cNvPr id="22" name="Rectangle 21">
            <a:extLst>
              <a:ext uri="{FF2B5EF4-FFF2-40B4-BE49-F238E27FC236}">
                <a16:creationId xmlns:a16="http://schemas.microsoft.com/office/drawing/2014/main" id="{DB6A3B7D-DCC0-44E6-B5BC-AE6B6CAFF70C}"/>
              </a:ext>
            </a:extLst>
          </p:cNvPr>
          <p:cNvSpPr/>
          <p:nvPr/>
        </p:nvSpPr>
        <p:spPr>
          <a:xfrm>
            <a:off x="9018643" y="1847936"/>
            <a:ext cx="2771576"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400" dirty="0"/>
              <a:t>Why might people act meaner online than in person?</a:t>
            </a:r>
          </a:p>
        </p:txBody>
      </p:sp>
      <p:sp>
        <p:nvSpPr>
          <p:cNvPr id="23" name="Rectangle 22">
            <a:extLst>
              <a:ext uri="{FF2B5EF4-FFF2-40B4-BE49-F238E27FC236}">
                <a16:creationId xmlns:a16="http://schemas.microsoft.com/office/drawing/2014/main" id="{2BFD2BB8-C5C4-43E4-90B4-471F0CA0F285}"/>
              </a:ext>
            </a:extLst>
          </p:cNvPr>
          <p:cNvSpPr/>
          <p:nvPr/>
        </p:nvSpPr>
        <p:spPr>
          <a:xfrm>
            <a:off x="9018643" y="4207827"/>
            <a:ext cx="2771576"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400" dirty="0"/>
              <a:t>What should Liz do before posting a photo of Bobby online?</a:t>
            </a:r>
          </a:p>
        </p:txBody>
      </p:sp>
      <p:sp>
        <p:nvSpPr>
          <p:cNvPr id="24" name="Rectangle 23">
            <a:extLst>
              <a:ext uri="{FF2B5EF4-FFF2-40B4-BE49-F238E27FC236}">
                <a16:creationId xmlns:a16="http://schemas.microsoft.com/office/drawing/2014/main" id="{C0EF49DA-8883-4248-AFCD-345FAD5359EE}"/>
              </a:ext>
            </a:extLst>
          </p:cNvPr>
          <p:cNvSpPr/>
          <p:nvPr/>
        </p:nvSpPr>
        <p:spPr>
          <a:xfrm>
            <a:off x="9018643" y="2654450"/>
            <a:ext cx="2771576" cy="1309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Aft>
                <a:spcPts val="300"/>
              </a:spcAft>
              <a:buFont typeface="+mj-lt"/>
              <a:buAutoNum type="alphaUcPeriod"/>
            </a:pPr>
            <a:r>
              <a:rPr lang="en-US" sz="1100" dirty="0">
                <a:solidFill>
                  <a:schemeClr val="tx1"/>
                </a:solidFill>
              </a:rPr>
              <a:t>Typing gives them time to consider what they say</a:t>
            </a:r>
          </a:p>
          <a:p>
            <a:pPr marL="228600" indent="-228600">
              <a:spcAft>
                <a:spcPts val="300"/>
              </a:spcAft>
              <a:buFont typeface="+mj-lt"/>
              <a:buAutoNum type="alphaUcPeriod"/>
            </a:pPr>
            <a:r>
              <a:rPr lang="en-US" sz="1100" dirty="0">
                <a:solidFill>
                  <a:schemeClr val="tx1"/>
                </a:solidFill>
              </a:rPr>
              <a:t>They can stay anonymous</a:t>
            </a:r>
          </a:p>
          <a:p>
            <a:pPr marL="228600" indent="-228600">
              <a:spcAft>
                <a:spcPts val="300"/>
              </a:spcAft>
              <a:buFont typeface="+mj-lt"/>
              <a:buAutoNum type="alphaUcPeriod"/>
            </a:pPr>
            <a:r>
              <a:rPr lang="en-US" sz="1100" dirty="0">
                <a:solidFill>
                  <a:schemeClr val="tx1"/>
                </a:solidFill>
              </a:rPr>
              <a:t>Most people have fewer friends online</a:t>
            </a:r>
          </a:p>
          <a:p>
            <a:pPr marL="228600" indent="-228600">
              <a:spcAft>
                <a:spcPts val="300"/>
              </a:spcAft>
              <a:buFont typeface="+mj-lt"/>
              <a:buAutoNum type="alphaUcPeriod"/>
            </a:pPr>
            <a:r>
              <a:rPr lang="en-US" sz="1100" dirty="0">
                <a:solidFill>
                  <a:schemeClr val="tx1"/>
                </a:solidFill>
              </a:rPr>
              <a:t>Social media sites encourage users to argue</a:t>
            </a:r>
          </a:p>
        </p:txBody>
      </p:sp>
      <p:sp>
        <p:nvSpPr>
          <p:cNvPr id="27" name="Rectangle 26">
            <a:extLst>
              <a:ext uri="{FF2B5EF4-FFF2-40B4-BE49-F238E27FC236}">
                <a16:creationId xmlns:a16="http://schemas.microsoft.com/office/drawing/2014/main" id="{ECD0FD39-BE1F-41C0-B9F2-0AAD3A41EA37}"/>
              </a:ext>
            </a:extLst>
          </p:cNvPr>
          <p:cNvSpPr/>
          <p:nvPr/>
        </p:nvSpPr>
        <p:spPr>
          <a:xfrm>
            <a:off x="9018643" y="5014341"/>
            <a:ext cx="2771576" cy="1309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Aft>
                <a:spcPts val="300"/>
              </a:spcAft>
              <a:buFont typeface="+mj-lt"/>
              <a:buAutoNum type="alphaUcPeriod"/>
            </a:pPr>
            <a:r>
              <a:rPr lang="en-US" sz="1100" dirty="0">
                <a:solidFill>
                  <a:schemeClr val="tx1"/>
                </a:solidFill>
              </a:rPr>
              <a:t>Share the photo with Bobby friend</a:t>
            </a:r>
          </a:p>
          <a:p>
            <a:pPr marL="228600" indent="-228600">
              <a:spcAft>
                <a:spcPts val="300"/>
              </a:spcAft>
              <a:buFont typeface="+mj-lt"/>
              <a:buAutoNum type="alphaUcPeriod"/>
            </a:pPr>
            <a:r>
              <a:rPr lang="en-US" sz="1100" dirty="0">
                <a:solidFill>
                  <a:schemeClr val="tx1"/>
                </a:solidFill>
              </a:rPr>
              <a:t>Tag Bobby in the photo</a:t>
            </a:r>
          </a:p>
          <a:p>
            <a:pPr marL="228600" indent="-228600">
              <a:spcAft>
                <a:spcPts val="300"/>
              </a:spcAft>
              <a:buFont typeface="+mj-lt"/>
              <a:buAutoNum type="alphaUcPeriod"/>
            </a:pPr>
            <a:r>
              <a:rPr lang="en-US" sz="1100" dirty="0">
                <a:solidFill>
                  <a:schemeClr val="tx1"/>
                </a:solidFill>
              </a:rPr>
              <a:t>Ask Bobby for permission</a:t>
            </a:r>
          </a:p>
          <a:p>
            <a:pPr marL="228600" indent="-228600">
              <a:spcAft>
                <a:spcPts val="300"/>
              </a:spcAft>
              <a:buFont typeface="+mj-lt"/>
              <a:buAutoNum type="alphaUcPeriod"/>
            </a:pPr>
            <a:r>
              <a:rPr lang="en-US" sz="1100" dirty="0">
                <a:solidFill>
                  <a:schemeClr val="tx1"/>
                </a:solidFill>
              </a:rPr>
              <a:t>Send the photo to Bobby</a:t>
            </a:r>
          </a:p>
        </p:txBody>
      </p:sp>
      <p:sp>
        <p:nvSpPr>
          <p:cNvPr id="31" name="Rectangle 30">
            <a:extLst>
              <a:ext uri="{FF2B5EF4-FFF2-40B4-BE49-F238E27FC236}">
                <a16:creationId xmlns:a16="http://schemas.microsoft.com/office/drawing/2014/main" id="{C006C49A-2325-4ED6-8CB1-C0D65D570878}"/>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Tree>
    <p:extLst>
      <p:ext uri="{BB962C8B-B14F-4D97-AF65-F5344CB8AC3E}">
        <p14:creationId xmlns:p14="http://schemas.microsoft.com/office/powerpoint/2010/main" val="375512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260BD2-FBE1-4342-B844-51D8A4405463}"/>
              </a:ext>
            </a:extLst>
          </p:cNvPr>
          <p:cNvPicPr>
            <a:picLocks noChangeAspect="1"/>
          </p:cNvPicPr>
          <p:nvPr/>
        </p:nvPicPr>
        <p:blipFill rotWithShape="1">
          <a:blip r:embed="rId4"/>
          <a:srcRect t="6295" b="13336"/>
          <a:stretch/>
        </p:blipFill>
        <p:spPr>
          <a:xfrm>
            <a:off x="0" y="14565"/>
            <a:ext cx="12192000" cy="6535678"/>
          </a:xfrm>
          <a:prstGeom prst="rect">
            <a:avLst/>
          </a:prstGeom>
        </p:spPr>
      </p:pic>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chemeClr val="bg1"/>
                </a:solidFill>
                <a:ea typeface="Montserrat"/>
                <a:sym typeface="Montserrat"/>
              </a:rPr>
              <a:t>All About Netiquette for Social Media</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a:t>Lesson 5: How to Act Responsibly and Ethically Online</a:t>
            </a:r>
            <a:endParaRPr lang="en-US" dirty="0"/>
          </a:p>
        </p:txBody>
      </p:sp>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3</a:t>
            </a:fld>
            <a:endParaRPr lang="en-US" dirty="0"/>
          </a:p>
        </p:txBody>
      </p:sp>
      <p:pic>
        <p:nvPicPr>
          <p:cNvPr id="5" name="Online Media 4" title="Netiquette (Social Media Etiquette)">
            <a:hlinkClick r:id="" action="ppaction://media"/>
            <a:extLst>
              <a:ext uri="{FF2B5EF4-FFF2-40B4-BE49-F238E27FC236}">
                <a16:creationId xmlns:a16="http://schemas.microsoft.com/office/drawing/2014/main" id="{D483C3A5-A302-4154-BAA3-E7250A91B2D3}"/>
              </a:ext>
            </a:extLst>
          </p:cNvPr>
          <p:cNvPicPr>
            <a:picLocks noRot="1" noChangeAspect="1"/>
          </p:cNvPicPr>
          <p:nvPr>
            <a:videoFile r:link="rId1"/>
          </p:nvPr>
        </p:nvPicPr>
        <p:blipFill>
          <a:blip r:embed="rId5"/>
          <a:stretch>
            <a:fillRect/>
          </a:stretch>
        </p:blipFill>
        <p:spPr>
          <a:xfrm>
            <a:off x="3218873" y="1365538"/>
            <a:ext cx="5592618" cy="3538971"/>
          </a:xfrm>
          <a:prstGeom prst="rect">
            <a:avLst/>
          </a:prstGeom>
        </p:spPr>
      </p:pic>
      <p:sp>
        <p:nvSpPr>
          <p:cNvPr id="14" name="Rectangle 13">
            <a:extLst>
              <a:ext uri="{FF2B5EF4-FFF2-40B4-BE49-F238E27FC236}">
                <a16:creationId xmlns:a16="http://schemas.microsoft.com/office/drawing/2014/main" id="{8E914536-18EA-4ABD-B881-279467FD9009}"/>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5" name="Rectangle 14">
            <a:extLst>
              <a:ext uri="{FF2B5EF4-FFF2-40B4-BE49-F238E27FC236}">
                <a16:creationId xmlns:a16="http://schemas.microsoft.com/office/drawing/2014/main" id="{BFF71139-AF74-454B-B9A0-BD8811BC7E41}"/>
              </a:ext>
            </a:extLst>
          </p:cNvPr>
          <p:cNvSpPr/>
          <p:nvPr/>
        </p:nvSpPr>
        <p:spPr>
          <a:xfrm>
            <a:off x="839788" y="950173"/>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9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Discussion</a:t>
            </a:r>
          </a:p>
        </p:txBody>
      </p:sp>
      <p:pic>
        <p:nvPicPr>
          <p:cNvPr id="11" name="Picture 10">
            <a:extLst>
              <a:ext uri="{FF2B5EF4-FFF2-40B4-BE49-F238E27FC236}">
                <a16:creationId xmlns:a16="http://schemas.microsoft.com/office/drawing/2014/main" id="{285CF4EA-B7B4-DA42-B927-A891C0BD1343}"/>
              </a:ext>
            </a:extLst>
          </p:cNvPr>
          <p:cNvPicPr>
            <a:picLocks noChangeAspect="1"/>
          </p:cNvPicPr>
          <p:nvPr/>
        </p:nvPicPr>
        <p:blipFill>
          <a:blip r:embed="rId2"/>
          <a:srcRect/>
          <a:stretch/>
        </p:blipFill>
        <p:spPr>
          <a:xfrm>
            <a:off x="1767592" y="1809634"/>
            <a:ext cx="4326679" cy="4454650"/>
          </a:xfrm>
          <a:prstGeom prst="rect">
            <a:avLst/>
          </a:prstGeom>
        </p:spPr>
      </p:pic>
      <p:sp>
        <p:nvSpPr>
          <p:cNvPr id="13" name="Oval 12">
            <a:extLst>
              <a:ext uri="{FF2B5EF4-FFF2-40B4-BE49-F238E27FC236}">
                <a16:creationId xmlns:a16="http://schemas.microsoft.com/office/drawing/2014/main" id="{6F5EB11E-6787-1948-9D8E-6469B644D76C}"/>
              </a:ext>
            </a:extLst>
          </p:cNvPr>
          <p:cNvSpPr/>
          <p:nvPr/>
        </p:nvSpPr>
        <p:spPr>
          <a:xfrm>
            <a:off x="455149" y="5046134"/>
            <a:ext cx="1218151" cy="1218151"/>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5: How to Act Responsibly and Ethically Online</a:t>
            </a:r>
            <a:endParaRPr lang="en-US" dirty="0"/>
          </a:p>
        </p:txBody>
      </p:sp>
      <p:grpSp>
        <p:nvGrpSpPr>
          <p:cNvPr id="6" name="Group 5">
            <a:extLst>
              <a:ext uri="{FF2B5EF4-FFF2-40B4-BE49-F238E27FC236}">
                <a16:creationId xmlns:a16="http://schemas.microsoft.com/office/drawing/2014/main" id="{2C1F611D-76BF-46AF-9B2D-CF59BCC624D6}"/>
              </a:ext>
            </a:extLst>
          </p:cNvPr>
          <p:cNvGrpSpPr/>
          <p:nvPr/>
        </p:nvGrpSpPr>
        <p:grpSpPr>
          <a:xfrm>
            <a:off x="6343534" y="1939636"/>
            <a:ext cx="5504036" cy="4324649"/>
            <a:chOff x="6286182" y="2382432"/>
            <a:chExt cx="5504036" cy="2497832"/>
          </a:xfrm>
          <a:solidFill>
            <a:srgbClr val="21B573"/>
          </a:solidFill>
        </p:grpSpPr>
        <p:sp>
          <p:nvSpPr>
            <p:cNvPr id="5" name="Rectangle: Rounded Corners 4">
              <a:extLst>
                <a:ext uri="{FF2B5EF4-FFF2-40B4-BE49-F238E27FC236}">
                  <a16:creationId xmlns:a16="http://schemas.microsoft.com/office/drawing/2014/main" id="{71093498-1181-4E42-9D44-67F7CDE26369}"/>
                </a:ext>
              </a:extLst>
            </p:cNvPr>
            <p:cNvSpPr/>
            <p:nvPr/>
          </p:nvSpPr>
          <p:spPr>
            <a:xfrm>
              <a:off x="6286182" y="2382432"/>
              <a:ext cx="5504036" cy="554732"/>
            </a:xfrm>
            <a:prstGeom prst="roundRect">
              <a:avLst>
                <a:gd name="adj" fmla="val 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is the ‘golden rule’ as outlined in the video?</a:t>
              </a:r>
            </a:p>
          </p:txBody>
        </p:sp>
        <p:sp>
          <p:nvSpPr>
            <p:cNvPr id="12" name="Rectangle: Rounded Corners 11">
              <a:extLst>
                <a:ext uri="{FF2B5EF4-FFF2-40B4-BE49-F238E27FC236}">
                  <a16:creationId xmlns:a16="http://schemas.microsoft.com/office/drawing/2014/main" id="{7460FFC1-3BF5-456B-A66C-774C73669FD3}"/>
                </a:ext>
              </a:extLst>
            </p:cNvPr>
            <p:cNvSpPr/>
            <p:nvPr/>
          </p:nvSpPr>
          <p:spPr>
            <a:xfrm>
              <a:off x="6286182" y="3030132"/>
              <a:ext cx="5504036" cy="554732"/>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is one important thing to remember about posting on social media?</a:t>
              </a:r>
            </a:p>
          </p:txBody>
        </p:sp>
        <p:sp>
          <p:nvSpPr>
            <p:cNvPr id="14" name="Rectangle: Rounded Corners 13">
              <a:extLst>
                <a:ext uri="{FF2B5EF4-FFF2-40B4-BE49-F238E27FC236}">
                  <a16:creationId xmlns:a16="http://schemas.microsoft.com/office/drawing/2014/main" id="{0604CC66-49E6-420B-9CAE-9E5309E37B9B}"/>
                </a:ext>
              </a:extLst>
            </p:cNvPr>
            <p:cNvSpPr/>
            <p:nvPr/>
          </p:nvSpPr>
          <p:spPr>
            <a:xfrm>
              <a:off x="6286182" y="3677832"/>
              <a:ext cx="5504036" cy="554732"/>
            </a:xfrm>
            <a:prstGeom prst="roundRect">
              <a:avLst>
                <a:gd name="adj" fmla="val 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is the importance of social media etiquette?</a:t>
              </a:r>
            </a:p>
          </p:txBody>
        </p:sp>
        <p:sp>
          <p:nvSpPr>
            <p:cNvPr id="15" name="Rectangle: Rounded Corners 14">
              <a:extLst>
                <a:ext uri="{FF2B5EF4-FFF2-40B4-BE49-F238E27FC236}">
                  <a16:creationId xmlns:a16="http://schemas.microsoft.com/office/drawing/2014/main" id="{1A8039D8-A15F-4DF0-BCB1-FFFC8A32CE12}"/>
                </a:ext>
              </a:extLst>
            </p:cNvPr>
            <p:cNvSpPr/>
            <p:nvPr/>
          </p:nvSpPr>
          <p:spPr>
            <a:xfrm>
              <a:off x="6286182" y="4325532"/>
              <a:ext cx="5504036" cy="554732"/>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Identify any 3 rules that you should think about before publishing anything on social media.</a:t>
              </a:r>
            </a:p>
          </p:txBody>
        </p:sp>
      </p:grpSp>
      <p:sp>
        <p:nvSpPr>
          <p:cNvPr id="21" name="Rectangle 20">
            <a:extLst>
              <a:ext uri="{FF2B5EF4-FFF2-40B4-BE49-F238E27FC236}">
                <a16:creationId xmlns:a16="http://schemas.microsoft.com/office/drawing/2014/main" id="{0464DF7A-C2D5-4A79-8F59-E9378223A667}"/>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22" name="Rectangle 21">
            <a:extLst>
              <a:ext uri="{FF2B5EF4-FFF2-40B4-BE49-F238E27FC236}">
                <a16:creationId xmlns:a16="http://schemas.microsoft.com/office/drawing/2014/main" id="{1526D7CF-5C7D-42F2-AA81-41883E4A32D2}"/>
              </a:ext>
            </a:extLst>
          </p:cNvPr>
          <p:cNvSpPr/>
          <p:nvPr/>
        </p:nvSpPr>
        <p:spPr>
          <a:xfrm>
            <a:off x="839788" y="950173"/>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18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C74CFF-709F-47AA-874C-23D98C662A22}"/>
              </a:ext>
            </a:extLst>
          </p:cNvPr>
          <p:cNvSpPr/>
          <p:nvPr/>
        </p:nvSpPr>
        <p:spPr>
          <a:xfrm>
            <a:off x="5597236" y="1355470"/>
            <a:ext cx="5735782" cy="165509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r>
              <a:rPr lang="en-US" sz="1400" dirty="0"/>
              <a:t>You come home from school one day and log in to your account. You see an invite to join a group that has been created to make fun of one of your classmates. If you do not accept the invite, your friends will surely pressurize you to join the group eventually. What should you do?</a:t>
            </a:r>
          </a:p>
        </p:txBody>
      </p:sp>
      <p:sp>
        <p:nvSpPr>
          <p:cNvPr id="29" name="Rectangle 28">
            <a:extLst>
              <a:ext uri="{FF2B5EF4-FFF2-40B4-BE49-F238E27FC236}">
                <a16:creationId xmlns:a16="http://schemas.microsoft.com/office/drawing/2014/main" id="{D05D8849-0EAA-4B03-A395-D12AF2B64B85}"/>
              </a:ext>
            </a:extLst>
          </p:cNvPr>
          <p:cNvSpPr/>
          <p:nvPr/>
        </p:nvSpPr>
        <p:spPr>
          <a:xfrm>
            <a:off x="5597236" y="3101143"/>
            <a:ext cx="5735782" cy="16550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r>
              <a:rPr lang="en-US" sz="1400" dirty="0"/>
              <a:t>Your friends post a picture of you without consulting you. When asked to remove it from the social media, they refuse. How would you respond?</a:t>
            </a:r>
          </a:p>
        </p:txBody>
      </p:sp>
      <p:sp>
        <p:nvSpPr>
          <p:cNvPr id="30" name="Rectangle 29">
            <a:extLst>
              <a:ext uri="{FF2B5EF4-FFF2-40B4-BE49-F238E27FC236}">
                <a16:creationId xmlns:a16="http://schemas.microsoft.com/office/drawing/2014/main" id="{C82C8D86-C538-4922-9584-FD6FE1644F56}"/>
              </a:ext>
            </a:extLst>
          </p:cNvPr>
          <p:cNvSpPr/>
          <p:nvPr/>
        </p:nvSpPr>
        <p:spPr>
          <a:xfrm>
            <a:off x="5597236" y="4846816"/>
            <a:ext cx="5735782" cy="165509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r>
              <a:rPr lang="en-US" sz="1400" dirty="0"/>
              <a:t>You and your friend got into an argument at school. It really made you angry because your friend posted that you have a crush on another student. Now, you are questioning yourself: How will I even go to school tomorrow? Everyone will know and tease me. So, you decide to write your own post against your friend, thinking he deserves to get a taste of his own medicine. Could there be a better way to handle such a disagreement with your friend? </a:t>
            </a:r>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In pairs or small groups, read the below scenarios and discuss </a:t>
            </a:r>
          </a:p>
        </p:txBody>
      </p:sp>
      <p:pic>
        <p:nvPicPr>
          <p:cNvPr id="13" name="Picture 12">
            <a:extLst>
              <a:ext uri="{FF2B5EF4-FFF2-40B4-BE49-F238E27FC236}">
                <a16:creationId xmlns:a16="http://schemas.microsoft.com/office/drawing/2014/main" id="{38271A35-DD32-4A49-BA14-F760B422B483}"/>
              </a:ext>
            </a:extLst>
          </p:cNvPr>
          <p:cNvPicPr>
            <a:picLocks noChangeAspect="1"/>
          </p:cNvPicPr>
          <p:nvPr/>
        </p:nvPicPr>
        <p:blipFill>
          <a:blip r:embed="rId2"/>
          <a:srcRect/>
          <a:stretch/>
        </p:blipFill>
        <p:spPr>
          <a:xfrm>
            <a:off x="465617" y="2065866"/>
            <a:ext cx="4943447" cy="4315611"/>
          </a:xfrm>
          <a:prstGeom prst="rect">
            <a:avLst/>
          </a:prstGeom>
        </p:spPr>
      </p:pic>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dirty="0"/>
              <a:t>Lesson 5: How to Act Responsibly and Ethically Online</a:t>
            </a:r>
          </a:p>
        </p:txBody>
      </p:sp>
      <p:sp>
        <p:nvSpPr>
          <p:cNvPr id="12" name="Rectangle 11">
            <a:extLst>
              <a:ext uri="{FF2B5EF4-FFF2-40B4-BE49-F238E27FC236}">
                <a16:creationId xmlns:a16="http://schemas.microsoft.com/office/drawing/2014/main" id="{83C0ECA6-7014-4A28-8F3E-3D32E95CDA62}"/>
              </a:ext>
            </a:extLst>
          </p:cNvPr>
          <p:cNvSpPr/>
          <p:nvPr/>
        </p:nvSpPr>
        <p:spPr>
          <a:xfrm>
            <a:off x="839788" y="1391314"/>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319BFA6-088E-4204-89DF-29E21E886E89}"/>
              </a:ext>
            </a:extLst>
          </p:cNvPr>
          <p:cNvGrpSpPr/>
          <p:nvPr/>
        </p:nvGrpSpPr>
        <p:grpSpPr>
          <a:xfrm>
            <a:off x="5366666" y="1322909"/>
            <a:ext cx="943143" cy="5227333"/>
            <a:chOff x="5366666" y="396655"/>
            <a:chExt cx="1110263" cy="6153588"/>
          </a:xfrm>
        </p:grpSpPr>
        <p:pic>
          <p:nvPicPr>
            <p:cNvPr id="22" name="Picture 21">
              <a:extLst>
                <a:ext uri="{FF2B5EF4-FFF2-40B4-BE49-F238E27FC236}">
                  <a16:creationId xmlns:a16="http://schemas.microsoft.com/office/drawing/2014/main" id="{798BED3E-66A0-47C7-AE51-BBAB66280755}"/>
                </a:ext>
              </a:extLst>
            </p:cNvPr>
            <p:cNvPicPr>
              <a:picLocks noChangeAspect="1"/>
            </p:cNvPicPr>
            <p:nvPr/>
          </p:nvPicPr>
          <p:blipFill>
            <a:blip r:embed="rId3"/>
            <a:srcRect t="13845" b="13845"/>
            <a:stretch/>
          </p:blipFill>
          <p:spPr>
            <a:xfrm>
              <a:off x="5366666" y="4414473"/>
              <a:ext cx="1110263" cy="2135770"/>
            </a:xfrm>
            <a:prstGeom prst="rect">
              <a:avLst/>
            </a:prstGeom>
          </p:spPr>
        </p:pic>
        <p:pic>
          <p:nvPicPr>
            <p:cNvPr id="27" name="Picture 26">
              <a:extLst>
                <a:ext uri="{FF2B5EF4-FFF2-40B4-BE49-F238E27FC236}">
                  <a16:creationId xmlns:a16="http://schemas.microsoft.com/office/drawing/2014/main" id="{97A1E494-F584-4456-85E1-34303C4BC175}"/>
                </a:ext>
              </a:extLst>
            </p:cNvPr>
            <p:cNvPicPr>
              <a:picLocks noChangeAspect="1"/>
            </p:cNvPicPr>
            <p:nvPr/>
          </p:nvPicPr>
          <p:blipFill>
            <a:blip r:embed="rId3"/>
            <a:srcRect t="13845" b="13845"/>
            <a:stretch/>
          </p:blipFill>
          <p:spPr>
            <a:xfrm>
              <a:off x="5366666" y="2405563"/>
              <a:ext cx="1110263" cy="2135770"/>
            </a:xfrm>
            <a:prstGeom prst="rect">
              <a:avLst/>
            </a:prstGeom>
          </p:spPr>
        </p:pic>
        <p:pic>
          <p:nvPicPr>
            <p:cNvPr id="28" name="Picture 27">
              <a:extLst>
                <a:ext uri="{FF2B5EF4-FFF2-40B4-BE49-F238E27FC236}">
                  <a16:creationId xmlns:a16="http://schemas.microsoft.com/office/drawing/2014/main" id="{04692598-BBF5-4CD7-9582-E6F09CAC08EA}"/>
                </a:ext>
              </a:extLst>
            </p:cNvPr>
            <p:cNvPicPr>
              <a:picLocks noChangeAspect="1"/>
            </p:cNvPicPr>
            <p:nvPr/>
          </p:nvPicPr>
          <p:blipFill>
            <a:blip r:embed="rId3"/>
            <a:srcRect t="13845" b="13845"/>
            <a:stretch/>
          </p:blipFill>
          <p:spPr>
            <a:xfrm>
              <a:off x="5366666" y="396655"/>
              <a:ext cx="1110263" cy="2135770"/>
            </a:xfrm>
            <a:prstGeom prst="rect">
              <a:avLst/>
            </a:prstGeom>
          </p:spPr>
        </p:pic>
      </p:grpSp>
      <p:sp>
        <p:nvSpPr>
          <p:cNvPr id="31" name="TextBox 30">
            <a:extLst>
              <a:ext uri="{FF2B5EF4-FFF2-40B4-BE49-F238E27FC236}">
                <a16:creationId xmlns:a16="http://schemas.microsoft.com/office/drawing/2014/main" id="{FDB04017-B59F-4AF3-A250-72B87F043B79}"/>
              </a:ext>
            </a:extLst>
          </p:cNvPr>
          <p:cNvSpPr txBox="1"/>
          <p:nvPr/>
        </p:nvSpPr>
        <p:spPr>
          <a:xfrm>
            <a:off x="5734354" y="1938390"/>
            <a:ext cx="367408" cy="523220"/>
          </a:xfrm>
          <a:prstGeom prst="rect">
            <a:avLst/>
          </a:prstGeom>
          <a:noFill/>
        </p:spPr>
        <p:txBody>
          <a:bodyPr wrap="none" rtlCol="0">
            <a:spAutoFit/>
          </a:bodyPr>
          <a:lstStyle/>
          <a:p>
            <a:r>
              <a:rPr lang="en-IN" sz="2800" b="1" dirty="0">
                <a:solidFill>
                  <a:schemeClr val="bg1"/>
                </a:solidFill>
              </a:rPr>
              <a:t>1</a:t>
            </a:r>
          </a:p>
        </p:txBody>
      </p:sp>
      <p:sp>
        <p:nvSpPr>
          <p:cNvPr id="32" name="TextBox 31">
            <a:extLst>
              <a:ext uri="{FF2B5EF4-FFF2-40B4-BE49-F238E27FC236}">
                <a16:creationId xmlns:a16="http://schemas.microsoft.com/office/drawing/2014/main" id="{16362397-0332-4EA2-A931-0D93D60C084E}"/>
              </a:ext>
            </a:extLst>
          </p:cNvPr>
          <p:cNvSpPr txBox="1"/>
          <p:nvPr/>
        </p:nvSpPr>
        <p:spPr>
          <a:xfrm>
            <a:off x="5734354" y="3656430"/>
            <a:ext cx="367408" cy="523220"/>
          </a:xfrm>
          <a:prstGeom prst="rect">
            <a:avLst/>
          </a:prstGeom>
          <a:noFill/>
        </p:spPr>
        <p:txBody>
          <a:bodyPr wrap="none" rtlCol="0">
            <a:spAutoFit/>
          </a:bodyPr>
          <a:lstStyle/>
          <a:p>
            <a:r>
              <a:rPr lang="en-IN" sz="2800" b="1" dirty="0">
                <a:solidFill>
                  <a:schemeClr val="bg1"/>
                </a:solidFill>
              </a:rPr>
              <a:t>2</a:t>
            </a:r>
          </a:p>
        </p:txBody>
      </p:sp>
      <p:sp>
        <p:nvSpPr>
          <p:cNvPr id="33" name="TextBox 32">
            <a:extLst>
              <a:ext uri="{FF2B5EF4-FFF2-40B4-BE49-F238E27FC236}">
                <a16:creationId xmlns:a16="http://schemas.microsoft.com/office/drawing/2014/main" id="{515C8A13-CE41-4144-B14C-8991445E250C}"/>
              </a:ext>
            </a:extLst>
          </p:cNvPr>
          <p:cNvSpPr txBox="1"/>
          <p:nvPr/>
        </p:nvSpPr>
        <p:spPr>
          <a:xfrm>
            <a:off x="5734354" y="5430890"/>
            <a:ext cx="367408" cy="523220"/>
          </a:xfrm>
          <a:prstGeom prst="rect">
            <a:avLst/>
          </a:prstGeom>
          <a:noFill/>
        </p:spPr>
        <p:txBody>
          <a:bodyPr wrap="none" rtlCol="0">
            <a:spAutoFit/>
          </a:bodyPr>
          <a:lstStyle/>
          <a:p>
            <a:r>
              <a:rPr lang="en-IN" sz="2800" b="1" dirty="0">
                <a:solidFill>
                  <a:schemeClr val="bg1"/>
                </a:solidFill>
              </a:rPr>
              <a:t>3</a:t>
            </a:r>
          </a:p>
        </p:txBody>
      </p:sp>
      <p:sp>
        <p:nvSpPr>
          <p:cNvPr id="36" name="Rectangle 35">
            <a:extLst>
              <a:ext uri="{FF2B5EF4-FFF2-40B4-BE49-F238E27FC236}">
                <a16:creationId xmlns:a16="http://schemas.microsoft.com/office/drawing/2014/main" id="{C6E56D25-7684-4047-87C8-BF90C440299D}"/>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Tree>
    <p:extLst>
      <p:ext uri="{BB962C8B-B14F-4D97-AF65-F5344CB8AC3E}">
        <p14:creationId xmlns:p14="http://schemas.microsoft.com/office/powerpoint/2010/main" val="86476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Something to Think About</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5: How to Act Responsibly and Ethically Online</a:t>
            </a:r>
            <a:endParaRPr lang="en-US" dirty="0"/>
          </a:p>
        </p:txBody>
      </p:sp>
      <p:sp>
        <p:nvSpPr>
          <p:cNvPr id="12" name="Rectangle 11">
            <a:extLst>
              <a:ext uri="{FF2B5EF4-FFF2-40B4-BE49-F238E27FC236}">
                <a16:creationId xmlns:a16="http://schemas.microsoft.com/office/drawing/2014/main" id="{11663CC1-C6E7-4A00-AC6E-FD84918D5B29}"/>
              </a:ext>
            </a:extLst>
          </p:cNvPr>
          <p:cNvSpPr/>
          <p:nvPr/>
        </p:nvSpPr>
        <p:spPr>
          <a:xfrm>
            <a:off x="0" y="3524250"/>
            <a:ext cx="12192000" cy="27728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8FEF54-35BF-4C35-9BC1-107DDC86576B}"/>
              </a:ext>
            </a:extLst>
          </p:cNvPr>
          <p:cNvSpPr/>
          <p:nvPr/>
        </p:nvSpPr>
        <p:spPr>
          <a:xfrm>
            <a:off x="5129125" y="3737773"/>
            <a:ext cx="6773782" cy="2462213"/>
          </a:xfrm>
          <a:prstGeom prst="rect">
            <a:avLst/>
          </a:prstGeom>
        </p:spPr>
        <p:txBody>
          <a:bodyPr wrap="square">
            <a:spAutoFit/>
          </a:bodyPr>
          <a:lstStyle/>
          <a:p>
            <a:pPr marL="412747" indent="-285750" defTabSz="1219170">
              <a:spcAft>
                <a:spcPts val="600"/>
              </a:spcAft>
              <a:buSzPct val="100000"/>
              <a:buFont typeface="Arial" panose="020B0604020202020204" pitchFamily="34" charset="0"/>
              <a:buChar char="•"/>
            </a:pPr>
            <a:r>
              <a:rPr lang="en-US" kern="0" dirty="0">
                <a:solidFill>
                  <a:schemeClr val="bg1"/>
                </a:solidFill>
                <a:latin typeface="Arial" panose="020B0604020202020204" pitchFamily="34" charset="0"/>
                <a:cs typeface="Arial" panose="020B0604020202020204" pitchFamily="34" charset="0"/>
                <a:sym typeface="Montserrat"/>
              </a:rPr>
              <a:t>Sometimes we forget the importance of treating others how we would like to be treated.  </a:t>
            </a:r>
          </a:p>
          <a:p>
            <a:pPr marL="412747" indent="-285750" defTabSz="1219170">
              <a:spcAft>
                <a:spcPts val="600"/>
              </a:spcAft>
              <a:buSzPct val="100000"/>
              <a:buFont typeface="Arial" panose="020B0604020202020204" pitchFamily="34" charset="0"/>
              <a:buChar char="•"/>
            </a:pPr>
            <a:r>
              <a:rPr lang="en-US" kern="0" dirty="0">
                <a:solidFill>
                  <a:schemeClr val="bg1"/>
                </a:solidFill>
                <a:latin typeface="Arial" panose="020B0604020202020204" pitchFamily="34" charset="0"/>
                <a:cs typeface="Arial" panose="020B0604020202020204" pitchFamily="34" charset="0"/>
                <a:sym typeface="Montserrat"/>
              </a:rPr>
              <a:t>In case of initiating sensitive discussions, it is much better to communicate directly rather than airing your grievances publicly.</a:t>
            </a:r>
          </a:p>
          <a:p>
            <a:pPr marL="412747" indent="-285750" defTabSz="1219170">
              <a:spcAft>
                <a:spcPts val="600"/>
              </a:spcAft>
              <a:buSzPct val="100000"/>
              <a:buFont typeface="Arial" panose="020B0604020202020204" pitchFamily="34" charset="0"/>
              <a:buChar char="•"/>
            </a:pPr>
            <a:r>
              <a:rPr lang="en-US" kern="0" dirty="0">
                <a:solidFill>
                  <a:schemeClr val="bg1"/>
                </a:solidFill>
                <a:latin typeface="Arial" panose="020B0604020202020204" pitchFamily="34" charset="0"/>
                <a:cs typeface="Arial" panose="020B0604020202020204" pitchFamily="34" charset="0"/>
                <a:sym typeface="Montserrat"/>
              </a:rPr>
              <a:t>This applies to sending a hurtful DM or email too. It’s best just to talk face to face if you have something difficult to say. It can avoid digital drama and nurture healthy relationships.  </a:t>
            </a:r>
            <a:endParaRPr lang="en-US" i="1" kern="0" dirty="0">
              <a:solidFill>
                <a:schemeClr val="bg1"/>
              </a:solidFill>
              <a:latin typeface="Arial" panose="020B0604020202020204" pitchFamily="34" charset="0"/>
              <a:cs typeface="Arial" panose="020B0604020202020204" pitchFamily="34" charset="0"/>
              <a:sym typeface="Montserrat"/>
            </a:endParaRPr>
          </a:p>
        </p:txBody>
      </p:sp>
      <p:sp>
        <p:nvSpPr>
          <p:cNvPr id="15" name="Rectangle 14">
            <a:extLst>
              <a:ext uri="{FF2B5EF4-FFF2-40B4-BE49-F238E27FC236}">
                <a16:creationId xmlns:a16="http://schemas.microsoft.com/office/drawing/2014/main" id="{CA389239-52AA-4ACF-932F-994FD5DAE68C}"/>
              </a:ext>
            </a:extLst>
          </p:cNvPr>
          <p:cNvSpPr/>
          <p:nvPr/>
        </p:nvSpPr>
        <p:spPr>
          <a:xfrm>
            <a:off x="2053899" y="3429000"/>
            <a:ext cx="1672149" cy="1489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a:extLst>
              <a:ext uri="{FF2B5EF4-FFF2-40B4-BE49-F238E27FC236}">
                <a16:creationId xmlns:a16="http://schemas.microsoft.com/office/drawing/2014/main" id="{33FA9E45-DEC8-4960-84A7-CE032D7BFC2D}"/>
              </a:ext>
            </a:extLst>
          </p:cNvPr>
          <p:cNvPicPr>
            <a:picLocks noChangeAspect="1"/>
          </p:cNvPicPr>
          <p:nvPr/>
        </p:nvPicPr>
        <p:blipFill>
          <a:blip r:embed="rId2"/>
          <a:srcRect/>
          <a:stretch/>
        </p:blipFill>
        <p:spPr>
          <a:xfrm>
            <a:off x="464435" y="720225"/>
            <a:ext cx="4679596" cy="5343758"/>
          </a:xfrm>
          <a:prstGeom prst="rect">
            <a:avLst/>
          </a:prstGeom>
        </p:spPr>
      </p:pic>
      <p:sp>
        <p:nvSpPr>
          <p:cNvPr id="13" name="Rectangle 12">
            <a:extLst>
              <a:ext uri="{FF2B5EF4-FFF2-40B4-BE49-F238E27FC236}">
                <a16:creationId xmlns:a16="http://schemas.microsoft.com/office/drawing/2014/main" id="{B485B3A6-9B4C-4C60-A60D-F76A8445BF2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5" name="Thought Bubble: Cloud 4">
            <a:extLst>
              <a:ext uri="{FF2B5EF4-FFF2-40B4-BE49-F238E27FC236}">
                <a16:creationId xmlns:a16="http://schemas.microsoft.com/office/drawing/2014/main" id="{AF897863-CF58-4FD9-B8A3-CC3E4FCE2BA3}"/>
              </a:ext>
            </a:extLst>
          </p:cNvPr>
          <p:cNvSpPr/>
          <p:nvPr/>
        </p:nvSpPr>
        <p:spPr>
          <a:xfrm>
            <a:off x="8501813" y="680923"/>
            <a:ext cx="3362992" cy="2253205"/>
          </a:xfrm>
          <a:prstGeom prst="cloudCallout">
            <a:avLst>
              <a:gd name="adj1" fmla="val -61651"/>
              <a:gd name="adj2" fmla="val 74894"/>
            </a:avLst>
          </a:prstGeom>
          <a:solidFill>
            <a:schemeClr val="bg1"/>
          </a:solidFill>
          <a:ln w="76200">
            <a:solidFill>
              <a:srgbClr val="21B57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3131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260BD2-FBE1-4342-B844-51D8A4405463}"/>
              </a:ext>
            </a:extLst>
          </p:cNvPr>
          <p:cNvPicPr>
            <a:picLocks noChangeAspect="1"/>
          </p:cNvPicPr>
          <p:nvPr/>
        </p:nvPicPr>
        <p:blipFill>
          <a:blip r:embed="rId4"/>
          <a:srcRect t="9795" b="9795"/>
          <a:stretch/>
        </p:blipFill>
        <p:spPr>
          <a:xfrm>
            <a:off x="0" y="14565"/>
            <a:ext cx="12192000" cy="6535678"/>
          </a:xfrm>
          <a:prstGeom prst="rect">
            <a:avLst/>
          </a:prstGeom>
        </p:spPr>
      </p:pic>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Fake News Alert!</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a:t>Lesson 5: How to Act Responsibly and Ethically Online</a:t>
            </a:r>
            <a:endParaRPr lang="en-US" dirty="0"/>
          </a:p>
        </p:txBody>
      </p:sp>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7</a:t>
            </a:fld>
            <a:endParaRPr lang="en-US" dirty="0"/>
          </a:p>
        </p:txBody>
      </p:sp>
      <p:sp>
        <p:nvSpPr>
          <p:cNvPr id="14" name="Rectangle 13">
            <a:extLst>
              <a:ext uri="{FF2B5EF4-FFF2-40B4-BE49-F238E27FC236}">
                <a16:creationId xmlns:a16="http://schemas.microsoft.com/office/drawing/2014/main" id="{8E914536-18EA-4ABD-B881-279467FD9009}"/>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4" name="Rectangle 3">
            <a:extLst>
              <a:ext uri="{FF2B5EF4-FFF2-40B4-BE49-F238E27FC236}">
                <a16:creationId xmlns:a16="http://schemas.microsoft.com/office/drawing/2014/main" id="{FF1D78D6-E42E-4ED3-A9AE-D1A7C9FC7924}"/>
              </a:ext>
            </a:extLst>
          </p:cNvPr>
          <p:cNvSpPr/>
          <p:nvPr/>
        </p:nvSpPr>
        <p:spPr>
          <a:xfrm>
            <a:off x="3231356" y="1616869"/>
            <a:ext cx="5741194" cy="358378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Online Media 1" title="What is fake news? Tips For Spotting Them - Fake News for Kids">
            <a:hlinkClick r:id="" action="ppaction://media"/>
            <a:extLst>
              <a:ext uri="{FF2B5EF4-FFF2-40B4-BE49-F238E27FC236}">
                <a16:creationId xmlns:a16="http://schemas.microsoft.com/office/drawing/2014/main" id="{D74C217B-D1C5-4096-B036-E1AE7031273B}"/>
              </a:ext>
            </a:extLst>
          </p:cNvPr>
          <p:cNvPicPr>
            <a:picLocks noRot="1" noChangeAspect="1"/>
          </p:cNvPicPr>
          <p:nvPr>
            <a:videoFile r:link="rId1"/>
          </p:nvPr>
        </p:nvPicPr>
        <p:blipFill>
          <a:blip r:embed="rId5"/>
          <a:stretch>
            <a:fillRect/>
          </a:stretch>
        </p:blipFill>
        <p:spPr>
          <a:xfrm>
            <a:off x="3233738" y="1753774"/>
            <a:ext cx="5738812" cy="3236151"/>
          </a:xfrm>
          <a:prstGeom prst="rect">
            <a:avLst/>
          </a:prstGeom>
        </p:spPr>
      </p:pic>
      <p:sp>
        <p:nvSpPr>
          <p:cNvPr id="11" name="Rectangle 10">
            <a:extLst>
              <a:ext uri="{FF2B5EF4-FFF2-40B4-BE49-F238E27FC236}">
                <a16:creationId xmlns:a16="http://schemas.microsoft.com/office/drawing/2014/main" id="{66A38D76-7E8F-4063-A18E-BFB18EB1FEF7}"/>
              </a:ext>
            </a:extLst>
          </p:cNvPr>
          <p:cNvSpPr/>
          <p:nvPr/>
        </p:nvSpPr>
        <p:spPr>
          <a:xfrm>
            <a:off x="1928420" y="991682"/>
            <a:ext cx="8335161" cy="351378"/>
          </a:xfrm>
          <a:prstGeom prst="rect">
            <a:avLst/>
          </a:prstGeom>
        </p:spPr>
        <p:txBody>
          <a:bodyPr wrap="square">
            <a:spAutoFit/>
          </a:bodyPr>
          <a:lstStyle/>
          <a:p>
            <a:pPr marL="126997" algn="ctr" defTabSz="1219170">
              <a:lnSpc>
                <a:spcPct val="115000"/>
              </a:lnSpc>
              <a:buClr>
                <a:schemeClr val="tx1"/>
              </a:buClr>
              <a:buSzPct val="100000"/>
            </a:pPr>
            <a:r>
              <a:rPr lang="en-US" sz="1600" b="1" kern="0" dirty="0">
                <a:latin typeface="Arial" panose="020B0604020202020204" pitchFamily="34" charset="0"/>
                <a:ea typeface="Montserrat"/>
                <a:cs typeface="Arial" panose="020B0604020202020204" pitchFamily="34" charset="0"/>
                <a:sym typeface="Montserrat"/>
              </a:rPr>
              <a:t>Another aspect of Netiquette is to spot and stop the spread of fake news.</a:t>
            </a:r>
          </a:p>
        </p:txBody>
      </p:sp>
      <p:sp>
        <p:nvSpPr>
          <p:cNvPr id="12" name="Rectangle 11">
            <a:extLst>
              <a:ext uri="{FF2B5EF4-FFF2-40B4-BE49-F238E27FC236}">
                <a16:creationId xmlns:a16="http://schemas.microsoft.com/office/drawing/2014/main" id="{3427F175-83B9-43F9-B5BD-BFF1E9AC6B88}"/>
              </a:ext>
            </a:extLst>
          </p:cNvPr>
          <p:cNvSpPr/>
          <p:nvPr/>
        </p:nvSpPr>
        <p:spPr>
          <a:xfrm>
            <a:off x="839788" y="950173"/>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17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8</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Test Your Knowledge</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5: How to Act Responsibly and Ethically Online</a:t>
            </a:r>
            <a:endParaRPr lang="en-US" dirty="0"/>
          </a:p>
        </p:txBody>
      </p:sp>
      <p:sp>
        <p:nvSpPr>
          <p:cNvPr id="21" name="Rectangle 20">
            <a:extLst>
              <a:ext uri="{FF2B5EF4-FFF2-40B4-BE49-F238E27FC236}">
                <a16:creationId xmlns:a16="http://schemas.microsoft.com/office/drawing/2014/main" id="{0464DF7A-C2D5-4A79-8F59-E9378223A667}"/>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22" name="Rectangle 21">
            <a:extLst>
              <a:ext uri="{FF2B5EF4-FFF2-40B4-BE49-F238E27FC236}">
                <a16:creationId xmlns:a16="http://schemas.microsoft.com/office/drawing/2014/main" id="{1526D7CF-5C7D-42F2-AA81-41883E4A32D2}"/>
              </a:ext>
            </a:extLst>
          </p:cNvPr>
          <p:cNvSpPr/>
          <p:nvPr/>
        </p:nvSpPr>
        <p:spPr>
          <a:xfrm>
            <a:off x="839788" y="950173"/>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390FC88E-730B-46F1-AEC5-9D769438A066}"/>
              </a:ext>
            </a:extLst>
          </p:cNvPr>
          <p:cNvGrpSpPr/>
          <p:nvPr/>
        </p:nvGrpSpPr>
        <p:grpSpPr>
          <a:xfrm>
            <a:off x="838200" y="2332988"/>
            <a:ext cx="10515600" cy="2590800"/>
            <a:chOff x="838200" y="2332988"/>
            <a:chExt cx="10515600" cy="2590800"/>
          </a:xfrm>
        </p:grpSpPr>
        <p:grpSp>
          <p:nvGrpSpPr>
            <p:cNvPr id="44" name="Group 43">
              <a:extLst>
                <a:ext uri="{FF2B5EF4-FFF2-40B4-BE49-F238E27FC236}">
                  <a16:creationId xmlns:a16="http://schemas.microsoft.com/office/drawing/2014/main" id="{837B5849-F1A5-4F9F-8894-AA6E3CCBCACA}"/>
                </a:ext>
              </a:extLst>
            </p:cNvPr>
            <p:cNvGrpSpPr/>
            <p:nvPr/>
          </p:nvGrpSpPr>
          <p:grpSpPr>
            <a:xfrm>
              <a:off x="7414464" y="3206323"/>
              <a:ext cx="1838326" cy="844130"/>
              <a:chOff x="3466579" y="3206323"/>
              <a:chExt cx="1838326" cy="844130"/>
            </a:xfrm>
            <a:solidFill>
              <a:schemeClr val="bg1">
                <a:lumMod val="50000"/>
              </a:schemeClr>
            </a:solidFill>
          </p:grpSpPr>
          <p:sp>
            <p:nvSpPr>
              <p:cNvPr id="45" name="Rectangle: Rounded Corners 44">
                <a:extLst>
                  <a:ext uri="{FF2B5EF4-FFF2-40B4-BE49-F238E27FC236}">
                    <a16:creationId xmlns:a16="http://schemas.microsoft.com/office/drawing/2014/main" id="{962084BC-7852-46CD-9F00-213E121E0E65}"/>
                  </a:ext>
                </a:extLst>
              </p:cNvPr>
              <p:cNvSpPr/>
              <p:nvPr/>
            </p:nvSpPr>
            <p:spPr>
              <a:xfrm>
                <a:off x="3733280" y="3206323"/>
                <a:ext cx="1571625"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Rounded Corners 45">
                <a:extLst>
                  <a:ext uri="{FF2B5EF4-FFF2-40B4-BE49-F238E27FC236}">
                    <a16:creationId xmlns:a16="http://schemas.microsoft.com/office/drawing/2014/main" id="{B32F795D-F79B-402C-8545-0752EDEB5AFA}"/>
                  </a:ext>
                </a:extLst>
              </p:cNvPr>
              <p:cNvSpPr/>
              <p:nvPr/>
            </p:nvSpPr>
            <p:spPr>
              <a:xfrm>
                <a:off x="3733280" y="3834453"/>
                <a:ext cx="1571625"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Rounded Corners 46">
                <a:extLst>
                  <a:ext uri="{FF2B5EF4-FFF2-40B4-BE49-F238E27FC236}">
                    <a16:creationId xmlns:a16="http://schemas.microsoft.com/office/drawing/2014/main" id="{E138DC85-993E-4743-97D4-7ABF7AC1DB4E}"/>
                  </a:ext>
                </a:extLst>
              </p:cNvPr>
              <p:cNvSpPr/>
              <p:nvPr/>
            </p:nvSpPr>
            <p:spPr>
              <a:xfrm>
                <a:off x="3466579" y="3206323"/>
                <a:ext cx="216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Rounded Corners 47">
                <a:extLst>
                  <a:ext uri="{FF2B5EF4-FFF2-40B4-BE49-F238E27FC236}">
                    <a16:creationId xmlns:a16="http://schemas.microsoft.com/office/drawing/2014/main" id="{26997D27-7BE3-441E-9576-0016391B4913}"/>
                  </a:ext>
                </a:extLst>
              </p:cNvPr>
              <p:cNvSpPr/>
              <p:nvPr/>
            </p:nvSpPr>
            <p:spPr>
              <a:xfrm>
                <a:off x="3466579" y="3834453"/>
                <a:ext cx="216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3" name="Group 42">
              <a:extLst>
                <a:ext uri="{FF2B5EF4-FFF2-40B4-BE49-F238E27FC236}">
                  <a16:creationId xmlns:a16="http://schemas.microsoft.com/office/drawing/2014/main" id="{4366CB1B-9F03-453C-B9CB-4B5F5DDAA6E9}"/>
                </a:ext>
              </a:extLst>
            </p:cNvPr>
            <p:cNvGrpSpPr/>
            <p:nvPr/>
          </p:nvGrpSpPr>
          <p:grpSpPr>
            <a:xfrm>
              <a:off x="3466579" y="3206323"/>
              <a:ext cx="1838326" cy="844130"/>
              <a:chOff x="3466579" y="3206323"/>
              <a:chExt cx="1838326" cy="844130"/>
            </a:xfrm>
          </p:grpSpPr>
          <p:sp>
            <p:nvSpPr>
              <p:cNvPr id="18" name="Rectangle: Rounded Corners 17">
                <a:extLst>
                  <a:ext uri="{FF2B5EF4-FFF2-40B4-BE49-F238E27FC236}">
                    <a16:creationId xmlns:a16="http://schemas.microsoft.com/office/drawing/2014/main" id="{17103921-BC7C-4538-8C80-D1BFC2274343}"/>
                  </a:ext>
                </a:extLst>
              </p:cNvPr>
              <p:cNvSpPr/>
              <p:nvPr/>
            </p:nvSpPr>
            <p:spPr>
              <a:xfrm>
                <a:off x="3733280" y="3206323"/>
                <a:ext cx="1571625" cy="216000"/>
              </a:xfrm>
              <a:prstGeom prst="roundRect">
                <a:avLst>
                  <a:gd name="adj" fmla="val 5000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Rounded Corners 18">
                <a:extLst>
                  <a:ext uri="{FF2B5EF4-FFF2-40B4-BE49-F238E27FC236}">
                    <a16:creationId xmlns:a16="http://schemas.microsoft.com/office/drawing/2014/main" id="{7FC36E8E-BD23-4000-A897-325B21BD3813}"/>
                  </a:ext>
                </a:extLst>
              </p:cNvPr>
              <p:cNvSpPr/>
              <p:nvPr/>
            </p:nvSpPr>
            <p:spPr>
              <a:xfrm>
                <a:off x="3733280" y="3834453"/>
                <a:ext cx="1571625" cy="216000"/>
              </a:xfrm>
              <a:prstGeom prst="roundRect">
                <a:avLst>
                  <a:gd name="adj" fmla="val 5000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Rounded Corners 40">
                <a:extLst>
                  <a:ext uri="{FF2B5EF4-FFF2-40B4-BE49-F238E27FC236}">
                    <a16:creationId xmlns:a16="http://schemas.microsoft.com/office/drawing/2014/main" id="{110F483D-EB11-4F9D-A829-F7671E21C768}"/>
                  </a:ext>
                </a:extLst>
              </p:cNvPr>
              <p:cNvSpPr/>
              <p:nvPr/>
            </p:nvSpPr>
            <p:spPr>
              <a:xfrm>
                <a:off x="3466579" y="3206323"/>
                <a:ext cx="216000" cy="216000"/>
              </a:xfrm>
              <a:prstGeom prst="roundRect">
                <a:avLst>
                  <a:gd name="adj" fmla="val 5000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Rounded Corners 41">
                <a:extLst>
                  <a:ext uri="{FF2B5EF4-FFF2-40B4-BE49-F238E27FC236}">
                    <a16:creationId xmlns:a16="http://schemas.microsoft.com/office/drawing/2014/main" id="{A171243D-64E3-40C2-9570-84FD04349E8C}"/>
                  </a:ext>
                </a:extLst>
              </p:cNvPr>
              <p:cNvSpPr/>
              <p:nvPr/>
            </p:nvSpPr>
            <p:spPr>
              <a:xfrm>
                <a:off x="3466579" y="3834453"/>
                <a:ext cx="216000" cy="216000"/>
              </a:xfrm>
              <a:prstGeom prst="roundRect">
                <a:avLst>
                  <a:gd name="adj" fmla="val 5000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8" name="Group 37">
              <a:extLst>
                <a:ext uri="{FF2B5EF4-FFF2-40B4-BE49-F238E27FC236}">
                  <a16:creationId xmlns:a16="http://schemas.microsoft.com/office/drawing/2014/main" id="{C1E48864-F27E-4ABA-8B6F-C0CA58F6F676}"/>
                </a:ext>
              </a:extLst>
            </p:cNvPr>
            <p:cNvGrpSpPr/>
            <p:nvPr/>
          </p:nvGrpSpPr>
          <p:grpSpPr>
            <a:xfrm>
              <a:off x="6729730" y="3520388"/>
              <a:ext cx="2011095" cy="216000"/>
              <a:chOff x="2767330" y="3520388"/>
              <a:chExt cx="2011095" cy="216000"/>
            </a:xfrm>
            <a:solidFill>
              <a:srgbClr val="0064E0"/>
            </a:solidFill>
          </p:grpSpPr>
          <p:sp>
            <p:nvSpPr>
              <p:cNvPr id="39" name="Rectangle: Rounded Corners 38">
                <a:extLst>
                  <a:ext uri="{FF2B5EF4-FFF2-40B4-BE49-F238E27FC236}">
                    <a16:creationId xmlns:a16="http://schemas.microsoft.com/office/drawing/2014/main" id="{4F4C6560-1F52-41CD-87E9-F939AC08BAC4}"/>
                  </a:ext>
                </a:extLst>
              </p:cNvPr>
              <p:cNvSpPr/>
              <p:nvPr/>
            </p:nvSpPr>
            <p:spPr>
              <a:xfrm>
                <a:off x="2767330" y="3520388"/>
                <a:ext cx="17653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1A62AF2B-4E07-4ADB-A1AD-EA2575C4470C}"/>
                  </a:ext>
                </a:extLst>
              </p:cNvPr>
              <p:cNvSpPr/>
              <p:nvPr/>
            </p:nvSpPr>
            <p:spPr>
              <a:xfrm>
                <a:off x="4562425" y="352038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Oval 15">
              <a:extLst>
                <a:ext uri="{FF2B5EF4-FFF2-40B4-BE49-F238E27FC236}">
                  <a16:creationId xmlns:a16="http://schemas.microsoft.com/office/drawing/2014/main" id="{C1349162-5C40-47E2-BD4C-215981F6051E}"/>
                </a:ext>
              </a:extLst>
            </p:cNvPr>
            <p:cNvSpPr/>
            <p:nvPr/>
          </p:nvSpPr>
          <p:spPr>
            <a:xfrm>
              <a:off x="4800600" y="2332988"/>
              <a:ext cx="2590800" cy="2590800"/>
            </a:xfrm>
            <a:prstGeom prst="ellipse">
              <a:avLst/>
            </a:prstGeom>
            <a:solidFill>
              <a:srgbClr val="0064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7" name="Group 36">
              <a:extLst>
                <a:ext uri="{FF2B5EF4-FFF2-40B4-BE49-F238E27FC236}">
                  <a16:creationId xmlns:a16="http://schemas.microsoft.com/office/drawing/2014/main" id="{9FD3D31B-DC75-4621-892B-B81E01DC0B3A}"/>
                </a:ext>
              </a:extLst>
            </p:cNvPr>
            <p:cNvGrpSpPr/>
            <p:nvPr/>
          </p:nvGrpSpPr>
          <p:grpSpPr>
            <a:xfrm>
              <a:off x="2767330" y="3520388"/>
              <a:ext cx="2011095" cy="216000"/>
              <a:chOff x="2767330" y="3520388"/>
              <a:chExt cx="2011095" cy="216000"/>
            </a:xfrm>
          </p:grpSpPr>
          <p:sp>
            <p:nvSpPr>
              <p:cNvPr id="36" name="Rectangle: Rounded Corners 35">
                <a:extLst>
                  <a:ext uri="{FF2B5EF4-FFF2-40B4-BE49-F238E27FC236}">
                    <a16:creationId xmlns:a16="http://schemas.microsoft.com/office/drawing/2014/main" id="{5821A249-7351-40FE-860B-76DEAFB00BBF}"/>
                  </a:ext>
                </a:extLst>
              </p:cNvPr>
              <p:cNvSpPr/>
              <p:nvPr/>
            </p:nvSpPr>
            <p:spPr>
              <a:xfrm>
                <a:off x="2767330" y="3520388"/>
                <a:ext cx="1765300" cy="216000"/>
              </a:xfrm>
              <a:prstGeom prst="roundRect">
                <a:avLst>
                  <a:gd name="adj" fmla="val 50000"/>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6D12541D-E7E9-45BE-BD6F-C9F6B7221C52}"/>
                  </a:ext>
                </a:extLst>
              </p:cNvPr>
              <p:cNvSpPr/>
              <p:nvPr/>
            </p:nvSpPr>
            <p:spPr>
              <a:xfrm>
                <a:off x="4562425" y="3520388"/>
                <a:ext cx="216000" cy="216000"/>
              </a:xfrm>
              <a:prstGeom prst="ellipse">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 name="Oval 6">
              <a:extLst>
                <a:ext uri="{FF2B5EF4-FFF2-40B4-BE49-F238E27FC236}">
                  <a16:creationId xmlns:a16="http://schemas.microsoft.com/office/drawing/2014/main" id="{B4A002B8-E9E1-4AFE-8BC8-0895FD92B663}"/>
                </a:ext>
              </a:extLst>
            </p:cNvPr>
            <p:cNvSpPr/>
            <p:nvPr/>
          </p:nvSpPr>
          <p:spPr>
            <a:xfrm>
              <a:off x="838200" y="2332988"/>
              <a:ext cx="2590800" cy="2590800"/>
            </a:xfrm>
            <a:prstGeom prst="ellipse">
              <a:avLst/>
            </a:prstGeom>
            <a:solidFill>
              <a:srgbClr val="21B57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23DB1898-9D30-4318-AB15-4837F078F597}"/>
                </a:ext>
              </a:extLst>
            </p:cNvPr>
            <p:cNvSpPr/>
            <p:nvPr/>
          </p:nvSpPr>
          <p:spPr>
            <a:xfrm>
              <a:off x="8763000" y="2332988"/>
              <a:ext cx="2590800" cy="25908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F8823AF9-8DF3-4347-A07E-FD28EC8C1877}"/>
                </a:ext>
              </a:extLst>
            </p:cNvPr>
            <p:cNvSpPr/>
            <p:nvPr/>
          </p:nvSpPr>
          <p:spPr>
            <a:xfrm>
              <a:off x="986531" y="2476323"/>
              <a:ext cx="2304130" cy="230413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US" dirty="0">
                  <a:solidFill>
                    <a:schemeClr val="tx1"/>
                  </a:solidFill>
                </a:rPr>
                <a:t>What do you </a:t>
              </a:r>
            </a:p>
            <a:p>
              <a:pPr algn="ctr"/>
              <a:r>
                <a:rPr lang="en-US" dirty="0">
                  <a:solidFill>
                    <a:schemeClr val="tx1"/>
                  </a:solidFill>
                </a:rPr>
                <a:t>understand about </a:t>
              </a:r>
            </a:p>
            <a:p>
              <a:pPr algn="ctr"/>
              <a:r>
                <a:rPr lang="en-US" dirty="0">
                  <a:solidFill>
                    <a:schemeClr val="tx1"/>
                  </a:solidFill>
                </a:rPr>
                <a:t>fake news?</a:t>
              </a:r>
              <a:endParaRPr lang="en-IN" dirty="0">
                <a:solidFill>
                  <a:schemeClr val="tx1"/>
                </a:solidFill>
              </a:endParaRPr>
            </a:p>
          </p:txBody>
        </p:sp>
        <p:sp>
          <p:nvSpPr>
            <p:cNvPr id="33" name="Oval 32">
              <a:extLst>
                <a:ext uri="{FF2B5EF4-FFF2-40B4-BE49-F238E27FC236}">
                  <a16:creationId xmlns:a16="http://schemas.microsoft.com/office/drawing/2014/main" id="{8DA1D1AD-1791-4B78-A641-F9257CE6FF87}"/>
                </a:ext>
              </a:extLst>
            </p:cNvPr>
            <p:cNvSpPr/>
            <p:nvPr/>
          </p:nvSpPr>
          <p:spPr>
            <a:xfrm>
              <a:off x="4948931" y="2476323"/>
              <a:ext cx="2304130" cy="230413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US" dirty="0">
                  <a:solidFill>
                    <a:schemeClr val="tx1"/>
                  </a:solidFill>
                </a:rPr>
                <a:t>How can we </a:t>
              </a:r>
            </a:p>
            <a:p>
              <a:pPr algn="ctr"/>
              <a:r>
                <a:rPr lang="en-US" dirty="0">
                  <a:solidFill>
                    <a:schemeClr val="tx1"/>
                  </a:solidFill>
                </a:rPr>
                <a:t>differentiate between </a:t>
              </a:r>
            </a:p>
            <a:p>
              <a:pPr algn="ctr"/>
              <a:r>
                <a:rPr lang="en-US" dirty="0">
                  <a:solidFill>
                    <a:schemeClr val="tx1"/>
                  </a:solidFill>
                </a:rPr>
                <a:t>fake and real news?</a:t>
              </a:r>
              <a:endParaRPr lang="en-IN" dirty="0">
                <a:solidFill>
                  <a:schemeClr val="tx1"/>
                </a:solidFill>
              </a:endParaRPr>
            </a:p>
          </p:txBody>
        </p:sp>
        <p:sp>
          <p:nvSpPr>
            <p:cNvPr id="34" name="Oval 33">
              <a:extLst>
                <a:ext uri="{FF2B5EF4-FFF2-40B4-BE49-F238E27FC236}">
                  <a16:creationId xmlns:a16="http://schemas.microsoft.com/office/drawing/2014/main" id="{27E93E41-80B9-4621-8627-88B3B36316B9}"/>
                </a:ext>
              </a:extLst>
            </p:cNvPr>
            <p:cNvSpPr/>
            <p:nvPr/>
          </p:nvSpPr>
          <p:spPr>
            <a:xfrm>
              <a:off x="8911331" y="2476323"/>
              <a:ext cx="2304130" cy="230413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Should we post </a:t>
              </a:r>
            </a:p>
            <a:p>
              <a:pPr algn="ctr"/>
              <a:r>
                <a:rPr lang="en-US" dirty="0">
                  <a:solidFill>
                    <a:schemeClr val="tx1"/>
                  </a:solidFill>
                </a:rPr>
                <a:t>any information that </a:t>
              </a:r>
            </a:p>
            <a:p>
              <a:pPr algn="ctr"/>
              <a:r>
                <a:rPr lang="en-US" dirty="0">
                  <a:solidFill>
                    <a:schemeClr val="tx1"/>
                  </a:solidFill>
                </a:rPr>
                <a:t>we see or receive as </a:t>
              </a:r>
            </a:p>
            <a:p>
              <a:pPr algn="ctr"/>
              <a:r>
                <a:rPr lang="en-US" dirty="0">
                  <a:solidFill>
                    <a:schemeClr val="tx1"/>
                  </a:solidFill>
                </a:rPr>
                <a:t>news without </a:t>
              </a:r>
            </a:p>
            <a:p>
              <a:pPr algn="ctr"/>
              <a:r>
                <a:rPr lang="en-US" dirty="0">
                  <a:solidFill>
                    <a:schemeClr val="tx1"/>
                  </a:solidFill>
                </a:rPr>
                <a:t>verifying?</a:t>
              </a:r>
            </a:p>
          </p:txBody>
        </p:sp>
      </p:grpSp>
    </p:spTree>
    <p:extLst>
      <p:ext uri="{BB962C8B-B14F-4D97-AF65-F5344CB8AC3E}">
        <p14:creationId xmlns:p14="http://schemas.microsoft.com/office/powerpoint/2010/main" val="391462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ptop and pencils arrangement Free Photo">
            <a:extLst>
              <a:ext uri="{FF2B5EF4-FFF2-40B4-BE49-F238E27FC236}">
                <a16:creationId xmlns:a16="http://schemas.microsoft.com/office/drawing/2014/main" id="{0B2C025A-03E4-4DA9-9F69-D7F5FDE99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62" b="3566"/>
          <a:stretch/>
        </p:blipFill>
        <p:spPr bwMode="auto">
          <a:xfrm>
            <a:off x="-102706" y="0"/>
            <a:ext cx="12294706" cy="656911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Take-home Activity</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5: How to Act Responsibly and Ethically Online</a:t>
            </a:r>
            <a:endParaRPr lang="en-US" dirty="0"/>
          </a:p>
        </p:txBody>
      </p:sp>
      <p:sp>
        <p:nvSpPr>
          <p:cNvPr id="21" name="Rectangle 20">
            <a:extLst>
              <a:ext uri="{FF2B5EF4-FFF2-40B4-BE49-F238E27FC236}">
                <a16:creationId xmlns:a16="http://schemas.microsoft.com/office/drawing/2014/main" id="{0464DF7A-C2D5-4A79-8F59-E9378223A667}"/>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22" name="Rectangle 21">
            <a:extLst>
              <a:ext uri="{FF2B5EF4-FFF2-40B4-BE49-F238E27FC236}">
                <a16:creationId xmlns:a16="http://schemas.microsoft.com/office/drawing/2014/main" id="{1526D7CF-5C7D-42F2-AA81-41883E4A32D2}"/>
              </a:ext>
            </a:extLst>
          </p:cNvPr>
          <p:cNvSpPr/>
          <p:nvPr/>
        </p:nvSpPr>
        <p:spPr>
          <a:xfrm>
            <a:off x="839788" y="950173"/>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hlinkClick r:id="rId3"/>
            <a:extLst>
              <a:ext uri="{FF2B5EF4-FFF2-40B4-BE49-F238E27FC236}">
                <a16:creationId xmlns:a16="http://schemas.microsoft.com/office/drawing/2014/main" id="{7E0412BD-8060-4E76-BD1B-B0FA58420690}"/>
              </a:ext>
            </a:extLst>
          </p:cNvPr>
          <p:cNvSpPr/>
          <p:nvPr/>
        </p:nvSpPr>
        <p:spPr>
          <a:xfrm>
            <a:off x="4358822" y="3136637"/>
            <a:ext cx="3165928" cy="797308"/>
          </a:xfrm>
          <a:prstGeom prst="roundRect">
            <a:avLst>
              <a:gd name="adj" fmla="val 50000"/>
            </a:avLst>
          </a:prstGeom>
          <a:solidFill>
            <a:srgbClr val="21B5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bg1"/>
                </a:solidFill>
                <a:latin typeface="Arial" panose="020B0604020202020204" pitchFamily="34" charset="0"/>
                <a:cs typeface="Arial" panose="020B0604020202020204" pitchFamily="34" charset="0"/>
              </a:rPr>
              <a:t>QUIZ</a:t>
            </a:r>
          </a:p>
        </p:txBody>
      </p:sp>
      <p:pic>
        <p:nvPicPr>
          <p:cNvPr id="12" name="Graphic 11">
            <a:extLst>
              <a:ext uri="{FF2B5EF4-FFF2-40B4-BE49-F238E27FC236}">
                <a16:creationId xmlns:a16="http://schemas.microsoft.com/office/drawing/2014/main" id="{667F3A14-60A1-4D9D-822E-1A04190590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0492" y="3494177"/>
            <a:ext cx="554258" cy="879536"/>
          </a:xfrm>
          <a:prstGeom prst="rect">
            <a:avLst/>
          </a:prstGeom>
        </p:spPr>
      </p:pic>
      <p:sp>
        <p:nvSpPr>
          <p:cNvPr id="13" name="Rectangle 12">
            <a:extLst>
              <a:ext uri="{FF2B5EF4-FFF2-40B4-BE49-F238E27FC236}">
                <a16:creationId xmlns:a16="http://schemas.microsoft.com/office/drawing/2014/main" id="{CB72AAB1-2564-4F05-A08E-6F1165F75CD8}"/>
              </a:ext>
            </a:extLst>
          </p:cNvPr>
          <p:cNvSpPr/>
          <p:nvPr/>
        </p:nvSpPr>
        <p:spPr>
          <a:xfrm>
            <a:off x="2921000" y="2017465"/>
            <a:ext cx="5962650" cy="723959"/>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ATTEMPT THIS QUIZ AT HOME.</a:t>
            </a:r>
          </a:p>
        </p:txBody>
      </p:sp>
    </p:spTree>
    <p:extLst>
      <p:ext uri="{BB962C8B-B14F-4D97-AF65-F5344CB8AC3E}">
        <p14:creationId xmlns:p14="http://schemas.microsoft.com/office/powerpoint/2010/main" val="2322173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2658</TotalTime>
  <Words>835</Words>
  <Application>Microsoft Office PowerPoint</Application>
  <PresentationFormat>Widescreen</PresentationFormat>
  <Paragraphs>109</Paragraphs>
  <Slides>10</Slides>
  <Notes>2</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44</cp:revision>
  <dcterms:created xsi:type="dcterms:W3CDTF">2022-01-21T07:53:15Z</dcterms:created>
  <dcterms:modified xsi:type="dcterms:W3CDTF">2022-05-31T06:02:09Z</dcterms:modified>
</cp:coreProperties>
</file>