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7" r:id="rId9"/>
    <p:sldId id="298" r:id="rId10"/>
    <p:sldId id="299" r:id="rId11"/>
    <p:sldId id="300" r:id="rId12"/>
    <p:sldId id="301" r:id="rId13"/>
    <p:sldId id="296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3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0BDCA5-7171-2BE5-C661-582D5FEE5252}" name="IT Department" initials="ID" userId="IT Department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E0"/>
    <a:srgbClr val="F3F3F3"/>
    <a:srgbClr val="F0F0F0"/>
    <a:srgbClr val="FFFFFF"/>
    <a:srgbClr val="00B050"/>
    <a:srgbClr val="21B573"/>
    <a:srgbClr val="5ED4E7"/>
    <a:srgbClr val="E6E6E6"/>
    <a:srgbClr val="0064DF"/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D9006B-2591-4186-AEEB-BE8FE2E22CCA}" v="3" dt="2022-05-31T06:06:22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291" autoAdjust="0"/>
  </p:normalViewPr>
  <p:slideViewPr>
    <p:cSldViewPr snapToGrid="0" snapToObjects="1" showGuides="1">
      <p:cViewPr varScale="1">
        <p:scale>
          <a:sx n="65" d="100"/>
          <a:sy n="65" d="100"/>
        </p:scale>
        <p:origin x="828" y="60"/>
      </p:cViewPr>
      <p:guideLst>
        <p:guide orient="horz" pos="187"/>
        <p:guide pos="529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2699" userId="d41f716e-f956-461f-8b98-7761afdba872" providerId="ADAL" clId="{82D9006B-2591-4186-AEEB-BE8FE2E22CCA}"/>
    <pc:docChg chg="custSel modSld">
      <pc:chgData name="2699" userId="d41f716e-f956-461f-8b98-7761afdba872" providerId="ADAL" clId="{82D9006B-2591-4186-AEEB-BE8FE2E22CCA}" dt="2022-05-31T06:06:22.678" v="4" actId="1076"/>
      <pc:docMkLst>
        <pc:docMk/>
      </pc:docMkLst>
      <pc:sldChg chg="delSp modSp mod">
        <pc:chgData name="2699" userId="d41f716e-f956-461f-8b98-7761afdba872" providerId="ADAL" clId="{82D9006B-2591-4186-AEEB-BE8FE2E22CCA}" dt="2022-05-31T06:06:22.678" v="4" actId="1076"/>
        <pc:sldMkLst>
          <pc:docMk/>
          <pc:sldMk cId="1352325610" sldId="302"/>
        </pc:sldMkLst>
        <pc:grpChg chg="del">
          <ac:chgData name="2699" userId="d41f716e-f956-461f-8b98-7761afdba872" providerId="ADAL" clId="{82D9006B-2591-4186-AEEB-BE8FE2E22CCA}" dt="2022-05-31T06:05:59.585" v="0" actId="478"/>
          <ac:grpSpMkLst>
            <pc:docMk/>
            <pc:sldMk cId="1352325610" sldId="302"/>
            <ac:grpSpMk id="2" creationId="{04DCC066-D362-4588-B5B0-8AB8D6294002}"/>
          </ac:grpSpMkLst>
        </pc:grpChg>
        <pc:picChg chg="del topLvl">
          <ac:chgData name="2699" userId="d41f716e-f956-461f-8b98-7761afdba872" providerId="ADAL" clId="{82D9006B-2591-4186-AEEB-BE8FE2E22CCA}" dt="2022-05-31T06:05:59.585" v="0" actId="478"/>
          <ac:picMkLst>
            <pc:docMk/>
            <pc:sldMk cId="1352325610" sldId="302"/>
            <ac:picMk id="9" creationId="{F200429E-7AED-374D-8DA9-80F70843F875}"/>
          </ac:picMkLst>
        </pc:picChg>
        <pc:picChg chg="mod topLvl">
          <ac:chgData name="2699" userId="d41f716e-f956-461f-8b98-7761afdba872" providerId="ADAL" clId="{82D9006B-2591-4186-AEEB-BE8FE2E22CCA}" dt="2022-05-31T06:06:22.678" v="4" actId="1076"/>
          <ac:picMkLst>
            <pc:docMk/>
            <pc:sldMk cId="1352325610" sldId="302"/>
            <ac:picMk id="1026" creationId="{73A3A52A-857E-4314-8E4B-FF1DEC3C6C5F}"/>
          </ac:picMkLst>
        </pc:picChg>
        <pc:cxnChg chg="del">
          <ac:chgData name="2699" userId="d41f716e-f956-461f-8b98-7761afdba872" providerId="ADAL" clId="{82D9006B-2591-4186-AEEB-BE8FE2E22CCA}" dt="2022-05-31T06:06:01.608" v="1" actId="478"/>
          <ac:cxnSpMkLst>
            <pc:docMk/>
            <pc:sldMk cId="1352325610" sldId="302"/>
            <ac:cxnSpMk id="3" creationId="{88CCBBDA-9B89-4633-BD6C-0B01745BD74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CC12C-3B9A-4184-839C-50AC7E2386FB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BF4F1-4607-4B3A-A010-FD649D2D8B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692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cfglobal.org/en/thenow/what-is-clickbait/1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sng" strike="noStrike" cap="none" dirty="0">
                <a:solidFill>
                  <a:schemeClr val="hlin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  <a:hlinkClick r:id="rId3"/>
              </a:rPr>
              <a:t>https://edu.gcfglobal.org/en/thenow/what-is-clickbait/1/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lang="en-US" sz="44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BF4F1-4607-4B3A-A010-FD649D2D8BC3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1979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5873-3D32-F748-993C-2CE34A10E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96BA2-7480-6544-94D4-030E5E97F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D780B-1BA4-A746-B477-39D535B174AA}"/>
              </a:ext>
            </a:extLst>
          </p:cNvPr>
          <p:cNvSpPr/>
          <p:nvPr userDrawn="1"/>
        </p:nvSpPr>
        <p:spPr>
          <a:xfrm>
            <a:off x="0" y="6554546"/>
            <a:ext cx="11430000" cy="303454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2BA90-C641-6949-9D5B-1CBB9774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16" y="6642966"/>
            <a:ext cx="635187" cy="126615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DA10B61-2396-7144-B64C-AAA65430D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1: Welcome to Digital Citizenship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A0FC0-B879-B34E-8D99-1B7C7F76C1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767932" y="6554548"/>
            <a:ext cx="303452" cy="30345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49EC8DC-05DB-914E-B2EA-45DB1F863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095" y="6569111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B4E69-5CC8-154D-8333-969A9B6A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9FCA6-8C14-8C46-8AE3-9EC066266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8DC99-E356-DB4A-A65B-2F23E0F45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599B5-E93C-0A41-8330-9C1494A8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Lesson 1: Welcome to Digital Citizenship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CB2EF-4182-2147-941A-759F4098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/>
          <a:lstStyle/>
          <a:p>
            <a:fld id="{DF4F9C9C-BF1B-1D48-A1E3-EB2A4035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5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D5ECCD-3C4E-134B-9440-8B629DCA5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588A8-DE4C-3544-99FA-8E9EC8D15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2A462-4BA6-3B45-932A-742A3A54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DCFF2-BCA4-C84D-8A62-FC3F24689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Lesson 1: Welcome to Digital Citizenship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4680F-84E8-684E-8B38-D19A59B5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/>
          <a:lstStyle/>
          <a:p>
            <a:fld id="{DF4F9C9C-BF1B-1D48-A1E3-EB2A4035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3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2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5023-2B56-5943-A6B3-0261394A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2ECEA-1FE3-4D42-9093-A56418B6C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2DAA7-708D-C745-B10D-12CECDFABA6F}"/>
              </a:ext>
            </a:extLst>
          </p:cNvPr>
          <p:cNvSpPr/>
          <p:nvPr userDrawn="1"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B4D84D-79A6-9044-9DA6-BA4AF9717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06" y="6617996"/>
            <a:ext cx="768577" cy="15320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4DE546-C634-054E-941B-78182981F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1: Welcome to Digital Citizenship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0DFB33-842A-5947-8714-F2C5EBDE6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F46D-E928-B24E-8192-E1F6A837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C4F83-6780-3F41-B0D7-AAA03FFEA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2E5F0-17C8-F44A-B29A-1D1CA64A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9E62-320D-2445-9177-997397304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Lesson 1: Welcome to Digital Citizenship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4C8A3-5BA0-3D4E-96D0-058BA86E0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/>
          <a:lstStyle/>
          <a:p>
            <a:fld id="{DF4F9C9C-BF1B-1D48-A1E3-EB2A4035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0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BE594-342F-1A49-A5C4-353D17860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DCBF-E5B6-E14F-A96A-282B27248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BE993-6C92-644C-AEC6-4CDA137F1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91AD1C-F090-1F44-9FCC-0A026865C7A1}"/>
              </a:ext>
            </a:extLst>
          </p:cNvPr>
          <p:cNvSpPr/>
          <p:nvPr userDrawn="1"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C36109-925B-3B4A-8A34-31375478A8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06" y="6617996"/>
            <a:ext cx="768577" cy="15320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D8A4307-B9D8-A74F-9123-6A85D2906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1: Welcome to Digital Citizenship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0BA321-B8AA-D947-93A7-1EE1BE5AC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7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08E5-B62E-7B46-A02C-29349375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BB357-0FCD-D34E-8240-517F1792C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588F1-ED7C-3F45-81D6-7F387F0A7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23586-491F-9D4A-A4F7-3085581BB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86587-509C-6F4D-97B2-8440524A0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8AFE3D-6851-AC40-ACE2-BC41E9C2FAF2}"/>
              </a:ext>
            </a:extLst>
          </p:cNvPr>
          <p:cNvSpPr/>
          <p:nvPr userDrawn="1"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E74C95-5E4F-0C45-B7BD-C72987E0F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06" y="6617996"/>
            <a:ext cx="768577" cy="153204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CE11CF7-BEC3-F443-A92A-909D582A85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1: Welcome to Digital Citizenship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18146E7-BC5A-0749-A03A-2CD610775E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512E4-A762-C04B-9CC8-8E2D71B6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7C5CEE-FCD2-E640-AB15-12517C9F2524}"/>
              </a:ext>
            </a:extLst>
          </p:cNvPr>
          <p:cNvSpPr/>
          <p:nvPr userDrawn="1"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6B666-A6EB-6745-B205-C562740FB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06" y="6617996"/>
            <a:ext cx="768577" cy="153204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2A6850-D809-E34C-BCBB-48FA60FD5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1: Welcome to Digital Citizenship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E2DE94-16FB-6A41-96FB-2D209A36D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4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84C6C-3335-8845-B0A0-94AD52D90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16" y="6642966"/>
            <a:ext cx="635187" cy="1266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5652A3-B36A-1547-96FA-F08B65EF0CFE}"/>
              </a:ext>
            </a:extLst>
          </p:cNvPr>
          <p:cNvSpPr/>
          <p:nvPr userDrawn="1"/>
        </p:nvSpPr>
        <p:spPr>
          <a:xfrm>
            <a:off x="0" y="6554546"/>
            <a:ext cx="11430000" cy="303454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98A3C6-7CE6-154E-9D3A-58D7B905E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1: Welcome to Digital Citizenship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C5236-3EAD-8149-AEE9-60E4CC8490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767932" y="6554548"/>
            <a:ext cx="303452" cy="30345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629BE-65BC-C544-8C69-187421256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095" y="6569111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B13F-EE54-364F-ABD8-104C43340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FBEC-C96F-C848-B20E-C71BCD439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A0BA8-35C9-1B4A-9C8A-27F167DBF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995FD-8AFF-CD46-B268-8F67F427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226B8-B19F-3443-A3DE-BC4ECFC9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Lesson 1: Welcome to Digital Citizenship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07CF0-3F58-1F4B-B342-4BEB77C9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/>
          <a:lstStyle/>
          <a:p>
            <a:fld id="{DF4F9C9C-BF1B-1D48-A1E3-EB2A4035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1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6285E-B136-F14F-9B63-C0516A11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DB1AD-3842-EB4B-91D0-B763E1230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ABB16-7891-9A4C-BF03-7F6267517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0D72A-35A7-C146-B9B9-D67546B1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99486-314D-6247-B30B-16C6B15B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Lesson 1: Welcome to Digital Citizenship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3A621-3FD4-8446-82F6-E63F6A56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/>
          <a:lstStyle/>
          <a:p>
            <a:fld id="{DF4F9C9C-BF1B-1D48-A1E3-EB2A4035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4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6AC22-A6E5-374E-BEA2-A6A12596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E5531-68B3-604D-9B89-EAC9D16CF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</a:t>
            </a:r>
            <a:r>
              <a:rPr lang="en-GB" dirty="0" err="1"/>
              <a:t>levela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3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du.gcfglobal.org/en/thenow/what-is-clickbait/1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52" y="721583"/>
            <a:ext cx="4780345" cy="53966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A82F36-AAF7-7647-968F-5AD0FAD80C8A}"/>
              </a:ext>
            </a:extLst>
          </p:cNvPr>
          <p:cNvSpPr/>
          <p:nvPr/>
        </p:nvSpPr>
        <p:spPr>
          <a:xfrm>
            <a:off x="7090787" y="2004484"/>
            <a:ext cx="3349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spc="300" dirty="0">
                <a:solidFill>
                  <a:srgbClr val="0064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Citizenship</a:t>
            </a:r>
            <a:endParaRPr lang="en-US" sz="3200" b="1" spc="300" dirty="0">
              <a:solidFill>
                <a:srgbClr val="0064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F6624D-9425-C649-BECB-EB431B6F3AA4}"/>
              </a:ext>
            </a:extLst>
          </p:cNvPr>
          <p:cNvSpPr/>
          <p:nvPr/>
        </p:nvSpPr>
        <p:spPr>
          <a:xfrm>
            <a:off x="7177873" y="1778558"/>
            <a:ext cx="1627833" cy="140677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B9F112-7C1C-4B1C-A56F-DB7EA8C104F3}"/>
              </a:ext>
            </a:extLst>
          </p:cNvPr>
          <p:cNvSpPr/>
          <p:nvPr/>
        </p:nvSpPr>
        <p:spPr>
          <a:xfrm>
            <a:off x="7177872" y="3536950"/>
            <a:ext cx="5014127" cy="1289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14874-FE0D-4EAA-9A60-7BA5897EA19D}"/>
              </a:ext>
            </a:extLst>
          </p:cNvPr>
          <p:cNvSpPr/>
          <p:nvPr/>
        </p:nvSpPr>
        <p:spPr>
          <a:xfrm>
            <a:off x="7386062" y="3718795"/>
            <a:ext cx="5101213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15</a:t>
            </a:r>
          </a:p>
          <a:p>
            <a:endParaRPr lang="en-US" sz="5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spc="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BAIT! </a:t>
            </a:r>
            <a:r>
              <a:rPr lang="en-US" sz="2400" spc="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2454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US" sz="3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Activity: Express Quiz</a:t>
            </a:r>
            <a:endParaRPr lang="en-US" sz="60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15: Click the Bait!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AF1C95-B805-4616-9EA7-652B3FD35B57}"/>
              </a:ext>
            </a:extLst>
          </p:cNvPr>
          <p:cNvSpPr/>
          <p:nvPr/>
        </p:nvSpPr>
        <p:spPr>
          <a:xfrm>
            <a:off x="613149" y="2890926"/>
            <a:ext cx="11192771" cy="324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</a:pPr>
            <a:r>
              <a:rPr lang="en-US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Arun is reading an article and sees a link that says "Go Ahead and Play That Video Game:</a:t>
            </a:r>
            <a:br>
              <a:rPr lang="en-US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</a:br>
            <a:r>
              <a:rPr lang="en-US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It Might Actually Be Good for You". He is curious about why video games might be good, because his mother says they're a waste of time. Arun’s interest in clicking this link is an example of:</a:t>
            </a:r>
          </a:p>
          <a:p>
            <a:pPr marL="412747" indent="-28575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​​Advertising</a:t>
            </a:r>
          </a:p>
          <a:p>
            <a:pPr marL="412747" indent="-28575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Curiosity gap</a:t>
            </a:r>
          </a:p>
          <a:p>
            <a:pPr marL="412747" indent="-28575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Attitude</a:t>
            </a:r>
          </a:p>
          <a:p>
            <a:pPr marL="412747" indent="-28575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Confluence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39788" y="2466394"/>
            <a:ext cx="10515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34775" y="158906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n-US" sz="2400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Calibri"/>
              </a:rPr>
              <a:t>QUESTION 3 OF 5</a:t>
            </a:r>
          </a:p>
          <a:p>
            <a:pPr lvl="0">
              <a:buClr>
                <a:srgbClr val="000000"/>
              </a:buClr>
              <a:buSzPts val="2400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Calibri"/>
              </a:rPr>
              <a:t>Select one answer from the list below.</a:t>
            </a:r>
            <a:endParaRPr lang="en-US" kern="0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9788" y="1419710"/>
            <a:ext cx="965896" cy="965896"/>
            <a:chOff x="1886593" y="1477968"/>
            <a:chExt cx="717535" cy="717535"/>
          </a:xfrm>
        </p:grpSpPr>
        <p:sp>
          <p:nvSpPr>
            <p:cNvPr id="13" name="Oval 12"/>
            <p:cNvSpPr/>
            <p:nvPr/>
          </p:nvSpPr>
          <p:spPr>
            <a:xfrm>
              <a:off x="1886593" y="1477968"/>
              <a:ext cx="717535" cy="71753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5" name="Graphic 5">
              <a:extLst>
                <a:ext uri="{FF2B5EF4-FFF2-40B4-BE49-F238E27FC236}">
                  <a16:creationId xmlns:a16="http://schemas.microsoft.com/office/drawing/2014/main" id="{CC1A85AE-D1F9-45CB-BE5D-CF8F4E1B0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56778" y="1565259"/>
              <a:ext cx="377165" cy="5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7249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US" sz="3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Activity: Express Quiz</a:t>
            </a:r>
            <a:endParaRPr lang="en-US" sz="60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15: Click the Bait!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AF1C95-B805-4616-9EA7-652B3FD35B57}"/>
              </a:ext>
            </a:extLst>
          </p:cNvPr>
          <p:cNvSpPr/>
          <p:nvPr/>
        </p:nvSpPr>
        <p:spPr>
          <a:xfrm>
            <a:off x="613149" y="2890926"/>
            <a:ext cx="11192771" cy="292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</a:pPr>
            <a:r>
              <a:rPr lang="en-US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Most clickbait links are a type of ………………………………… . This means the more times people click on these links, the more money they make.</a:t>
            </a:r>
          </a:p>
          <a:p>
            <a:pPr marL="412747" indent="-28575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​​Storyboard</a:t>
            </a:r>
          </a:p>
          <a:p>
            <a:pPr marL="412747" indent="-28575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Curiosity gap</a:t>
            </a:r>
          </a:p>
          <a:p>
            <a:pPr marL="412747" indent="-28575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Hacker</a:t>
            </a:r>
          </a:p>
          <a:p>
            <a:pPr marL="412747" indent="-28575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Advertising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39788" y="2466394"/>
            <a:ext cx="10515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34775" y="158906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n-US" sz="2400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Calibri"/>
              </a:rPr>
              <a:t>QUESTION 4 OF 5</a:t>
            </a:r>
          </a:p>
          <a:p>
            <a:pPr lvl="0">
              <a:buClr>
                <a:srgbClr val="000000"/>
              </a:buClr>
              <a:buSzPts val="2400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Calibri"/>
              </a:rPr>
              <a:t>Select one answer from the list below.</a:t>
            </a:r>
            <a:endParaRPr lang="en-US" kern="0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9788" y="1419710"/>
            <a:ext cx="965896" cy="965896"/>
            <a:chOff x="1886593" y="1477968"/>
            <a:chExt cx="717535" cy="717535"/>
          </a:xfrm>
        </p:grpSpPr>
        <p:sp>
          <p:nvSpPr>
            <p:cNvPr id="13" name="Oval 12"/>
            <p:cNvSpPr/>
            <p:nvPr/>
          </p:nvSpPr>
          <p:spPr>
            <a:xfrm>
              <a:off x="1886593" y="1477968"/>
              <a:ext cx="717535" cy="71753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5" name="Graphic 5">
              <a:extLst>
                <a:ext uri="{FF2B5EF4-FFF2-40B4-BE49-F238E27FC236}">
                  <a16:creationId xmlns:a16="http://schemas.microsoft.com/office/drawing/2014/main" id="{CC1A85AE-D1F9-45CB-BE5D-CF8F4E1B0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56778" y="1565259"/>
              <a:ext cx="377165" cy="5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6615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US" sz="3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Activity: Express Quiz</a:t>
            </a:r>
            <a:endParaRPr lang="en-US" sz="60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15: Click the Bait!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AF1C95-B805-4616-9EA7-652B3FD35B57}"/>
              </a:ext>
            </a:extLst>
          </p:cNvPr>
          <p:cNvSpPr/>
          <p:nvPr/>
        </p:nvSpPr>
        <p:spPr>
          <a:xfrm>
            <a:off x="613149" y="2890926"/>
            <a:ext cx="11192771" cy="205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</a:pPr>
            <a:r>
              <a:rPr lang="en-US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How confident do you feel about identifying a headline that might be clickbait?</a:t>
            </a:r>
          </a:p>
          <a:p>
            <a:pPr marL="412747" indent="-28575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​​I feel very confident.</a:t>
            </a:r>
          </a:p>
          <a:p>
            <a:pPr marL="412747" indent="-28575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 feel somewhat confident.</a:t>
            </a:r>
          </a:p>
          <a:p>
            <a:pPr marL="412747" indent="-28575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 do not feel confident.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39788" y="2466394"/>
            <a:ext cx="10515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34775" y="158906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n-US" sz="2400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Calibri"/>
              </a:rPr>
              <a:t>QUESTION 5 OF 5</a:t>
            </a:r>
          </a:p>
          <a:p>
            <a:pPr lvl="0">
              <a:buClr>
                <a:srgbClr val="000000"/>
              </a:buClr>
              <a:buSzPts val="2400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Calibri"/>
              </a:rPr>
              <a:t>Select one answer from the list below.</a:t>
            </a:r>
            <a:endParaRPr lang="en-US" kern="0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9788" y="1419710"/>
            <a:ext cx="965896" cy="965896"/>
            <a:chOff x="1886593" y="1477968"/>
            <a:chExt cx="717535" cy="717535"/>
          </a:xfrm>
        </p:grpSpPr>
        <p:sp>
          <p:nvSpPr>
            <p:cNvPr id="13" name="Oval 12"/>
            <p:cNvSpPr/>
            <p:nvPr/>
          </p:nvSpPr>
          <p:spPr>
            <a:xfrm>
              <a:off x="1886593" y="1477968"/>
              <a:ext cx="717535" cy="71753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5" name="Graphic 5">
              <a:extLst>
                <a:ext uri="{FF2B5EF4-FFF2-40B4-BE49-F238E27FC236}">
                  <a16:creationId xmlns:a16="http://schemas.microsoft.com/office/drawing/2014/main" id="{CC1A85AE-D1F9-45CB-BE5D-CF8F4E1B0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56778" y="1565259"/>
              <a:ext cx="377165" cy="5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465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36420" y="1696719"/>
            <a:ext cx="1790700" cy="1446319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5201737" y="1696719"/>
            <a:ext cx="1790700" cy="1446319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8567054" y="1696719"/>
            <a:ext cx="1790700" cy="1446319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50" y="307756"/>
            <a:ext cx="7901222" cy="289264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sz="3600" b="1" dirty="0">
                <a:solidFill>
                  <a:srgbClr val="0064E0"/>
                </a:solidFill>
                <a:ea typeface="Montserrat"/>
                <a:sym typeface="Montserrat"/>
              </a:rPr>
              <a:t>Try This at Home!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15: Click the Bait!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29467" y="3260997"/>
            <a:ext cx="3168214" cy="63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algn="ctr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Create your own clickbait headline.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41520" y="3260997"/>
            <a:ext cx="290068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algn="ctr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Remember to use the clues from Part 1 and "The Curiosity Gap" to help you. </a:t>
            </a:r>
          </a:p>
        </p:txBody>
      </p:sp>
      <p:sp>
        <p:nvSpPr>
          <p:cNvPr id="7" name="Rectangle 6"/>
          <p:cNvSpPr/>
          <p:nvPr/>
        </p:nvSpPr>
        <p:spPr>
          <a:xfrm>
            <a:off x="8138160" y="3260997"/>
            <a:ext cx="252984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algn="ctr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Draw or insert an image next to the headline to make it really catchy.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39788" y="3126794"/>
            <a:ext cx="10515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138085" y="2034540"/>
            <a:ext cx="847053" cy="7773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663834" y="1945299"/>
            <a:ext cx="866506" cy="10139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 rot="2700000">
            <a:off x="2171826" y="1947450"/>
            <a:ext cx="1119887" cy="94485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4389120" y="1696720"/>
            <a:ext cx="3429000" cy="2930806"/>
            <a:chOff x="4023360" y="3126794"/>
            <a:chExt cx="3429000" cy="240510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023360" y="3126794"/>
              <a:ext cx="0" cy="24051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452360" y="3126794"/>
              <a:ext cx="0" cy="24051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638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BSE Logo Vector (.EPS) Free Download">
            <a:extLst>
              <a:ext uri="{FF2B5EF4-FFF2-40B4-BE49-F238E27FC236}">
                <a16:creationId xmlns:a16="http://schemas.microsoft.com/office/drawing/2014/main" id="{73A3A52A-857E-4314-8E4B-FF1DEC3C6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78" y="2916381"/>
            <a:ext cx="909043" cy="102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C2F4B2-3D1F-441A-BB7C-F8F96A86201A}"/>
              </a:ext>
            </a:extLst>
          </p:cNvPr>
          <p:cNvSpPr/>
          <p:nvPr/>
        </p:nvSpPr>
        <p:spPr>
          <a:xfrm>
            <a:off x="4361683" y="2029692"/>
            <a:ext cx="3468635" cy="27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I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Created by</a:t>
            </a:r>
            <a:endParaRPr lang="en-IN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2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24412" y="2274115"/>
            <a:ext cx="10597297" cy="2973252"/>
            <a:chOff x="824412" y="1965655"/>
            <a:chExt cx="10597297" cy="333786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36C39B-4602-4660-9C2C-E7C9DAAD3B33}"/>
                </a:ext>
              </a:extLst>
            </p:cNvPr>
            <p:cNvSpPr/>
            <p:nvPr/>
          </p:nvSpPr>
          <p:spPr>
            <a:xfrm flipH="1">
              <a:off x="3547915" y="1965655"/>
              <a:ext cx="2457268" cy="33378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6C39B-4602-4660-9C2C-E7C9DAAD3B33}"/>
                </a:ext>
              </a:extLst>
            </p:cNvPr>
            <p:cNvSpPr/>
            <p:nvPr/>
          </p:nvSpPr>
          <p:spPr>
            <a:xfrm flipH="1">
              <a:off x="6271418" y="1965655"/>
              <a:ext cx="2457268" cy="33378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236C39B-4602-4660-9C2C-E7C9DAAD3B33}"/>
                </a:ext>
              </a:extLst>
            </p:cNvPr>
            <p:cNvSpPr/>
            <p:nvPr/>
          </p:nvSpPr>
          <p:spPr>
            <a:xfrm flipH="1">
              <a:off x="8964441" y="1965655"/>
              <a:ext cx="2457268" cy="33378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36C39B-4602-4660-9C2C-E7C9DAAD3B33}"/>
                </a:ext>
              </a:extLst>
            </p:cNvPr>
            <p:cNvSpPr/>
            <p:nvPr/>
          </p:nvSpPr>
          <p:spPr>
            <a:xfrm flipH="1">
              <a:off x="824412" y="1965655"/>
              <a:ext cx="2457268" cy="33378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400698" y="1965655"/>
              <a:ext cx="0" cy="33378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138965" y="1965655"/>
              <a:ext cx="0" cy="33378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856039" y="1965655"/>
              <a:ext cx="0" cy="33378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416780DE-5540-4FCC-A16D-D7F9AAE7AF53}"/>
              </a:ext>
            </a:extLst>
          </p:cNvPr>
          <p:cNvSpPr/>
          <p:nvPr/>
        </p:nvSpPr>
        <p:spPr>
          <a:xfrm>
            <a:off x="817031" y="5479746"/>
            <a:ext cx="10607774" cy="3862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endParaRPr lang="en-IN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6780DE-5540-4FCC-A16D-D7F9AAE7AF53}"/>
              </a:ext>
            </a:extLst>
          </p:cNvPr>
          <p:cNvSpPr/>
          <p:nvPr/>
        </p:nvSpPr>
        <p:spPr>
          <a:xfrm>
            <a:off x="817031" y="1678781"/>
            <a:ext cx="10607774" cy="386295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endParaRPr lang="en-IN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sz="3600" b="1" dirty="0">
                <a:solidFill>
                  <a:srgbClr val="0064E0"/>
                </a:solidFill>
                <a:ea typeface="Montserrat"/>
                <a:sym typeface="Montserrat"/>
              </a:rPr>
              <a:t>Activity: Dodging the Clickbait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15: Click the Bait!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77F09E-E3A2-43C4-8B65-23FBBC31C254}"/>
              </a:ext>
            </a:extLst>
          </p:cNvPr>
          <p:cNvSpPr/>
          <p:nvPr/>
        </p:nvSpPr>
        <p:spPr>
          <a:xfrm>
            <a:off x="1002645" y="3856886"/>
            <a:ext cx="2100803" cy="11326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219170">
              <a:lnSpc>
                <a:spcPct val="115000"/>
              </a:lnSpc>
              <a:buClr>
                <a:schemeClr val="tx1"/>
              </a:buClr>
              <a:buSzPct val="100000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Go Ahead and play that Video Game: It’s Might Actually </a:t>
            </a:r>
          </a:p>
          <a:p>
            <a:pPr algn="ctr" defTabSz="1219170">
              <a:lnSpc>
                <a:spcPct val="115000"/>
              </a:lnSpc>
              <a:buClr>
                <a:schemeClr val="tx1"/>
              </a:buClr>
              <a:buSzPct val="100000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Be Good For You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4" name="Rectangle 3"/>
          <p:cNvSpPr/>
          <p:nvPr/>
        </p:nvSpPr>
        <p:spPr>
          <a:xfrm>
            <a:off x="3099164" y="1689033"/>
            <a:ext cx="607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Which of these headlines would you click first? Why?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14" name="Google Shape;92;p2"/>
          <p:cNvPicPr preferRelativeResize="0"/>
          <p:nvPr/>
        </p:nvPicPr>
        <p:blipFill rotWithShape="1">
          <a:blip r:embed="rId2">
            <a:alphaModFix/>
          </a:blip>
          <a:srcRect l="5794" t="26520" r="77107" b="44027"/>
          <a:stretch/>
        </p:blipFill>
        <p:spPr>
          <a:xfrm>
            <a:off x="1057291" y="2506494"/>
            <a:ext cx="1979898" cy="125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277F09E-E3A2-43C4-8B65-23FBBC31C254}"/>
              </a:ext>
            </a:extLst>
          </p:cNvPr>
          <p:cNvSpPr/>
          <p:nvPr/>
        </p:nvSpPr>
        <p:spPr>
          <a:xfrm>
            <a:off x="3764541" y="3856886"/>
            <a:ext cx="2024017" cy="8494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219170">
              <a:lnSpc>
                <a:spcPct val="115000"/>
              </a:lnSpc>
              <a:buClr>
                <a:schemeClr val="tx1"/>
              </a:buClr>
              <a:buSzPct val="100000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You Should Never Brush Your Teeth Without This Trick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77F09E-E3A2-43C4-8B65-23FBBC31C254}"/>
              </a:ext>
            </a:extLst>
          </p:cNvPr>
          <p:cNvSpPr/>
          <p:nvPr/>
        </p:nvSpPr>
        <p:spPr>
          <a:xfrm>
            <a:off x="6517619" y="3856886"/>
            <a:ext cx="1964867" cy="8494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219170">
              <a:lnSpc>
                <a:spcPct val="115000"/>
              </a:lnSpc>
              <a:buClr>
                <a:schemeClr val="tx1"/>
              </a:buClr>
              <a:buSzPct val="100000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80%of Kids Love Cupcakes New Study Shows Why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7F09E-E3A2-43C4-8B65-23FBBC31C254}"/>
              </a:ext>
            </a:extLst>
          </p:cNvPr>
          <p:cNvSpPr/>
          <p:nvPr/>
        </p:nvSpPr>
        <p:spPr>
          <a:xfrm>
            <a:off x="9161205" y="3856886"/>
            <a:ext cx="2124700" cy="11326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219170">
              <a:lnSpc>
                <a:spcPct val="115000"/>
              </a:lnSpc>
              <a:buClr>
                <a:schemeClr val="tx1"/>
              </a:buClr>
              <a:buSzPct val="100000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You Won’t Believe This! The Children’s Story That’s Actually True!</a:t>
            </a:r>
          </a:p>
        </p:txBody>
      </p:sp>
      <p:sp>
        <p:nvSpPr>
          <p:cNvPr id="20" name="Google Shape;93;p2"/>
          <p:cNvSpPr txBox="1"/>
          <p:nvPr/>
        </p:nvSpPr>
        <p:spPr>
          <a:xfrm>
            <a:off x="2447550" y="5442077"/>
            <a:ext cx="7296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Calibri"/>
              </a:rPr>
              <a:t>Which one is the most popular headline? Analyze why.</a:t>
            </a:r>
            <a:endParaRPr b="1" kern="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1" name="Google Shape;92;p2"/>
          <p:cNvPicPr preferRelativeResize="0"/>
          <p:nvPr/>
        </p:nvPicPr>
        <p:blipFill rotWithShape="1">
          <a:blip r:embed="rId2">
            <a:alphaModFix/>
          </a:blip>
          <a:srcRect l="53417" t="26137" r="29484" b="44410"/>
          <a:stretch/>
        </p:blipFill>
        <p:spPr>
          <a:xfrm>
            <a:off x="3785344" y="2506494"/>
            <a:ext cx="1979898" cy="125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Google Shape;92;p2"/>
          <p:cNvPicPr preferRelativeResize="0"/>
          <p:nvPr/>
        </p:nvPicPr>
        <p:blipFill rotWithShape="1">
          <a:blip r:embed="rId2">
            <a:alphaModFix/>
          </a:blip>
          <a:srcRect l="5370" t="65072" r="77531" b="6648"/>
          <a:stretch/>
        </p:blipFill>
        <p:spPr>
          <a:xfrm>
            <a:off x="6513397" y="2516654"/>
            <a:ext cx="1979898" cy="125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7" name="Google Shape;92;p2"/>
          <p:cNvPicPr preferRelativeResize="0"/>
          <p:nvPr/>
        </p:nvPicPr>
        <p:blipFill rotWithShape="1">
          <a:blip r:embed="rId2">
            <a:alphaModFix/>
          </a:blip>
          <a:srcRect l="53719" t="65292" r="29182" b="5929"/>
          <a:stretch/>
        </p:blipFill>
        <p:spPr>
          <a:xfrm>
            <a:off x="9241451" y="2516654"/>
            <a:ext cx="1979898" cy="1259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51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309482" y="1988321"/>
            <a:ext cx="8585200" cy="3650107"/>
          </a:xfrm>
          <a:prstGeom prst="roundRect">
            <a:avLst>
              <a:gd name="adj" fmla="val 50000"/>
            </a:avLst>
          </a:prstGeom>
          <a:solidFill>
            <a:srgbClr val="0064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8" y="307757"/>
            <a:ext cx="9047851" cy="274895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What Makes You Want to</a:t>
            </a:r>
          </a:p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Click the Bait? 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15: Click the Bait!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305D15-0805-4F4B-A3A0-78F5EACE645A}"/>
              </a:ext>
            </a:extLst>
          </p:cNvPr>
          <p:cNvSpPr/>
          <p:nvPr/>
        </p:nvSpPr>
        <p:spPr>
          <a:xfrm>
            <a:off x="839788" y="1458332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77F09E-E3A2-43C4-8B65-23FBBC31C254}"/>
              </a:ext>
            </a:extLst>
          </p:cNvPr>
          <p:cNvSpPr/>
          <p:nvPr/>
        </p:nvSpPr>
        <p:spPr>
          <a:xfrm>
            <a:off x="2817871" y="2265847"/>
            <a:ext cx="6040491" cy="2922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</a:pPr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The </a:t>
            </a:r>
            <a:r>
              <a:rPr lang="en-US" sz="3600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curiosity</a:t>
            </a:r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3600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gap</a:t>
            </a:r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is the space between </a:t>
            </a:r>
            <a:b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</a:br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what we know and what we want or </a:t>
            </a:r>
            <a:r>
              <a:rPr lang="en-US" sz="3600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need</a:t>
            </a:r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 to know! </a:t>
            </a:r>
          </a:p>
          <a:p>
            <a:pPr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</a:pPr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It refers to the desire of a person to figure out what’s</a:t>
            </a:r>
          </a:p>
          <a:p>
            <a:pPr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</a:pPr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missing or what comes next. Marketers use this</a:t>
            </a:r>
          </a:p>
          <a:p>
            <a:pPr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</a:pPr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tool to keep their audience or customers engaged.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8448152" y="3245432"/>
            <a:ext cx="2911476" cy="2452688"/>
            <a:chOff x="8448152" y="3245432"/>
            <a:chExt cx="2911476" cy="2452688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8448152" y="3251782"/>
              <a:ext cx="2889250" cy="243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9125507" y="3859541"/>
              <a:ext cx="1871663" cy="1474788"/>
            </a:xfrm>
            <a:custGeom>
              <a:avLst/>
              <a:gdLst>
                <a:gd name="T0" fmla="*/ 51 w 340"/>
                <a:gd name="T1" fmla="*/ 192 h 267"/>
                <a:gd name="T2" fmla="*/ 71 w 340"/>
                <a:gd name="T3" fmla="*/ 176 h 267"/>
                <a:gd name="T4" fmla="*/ 122 w 340"/>
                <a:gd name="T5" fmla="*/ 193 h 267"/>
                <a:gd name="T6" fmla="*/ 131 w 340"/>
                <a:gd name="T7" fmla="*/ 195 h 267"/>
                <a:gd name="T8" fmla="*/ 143 w 340"/>
                <a:gd name="T9" fmla="*/ 190 h 267"/>
                <a:gd name="T10" fmla="*/ 141 w 340"/>
                <a:gd name="T11" fmla="*/ 178 h 267"/>
                <a:gd name="T12" fmla="*/ 135 w 340"/>
                <a:gd name="T13" fmla="*/ 171 h 267"/>
                <a:gd name="T14" fmla="*/ 15 w 340"/>
                <a:gd name="T15" fmla="*/ 50 h 267"/>
                <a:gd name="T16" fmla="*/ 8 w 340"/>
                <a:gd name="T17" fmla="*/ 44 h 267"/>
                <a:gd name="T18" fmla="*/ 7 w 340"/>
                <a:gd name="T19" fmla="*/ 20 h 267"/>
                <a:gd name="T20" fmla="*/ 32 w 340"/>
                <a:gd name="T21" fmla="*/ 22 h 267"/>
                <a:gd name="T22" fmla="*/ 82 w 340"/>
                <a:gd name="T23" fmla="*/ 72 h 267"/>
                <a:gd name="T24" fmla="*/ 130 w 340"/>
                <a:gd name="T25" fmla="*/ 120 h 267"/>
                <a:gd name="T26" fmla="*/ 147 w 340"/>
                <a:gd name="T27" fmla="*/ 124 h 267"/>
                <a:gd name="T28" fmla="*/ 144 w 340"/>
                <a:gd name="T29" fmla="*/ 106 h 267"/>
                <a:gd name="T30" fmla="*/ 105 w 340"/>
                <a:gd name="T31" fmla="*/ 66 h 267"/>
                <a:gd name="T32" fmla="*/ 103 w 340"/>
                <a:gd name="T33" fmla="*/ 45 h 267"/>
                <a:gd name="T34" fmla="*/ 124 w 340"/>
                <a:gd name="T35" fmla="*/ 47 h 267"/>
                <a:gd name="T36" fmla="*/ 164 w 340"/>
                <a:gd name="T37" fmla="*/ 87 h 267"/>
                <a:gd name="T38" fmla="*/ 181 w 340"/>
                <a:gd name="T39" fmla="*/ 90 h 267"/>
                <a:gd name="T40" fmla="*/ 178 w 340"/>
                <a:gd name="T41" fmla="*/ 74 h 267"/>
                <a:gd name="T42" fmla="*/ 151 w 340"/>
                <a:gd name="T43" fmla="*/ 45 h 267"/>
                <a:gd name="T44" fmla="*/ 149 w 340"/>
                <a:gd name="T45" fmla="*/ 24 h 267"/>
                <a:gd name="T46" fmla="*/ 170 w 340"/>
                <a:gd name="T47" fmla="*/ 26 h 267"/>
                <a:gd name="T48" fmla="*/ 199 w 340"/>
                <a:gd name="T49" fmla="*/ 54 h 267"/>
                <a:gd name="T50" fmla="*/ 215 w 340"/>
                <a:gd name="T51" fmla="*/ 57 h 267"/>
                <a:gd name="T52" fmla="*/ 213 w 340"/>
                <a:gd name="T53" fmla="*/ 40 h 267"/>
                <a:gd name="T54" fmla="*/ 199 w 340"/>
                <a:gd name="T55" fmla="*/ 26 h 267"/>
                <a:gd name="T56" fmla="*/ 198 w 340"/>
                <a:gd name="T57" fmla="*/ 6 h 267"/>
                <a:gd name="T58" fmla="*/ 218 w 340"/>
                <a:gd name="T59" fmla="*/ 9 h 267"/>
                <a:gd name="T60" fmla="*/ 309 w 340"/>
                <a:gd name="T61" fmla="*/ 116 h 267"/>
                <a:gd name="T62" fmla="*/ 336 w 340"/>
                <a:gd name="T63" fmla="*/ 159 h 267"/>
                <a:gd name="T64" fmla="*/ 334 w 340"/>
                <a:gd name="T65" fmla="*/ 173 h 267"/>
                <a:gd name="T66" fmla="*/ 246 w 340"/>
                <a:gd name="T67" fmla="*/ 262 h 267"/>
                <a:gd name="T68" fmla="*/ 232 w 340"/>
                <a:gd name="T69" fmla="*/ 263 h 267"/>
                <a:gd name="T70" fmla="*/ 161 w 340"/>
                <a:gd name="T71" fmla="*/ 235 h 267"/>
                <a:gd name="T72" fmla="*/ 64 w 340"/>
                <a:gd name="T73" fmla="*/ 203 h 267"/>
                <a:gd name="T74" fmla="*/ 51 w 340"/>
                <a:gd name="T75" fmla="*/ 19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0" h="267">
                  <a:moveTo>
                    <a:pt x="51" y="192"/>
                  </a:moveTo>
                  <a:cubicBezTo>
                    <a:pt x="51" y="177"/>
                    <a:pt x="59" y="173"/>
                    <a:pt x="71" y="176"/>
                  </a:cubicBezTo>
                  <a:cubicBezTo>
                    <a:pt x="88" y="181"/>
                    <a:pt x="105" y="187"/>
                    <a:pt x="122" y="193"/>
                  </a:cubicBezTo>
                  <a:cubicBezTo>
                    <a:pt x="125" y="194"/>
                    <a:pt x="128" y="195"/>
                    <a:pt x="131" y="195"/>
                  </a:cubicBezTo>
                  <a:cubicBezTo>
                    <a:pt x="135" y="194"/>
                    <a:pt x="141" y="193"/>
                    <a:pt x="143" y="190"/>
                  </a:cubicBezTo>
                  <a:cubicBezTo>
                    <a:pt x="144" y="187"/>
                    <a:pt x="142" y="182"/>
                    <a:pt x="141" y="178"/>
                  </a:cubicBezTo>
                  <a:cubicBezTo>
                    <a:pt x="140" y="175"/>
                    <a:pt x="137" y="173"/>
                    <a:pt x="135" y="171"/>
                  </a:cubicBezTo>
                  <a:cubicBezTo>
                    <a:pt x="95" y="131"/>
                    <a:pt x="55" y="91"/>
                    <a:pt x="15" y="50"/>
                  </a:cubicBezTo>
                  <a:cubicBezTo>
                    <a:pt x="13" y="48"/>
                    <a:pt x="10" y="46"/>
                    <a:pt x="8" y="44"/>
                  </a:cubicBezTo>
                  <a:cubicBezTo>
                    <a:pt x="1" y="36"/>
                    <a:pt x="0" y="28"/>
                    <a:pt x="7" y="20"/>
                  </a:cubicBezTo>
                  <a:cubicBezTo>
                    <a:pt x="13" y="13"/>
                    <a:pt x="23" y="13"/>
                    <a:pt x="32" y="22"/>
                  </a:cubicBezTo>
                  <a:cubicBezTo>
                    <a:pt x="49" y="38"/>
                    <a:pt x="65" y="55"/>
                    <a:pt x="82" y="72"/>
                  </a:cubicBezTo>
                  <a:cubicBezTo>
                    <a:pt x="98" y="88"/>
                    <a:pt x="114" y="104"/>
                    <a:pt x="130" y="120"/>
                  </a:cubicBezTo>
                  <a:cubicBezTo>
                    <a:pt x="135" y="126"/>
                    <a:pt x="141" y="131"/>
                    <a:pt x="147" y="124"/>
                  </a:cubicBezTo>
                  <a:cubicBezTo>
                    <a:pt x="155" y="117"/>
                    <a:pt x="149" y="111"/>
                    <a:pt x="144" y="106"/>
                  </a:cubicBezTo>
                  <a:cubicBezTo>
                    <a:pt x="131" y="93"/>
                    <a:pt x="118" y="79"/>
                    <a:pt x="105" y="66"/>
                  </a:cubicBezTo>
                  <a:cubicBezTo>
                    <a:pt x="98" y="60"/>
                    <a:pt x="95" y="52"/>
                    <a:pt x="103" y="45"/>
                  </a:cubicBezTo>
                  <a:cubicBezTo>
                    <a:pt x="110" y="38"/>
                    <a:pt x="118" y="41"/>
                    <a:pt x="124" y="47"/>
                  </a:cubicBezTo>
                  <a:cubicBezTo>
                    <a:pt x="137" y="60"/>
                    <a:pt x="151" y="74"/>
                    <a:pt x="164" y="87"/>
                  </a:cubicBezTo>
                  <a:cubicBezTo>
                    <a:pt x="169" y="93"/>
                    <a:pt x="176" y="97"/>
                    <a:pt x="181" y="90"/>
                  </a:cubicBezTo>
                  <a:cubicBezTo>
                    <a:pt x="184" y="87"/>
                    <a:pt x="182" y="77"/>
                    <a:pt x="178" y="74"/>
                  </a:cubicBezTo>
                  <a:cubicBezTo>
                    <a:pt x="170" y="63"/>
                    <a:pt x="160" y="54"/>
                    <a:pt x="151" y="45"/>
                  </a:cubicBezTo>
                  <a:cubicBezTo>
                    <a:pt x="144" y="38"/>
                    <a:pt x="142" y="31"/>
                    <a:pt x="149" y="24"/>
                  </a:cubicBezTo>
                  <a:cubicBezTo>
                    <a:pt x="156" y="18"/>
                    <a:pt x="163" y="19"/>
                    <a:pt x="170" y="26"/>
                  </a:cubicBezTo>
                  <a:cubicBezTo>
                    <a:pt x="179" y="35"/>
                    <a:pt x="189" y="46"/>
                    <a:pt x="199" y="54"/>
                  </a:cubicBezTo>
                  <a:cubicBezTo>
                    <a:pt x="203" y="57"/>
                    <a:pt x="209" y="56"/>
                    <a:pt x="215" y="57"/>
                  </a:cubicBezTo>
                  <a:cubicBezTo>
                    <a:pt x="214" y="52"/>
                    <a:pt x="215" y="45"/>
                    <a:pt x="213" y="40"/>
                  </a:cubicBezTo>
                  <a:cubicBezTo>
                    <a:pt x="210" y="35"/>
                    <a:pt x="204" y="31"/>
                    <a:pt x="199" y="26"/>
                  </a:cubicBezTo>
                  <a:cubicBezTo>
                    <a:pt x="193" y="20"/>
                    <a:pt x="191" y="13"/>
                    <a:pt x="198" y="6"/>
                  </a:cubicBezTo>
                  <a:cubicBezTo>
                    <a:pt x="205" y="0"/>
                    <a:pt x="212" y="3"/>
                    <a:pt x="218" y="9"/>
                  </a:cubicBezTo>
                  <a:cubicBezTo>
                    <a:pt x="253" y="40"/>
                    <a:pt x="285" y="75"/>
                    <a:pt x="309" y="116"/>
                  </a:cubicBezTo>
                  <a:cubicBezTo>
                    <a:pt x="318" y="131"/>
                    <a:pt x="327" y="145"/>
                    <a:pt x="336" y="159"/>
                  </a:cubicBezTo>
                  <a:cubicBezTo>
                    <a:pt x="340" y="164"/>
                    <a:pt x="339" y="168"/>
                    <a:pt x="334" y="173"/>
                  </a:cubicBezTo>
                  <a:cubicBezTo>
                    <a:pt x="305" y="203"/>
                    <a:pt x="276" y="232"/>
                    <a:pt x="246" y="262"/>
                  </a:cubicBezTo>
                  <a:cubicBezTo>
                    <a:pt x="241" y="267"/>
                    <a:pt x="238" y="267"/>
                    <a:pt x="232" y="263"/>
                  </a:cubicBezTo>
                  <a:cubicBezTo>
                    <a:pt x="210" y="249"/>
                    <a:pt x="186" y="242"/>
                    <a:pt x="161" y="235"/>
                  </a:cubicBezTo>
                  <a:cubicBezTo>
                    <a:pt x="128" y="226"/>
                    <a:pt x="96" y="214"/>
                    <a:pt x="64" y="203"/>
                  </a:cubicBezTo>
                  <a:cubicBezTo>
                    <a:pt x="58" y="201"/>
                    <a:pt x="54" y="195"/>
                    <a:pt x="51" y="1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10529111" y="4881891"/>
              <a:ext cx="660400" cy="650875"/>
            </a:xfrm>
            <a:custGeom>
              <a:avLst/>
              <a:gdLst>
                <a:gd name="T0" fmla="*/ 20 w 120"/>
                <a:gd name="T1" fmla="*/ 118 h 118"/>
                <a:gd name="T2" fmla="*/ 0 w 120"/>
                <a:gd name="T3" fmla="*/ 98 h 118"/>
                <a:gd name="T4" fmla="*/ 101 w 120"/>
                <a:gd name="T5" fmla="*/ 0 h 118"/>
                <a:gd name="T6" fmla="*/ 120 w 120"/>
                <a:gd name="T7" fmla="*/ 21 h 118"/>
                <a:gd name="T8" fmla="*/ 20 w 120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18">
                  <a:moveTo>
                    <a:pt x="20" y="118"/>
                  </a:moveTo>
                  <a:cubicBezTo>
                    <a:pt x="15" y="113"/>
                    <a:pt x="7" y="106"/>
                    <a:pt x="0" y="98"/>
                  </a:cubicBezTo>
                  <a:cubicBezTo>
                    <a:pt x="34" y="65"/>
                    <a:pt x="67" y="33"/>
                    <a:pt x="101" y="0"/>
                  </a:cubicBezTo>
                  <a:cubicBezTo>
                    <a:pt x="106" y="5"/>
                    <a:pt x="113" y="13"/>
                    <a:pt x="120" y="21"/>
                  </a:cubicBezTo>
                  <a:cubicBezTo>
                    <a:pt x="87" y="53"/>
                    <a:pt x="54" y="85"/>
                    <a:pt x="20" y="1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8999015" y="3726445"/>
              <a:ext cx="2360613" cy="1971675"/>
            </a:xfrm>
            <a:custGeom>
              <a:avLst/>
              <a:gdLst>
                <a:gd name="T0" fmla="*/ 47 w 429"/>
                <a:gd name="T1" fmla="*/ 114 h 357"/>
                <a:gd name="T2" fmla="*/ 14 w 429"/>
                <a:gd name="T3" fmla="*/ 28 h 357"/>
                <a:gd name="T4" fmla="*/ 101 w 429"/>
                <a:gd name="T5" fmla="*/ 64 h 357"/>
                <a:gd name="T6" fmla="*/ 152 w 429"/>
                <a:gd name="T7" fmla="*/ 39 h 357"/>
                <a:gd name="T8" fmla="*/ 201 w 429"/>
                <a:gd name="T9" fmla="*/ 20 h 357"/>
                <a:gd name="T10" fmla="*/ 352 w 429"/>
                <a:gd name="T11" fmla="*/ 135 h 357"/>
                <a:gd name="T12" fmla="*/ 416 w 429"/>
                <a:gd name="T13" fmla="*/ 244 h 357"/>
                <a:gd name="T14" fmla="*/ 288 w 429"/>
                <a:gd name="T15" fmla="*/ 346 h 357"/>
                <a:gd name="T16" fmla="*/ 181 w 429"/>
                <a:gd name="T17" fmla="*/ 280 h 357"/>
                <a:gd name="T18" fmla="*/ 52 w 429"/>
                <a:gd name="T19" fmla="*/ 209 h 357"/>
                <a:gd name="T20" fmla="*/ 96 w 429"/>
                <a:gd name="T21" fmla="*/ 179 h 357"/>
                <a:gd name="T22" fmla="*/ 113 w 429"/>
                <a:gd name="T23" fmla="*/ 179 h 357"/>
                <a:gd name="T24" fmla="*/ 87 w 429"/>
                <a:gd name="T25" fmla="*/ 227 h 357"/>
                <a:gd name="T26" fmla="*/ 255 w 429"/>
                <a:gd name="T27" fmla="*/ 287 h 357"/>
                <a:gd name="T28" fmla="*/ 357 w 429"/>
                <a:gd name="T29" fmla="*/ 197 h 357"/>
                <a:gd name="T30" fmla="*/ 332 w 429"/>
                <a:gd name="T31" fmla="*/ 140 h 357"/>
                <a:gd name="T32" fmla="*/ 221 w 429"/>
                <a:gd name="T33" fmla="*/ 30 h 357"/>
                <a:gd name="T34" fmla="*/ 235 w 429"/>
                <a:gd name="T35" fmla="*/ 64 h 357"/>
                <a:gd name="T36" fmla="*/ 222 w 429"/>
                <a:gd name="T37" fmla="*/ 78 h 357"/>
                <a:gd name="T38" fmla="*/ 172 w 429"/>
                <a:gd name="T39" fmla="*/ 48 h 357"/>
                <a:gd name="T40" fmla="*/ 201 w 429"/>
                <a:gd name="T41" fmla="*/ 97 h 357"/>
                <a:gd name="T42" fmla="*/ 187 w 429"/>
                <a:gd name="T43" fmla="*/ 111 h 357"/>
                <a:gd name="T44" fmla="*/ 125 w 429"/>
                <a:gd name="T45" fmla="*/ 69 h 357"/>
                <a:gd name="T46" fmla="*/ 166 w 429"/>
                <a:gd name="T47" fmla="*/ 130 h 357"/>
                <a:gd name="T48" fmla="*/ 152 w 429"/>
                <a:gd name="T49" fmla="*/ 144 h 357"/>
                <a:gd name="T50" fmla="*/ 54 w 429"/>
                <a:gd name="T51" fmla="*/ 46 h 357"/>
                <a:gd name="T52" fmla="*/ 31 w 429"/>
                <a:gd name="T53" fmla="*/ 68 h 357"/>
                <a:gd name="T54" fmla="*/ 157 w 429"/>
                <a:gd name="T55" fmla="*/ 195 h 357"/>
                <a:gd name="T56" fmla="*/ 165 w 429"/>
                <a:gd name="T57" fmla="*/ 214 h 357"/>
                <a:gd name="T58" fmla="*/ 145 w 429"/>
                <a:gd name="T59" fmla="*/ 217 h 357"/>
                <a:gd name="T60" fmla="*/ 73 w 429"/>
                <a:gd name="T61" fmla="*/ 216 h 357"/>
                <a:gd name="T62" fmla="*/ 399 w 429"/>
                <a:gd name="T63" fmla="*/ 230 h 357"/>
                <a:gd name="T64" fmla="*/ 278 w 429"/>
                <a:gd name="T65" fmla="*/ 30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9" h="357">
                  <a:moveTo>
                    <a:pt x="113" y="179"/>
                  </a:moveTo>
                  <a:cubicBezTo>
                    <a:pt x="91" y="157"/>
                    <a:pt x="69" y="136"/>
                    <a:pt x="47" y="114"/>
                  </a:cubicBezTo>
                  <a:cubicBezTo>
                    <a:pt x="36" y="104"/>
                    <a:pt x="25" y="93"/>
                    <a:pt x="15" y="81"/>
                  </a:cubicBezTo>
                  <a:cubicBezTo>
                    <a:pt x="0" y="66"/>
                    <a:pt x="0" y="43"/>
                    <a:pt x="14" y="28"/>
                  </a:cubicBezTo>
                  <a:cubicBezTo>
                    <a:pt x="29" y="14"/>
                    <a:pt x="51" y="13"/>
                    <a:pt x="67" y="28"/>
                  </a:cubicBezTo>
                  <a:cubicBezTo>
                    <a:pt x="78" y="39"/>
                    <a:pt x="89" y="52"/>
                    <a:pt x="101" y="64"/>
                  </a:cubicBezTo>
                  <a:cubicBezTo>
                    <a:pt x="113" y="48"/>
                    <a:pt x="126" y="40"/>
                    <a:pt x="144" y="44"/>
                  </a:cubicBezTo>
                  <a:cubicBezTo>
                    <a:pt x="146" y="45"/>
                    <a:pt x="150" y="41"/>
                    <a:pt x="152" y="39"/>
                  </a:cubicBezTo>
                  <a:cubicBezTo>
                    <a:pt x="161" y="25"/>
                    <a:pt x="174" y="21"/>
                    <a:pt x="190" y="24"/>
                  </a:cubicBezTo>
                  <a:cubicBezTo>
                    <a:pt x="193" y="24"/>
                    <a:pt x="199" y="22"/>
                    <a:pt x="201" y="20"/>
                  </a:cubicBezTo>
                  <a:cubicBezTo>
                    <a:pt x="217" y="1"/>
                    <a:pt x="235" y="0"/>
                    <a:pt x="254" y="17"/>
                  </a:cubicBezTo>
                  <a:cubicBezTo>
                    <a:pt x="293" y="51"/>
                    <a:pt x="327" y="89"/>
                    <a:pt x="352" y="135"/>
                  </a:cubicBezTo>
                  <a:cubicBezTo>
                    <a:pt x="369" y="165"/>
                    <a:pt x="390" y="192"/>
                    <a:pt x="416" y="215"/>
                  </a:cubicBezTo>
                  <a:cubicBezTo>
                    <a:pt x="429" y="227"/>
                    <a:pt x="428" y="231"/>
                    <a:pt x="416" y="244"/>
                  </a:cubicBezTo>
                  <a:cubicBezTo>
                    <a:pt x="382" y="278"/>
                    <a:pt x="349" y="312"/>
                    <a:pt x="315" y="345"/>
                  </a:cubicBezTo>
                  <a:cubicBezTo>
                    <a:pt x="303" y="357"/>
                    <a:pt x="300" y="357"/>
                    <a:pt x="288" y="346"/>
                  </a:cubicBezTo>
                  <a:cubicBezTo>
                    <a:pt x="274" y="333"/>
                    <a:pt x="263" y="317"/>
                    <a:pt x="248" y="308"/>
                  </a:cubicBezTo>
                  <a:cubicBezTo>
                    <a:pt x="227" y="295"/>
                    <a:pt x="203" y="288"/>
                    <a:pt x="181" y="280"/>
                  </a:cubicBezTo>
                  <a:cubicBezTo>
                    <a:pt x="145" y="267"/>
                    <a:pt x="108" y="256"/>
                    <a:pt x="72" y="242"/>
                  </a:cubicBezTo>
                  <a:cubicBezTo>
                    <a:pt x="58" y="237"/>
                    <a:pt x="52" y="224"/>
                    <a:pt x="52" y="209"/>
                  </a:cubicBezTo>
                  <a:cubicBezTo>
                    <a:pt x="52" y="196"/>
                    <a:pt x="60" y="185"/>
                    <a:pt x="72" y="180"/>
                  </a:cubicBezTo>
                  <a:cubicBezTo>
                    <a:pt x="79" y="178"/>
                    <a:pt x="88" y="178"/>
                    <a:pt x="96" y="179"/>
                  </a:cubicBezTo>
                  <a:cubicBezTo>
                    <a:pt x="101" y="179"/>
                    <a:pt x="106" y="181"/>
                    <a:pt x="111" y="183"/>
                  </a:cubicBezTo>
                  <a:cubicBezTo>
                    <a:pt x="111" y="181"/>
                    <a:pt x="112" y="180"/>
                    <a:pt x="113" y="179"/>
                  </a:cubicBezTo>
                  <a:close/>
                  <a:moveTo>
                    <a:pt x="73" y="216"/>
                  </a:moveTo>
                  <a:cubicBezTo>
                    <a:pt x="76" y="218"/>
                    <a:pt x="81" y="225"/>
                    <a:pt x="87" y="227"/>
                  </a:cubicBezTo>
                  <a:cubicBezTo>
                    <a:pt x="119" y="238"/>
                    <a:pt x="150" y="250"/>
                    <a:pt x="183" y="259"/>
                  </a:cubicBezTo>
                  <a:cubicBezTo>
                    <a:pt x="208" y="265"/>
                    <a:pt x="233" y="273"/>
                    <a:pt x="255" y="287"/>
                  </a:cubicBezTo>
                  <a:cubicBezTo>
                    <a:pt x="260" y="290"/>
                    <a:pt x="264" y="291"/>
                    <a:pt x="269" y="286"/>
                  </a:cubicBezTo>
                  <a:cubicBezTo>
                    <a:pt x="298" y="256"/>
                    <a:pt x="327" y="226"/>
                    <a:pt x="357" y="197"/>
                  </a:cubicBezTo>
                  <a:cubicBezTo>
                    <a:pt x="362" y="192"/>
                    <a:pt x="362" y="188"/>
                    <a:pt x="358" y="183"/>
                  </a:cubicBezTo>
                  <a:cubicBezTo>
                    <a:pt x="349" y="169"/>
                    <a:pt x="340" y="154"/>
                    <a:pt x="332" y="140"/>
                  </a:cubicBezTo>
                  <a:cubicBezTo>
                    <a:pt x="307" y="99"/>
                    <a:pt x="276" y="64"/>
                    <a:pt x="240" y="32"/>
                  </a:cubicBezTo>
                  <a:cubicBezTo>
                    <a:pt x="234" y="27"/>
                    <a:pt x="228" y="23"/>
                    <a:pt x="221" y="30"/>
                  </a:cubicBezTo>
                  <a:cubicBezTo>
                    <a:pt x="214" y="37"/>
                    <a:pt x="216" y="44"/>
                    <a:pt x="222" y="50"/>
                  </a:cubicBezTo>
                  <a:cubicBezTo>
                    <a:pt x="226" y="55"/>
                    <a:pt x="232" y="59"/>
                    <a:pt x="235" y="64"/>
                  </a:cubicBezTo>
                  <a:cubicBezTo>
                    <a:pt x="238" y="69"/>
                    <a:pt x="237" y="75"/>
                    <a:pt x="237" y="81"/>
                  </a:cubicBezTo>
                  <a:cubicBezTo>
                    <a:pt x="232" y="80"/>
                    <a:pt x="225" y="81"/>
                    <a:pt x="222" y="78"/>
                  </a:cubicBezTo>
                  <a:cubicBezTo>
                    <a:pt x="211" y="69"/>
                    <a:pt x="202" y="59"/>
                    <a:pt x="192" y="49"/>
                  </a:cubicBezTo>
                  <a:cubicBezTo>
                    <a:pt x="186" y="43"/>
                    <a:pt x="178" y="42"/>
                    <a:pt x="172" y="48"/>
                  </a:cubicBezTo>
                  <a:cubicBezTo>
                    <a:pt x="165" y="55"/>
                    <a:pt x="167" y="62"/>
                    <a:pt x="173" y="69"/>
                  </a:cubicBezTo>
                  <a:cubicBezTo>
                    <a:pt x="182" y="78"/>
                    <a:pt x="192" y="87"/>
                    <a:pt x="201" y="97"/>
                  </a:cubicBezTo>
                  <a:cubicBezTo>
                    <a:pt x="204" y="101"/>
                    <a:pt x="206" y="110"/>
                    <a:pt x="204" y="114"/>
                  </a:cubicBezTo>
                  <a:cubicBezTo>
                    <a:pt x="198" y="121"/>
                    <a:pt x="192" y="116"/>
                    <a:pt x="187" y="111"/>
                  </a:cubicBezTo>
                  <a:cubicBezTo>
                    <a:pt x="173" y="98"/>
                    <a:pt x="160" y="84"/>
                    <a:pt x="147" y="71"/>
                  </a:cubicBezTo>
                  <a:cubicBezTo>
                    <a:pt x="140" y="64"/>
                    <a:pt x="132" y="62"/>
                    <a:pt x="125" y="69"/>
                  </a:cubicBezTo>
                  <a:cubicBezTo>
                    <a:pt x="118" y="76"/>
                    <a:pt x="121" y="84"/>
                    <a:pt x="128" y="90"/>
                  </a:cubicBezTo>
                  <a:cubicBezTo>
                    <a:pt x="141" y="103"/>
                    <a:pt x="153" y="117"/>
                    <a:pt x="166" y="130"/>
                  </a:cubicBezTo>
                  <a:cubicBezTo>
                    <a:pt x="172" y="135"/>
                    <a:pt x="177" y="141"/>
                    <a:pt x="170" y="148"/>
                  </a:cubicBezTo>
                  <a:cubicBezTo>
                    <a:pt x="163" y="155"/>
                    <a:pt x="157" y="149"/>
                    <a:pt x="152" y="144"/>
                  </a:cubicBezTo>
                  <a:cubicBezTo>
                    <a:pt x="136" y="128"/>
                    <a:pt x="120" y="112"/>
                    <a:pt x="104" y="96"/>
                  </a:cubicBezTo>
                  <a:cubicBezTo>
                    <a:pt x="88" y="79"/>
                    <a:pt x="71" y="62"/>
                    <a:pt x="54" y="46"/>
                  </a:cubicBezTo>
                  <a:cubicBezTo>
                    <a:pt x="46" y="37"/>
                    <a:pt x="35" y="36"/>
                    <a:pt x="29" y="44"/>
                  </a:cubicBezTo>
                  <a:cubicBezTo>
                    <a:pt x="22" y="52"/>
                    <a:pt x="24" y="60"/>
                    <a:pt x="31" y="68"/>
                  </a:cubicBezTo>
                  <a:cubicBezTo>
                    <a:pt x="33" y="70"/>
                    <a:pt x="35" y="72"/>
                    <a:pt x="37" y="74"/>
                  </a:cubicBezTo>
                  <a:cubicBezTo>
                    <a:pt x="77" y="115"/>
                    <a:pt x="117" y="155"/>
                    <a:pt x="157" y="195"/>
                  </a:cubicBezTo>
                  <a:cubicBezTo>
                    <a:pt x="159" y="197"/>
                    <a:pt x="162" y="199"/>
                    <a:pt x="163" y="202"/>
                  </a:cubicBezTo>
                  <a:cubicBezTo>
                    <a:pt x="165" y="206"/>
                    <a:pt x="167" y="211"/>
                    <a:pt x="165" y="214"/>
                  </a:cubicBezTo>
                  <a:cubicBezTo>
                    <a:pt x="163" y="217"/>
                    <a:pt x="158" y="218"/>
                    <a:pt x="153" y="219"/>
                  </a:cubicBezTo>
                  <a:cubicBezTo>
                    <a:pt x="151" y="219"/>
                    <a:pt x="147" y="218"/>
                    <a:pt x="145" y="217"/>
                  </a:cubicBezTo>
                  <a:cubicBezTo>
                    <a:pt x="127" y="211"/>
                    <a:pt x="110" y="205"/>
                    <a:pt x="93" y="200"/>
                  </a:cubicBezTo>
                  <a:cubicBezTo>
                    <a:pt x="81" y="196"/>
                    <a:pt x="74" y="201"/>
                    <a:pt x="73" y="216"/>
                  </a:cubicBezTo>
                  <a:close/>
                  <a:moveTo>
                    <a:pt x="298" y="327"/>
                  </a:moveTo>
                  <a:cubicBezTo>
                    <a:pt x="332" y="294"/>
                    <a:pt x="366" y="262"/>
                    <a:pt x="399" y="230"/>
                  </a:cubicBezTo>
                  <a:cubicBezTo>
                    <a:pt x="392" y="222"/>
                    <a:pt x="385" y="214"/>
                    <a:pt x="379" y="208"/>
                  </a:cubicBezTo>
                  <a:cubicBezTo>
                    <a:pt x="345" y="242"/>
                    <a:pt x="312" y="274"/>
                    <a:pt x="278" y="307"/>
                  </a:cubicBezTo>
                  <a:cubicBezTo>
                    <a:pt x="286" y="315"/>
                    <a:pt x="293" y="322"/>
                    <a:pt x="298" y="3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8662465" y="4350332"/>
              <a:ext cx="319088" cy="320675"/>
            </a:xfrm>
            <a:custGeom>
              <a:avLst/>
              <a:gdLst>
                <a:gd name="T0" fmla="*/ 5 w 58"/>
                <a:gd name="T1" fmla="*/ 54 h 58"/>
                <a:gd name="T2" fmla="*/ 4 w 58"/>
                <a:gd name="T3" fmla="*/ 54 h 58"/>
                <a:gd name="T4" fmla="*/ 4 w 58"/>
                <a:gd name="T5" fmla="*/ 40 h 58"/>
                <a:gd name="T6" fmla="*/ 40 w 58"/>
                <a:gd name="T7" fmla="*/ 4 h 58"/>
                <a:gd name="T8" fmla="*/ 54 w 58"/>
                <a:gd name="T9" fmla="*/ 4 h 58"/>
                <a:gd name="T10" fmla="*/ 54 w 58"/>
                <a:gd name="T11" fmla="*/ 5 h 58"/>
                <a:gd name="T12" fmla="*/ 54 w 58"/>
                <a:gd name="T13" fmla="*/ 19 h 58"/>
                <a:gd name="T14" fmla="*/ 19 w 58"/>
                <a:gd name="T15" fmla="*/ 54 h 58"/>
                <a:gd name="T16" fmla="*/ 5 w 58"/>
                <a:gd name="T17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8">
                  <a:moveTo>
                    <a:pt x="5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0" y="50"/>
                    <a:pt x="0" y="43"/>
                    <a:pt x="4" y="4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4" y="0"/>
                    <a:pt x="50" y="0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8" y="9"/>
                    <a:pt x="58" y="15"/>
                    <a:pt x="54" y="1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5" y="58"/>
                    <a:pt x="9" y="58"/>
                    <a:pt x="5" y="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9526065" y="3483557"/>
              <a:ext cx="320675" cy="320675"/>
            </a:xfrm>
            <a:custGeom>
              <a:avLst/>
              <a:gdLst>
                <a:gd name="T0" fmla="*/ 5 w 58"/>
                <a:gd name="T1" fmla="*/ 54 h 58"/>
                <a:gd name="T2" fmla="*/ 4 w 58"/>
                <a:gd name="T3" fmla="*/ 54 h 58"/>
                <a:gd name="T4" fmla="*/ 4 w 58"/>
                <a:gd name="T5" fmla="*/ 40 h 58"/>
                <a:gd name="T6" fmla="*/ 40 w 58"/>
                <a:gd name="T7" fmla="*/ 4 h 58"/>
                <a:gd name="T8" fmla="*/ 54 w 58"/>
                <a:gd name="T9" fmla="*/ 4 h 58"/>
                <a:gd name="T10" fmla="*/ 54 w 58"/>
                <a:gd name="T11" fmla="*/ 5 h 58"/>
                <a:gd name="T12" fmla="*/ 54 w 58"/>
                <a:gd name="T13" fmla="*/ 19 h 58"/>
                <a:gd name="T14" fmla="*/ 19 w 58"/>
                <a:gd name="T15" fmla="*/ 54 h 58"/>
                <a:gd name="T16" fmla="*/ 5 w 58"/>
                <a:gd name="T17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8">
                  <a:moveTo>
                    <a:pt x="5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0" y="50"/>
                    <a:pt x="0" y="43"/>
                    <a:pt x="4" y="4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4" y="0"/>
                    <a:pt x="50" y="0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8" y="9"/>
                    <a:pt x="58" y="15"/>
                    <a:pt x="54" y="1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5" y="58"/>
                    <a:pt x="9" y="58"/>
                    <a:pt x="5" y="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8448152" y="4018545"/>
              <a:ext cx="385763" cy="111125"/>
            </a:xfrm>
            <a:custGeom>
              <a:avLst/>
              <a:gdLst>
                <a:gd name="T0" fmla="*/ 0 w 70"/>
                <a:gd name="T1" fmla="*/ 10 h 20"/>
                <a:gd name="T2" fmla="*/ 0 w 70"/>
                <a:gd name="T3" fmla="*/ 9 h 20"/>
                <a:gd name="T4" fmla="*/ 10 w 70"/>
                <a:gd name="T5" fmla="*/ 0 h 20"/>
                <a:gd name="T6" fmla="*/ 60 w 70"/>
                <a:gd name="T7" fmla="*/ 0 h 20"/>
                <a:gd name="T8" fmla="*/ 70 w 70"/>
                <a:gd name="T9" fmla="*/ 9 h 20"/>
                <a:gd name="T10" fmla="*/ 70 w 70"/>
                <a:gd name="T11" fmla="*/ 10 h 20"/>
                <a:gd name="T12" fmla="*/ 60 w 70"/>
                <a:gd name="T13" fmla="*/ 20 h 20"/>
                <a:gd name="T14" fmla="*/ 10 w 70"/>
                <a:gd name="T15" fmla="*/ 20 h 20"/>
                <a:gd name="T16" fmla="*/ 0 w 70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0">
                  <a:moveTo>
                    <a:pt x="0" y="1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5" y="0"/>
                    <a:pt x="70" y="4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6"/>
                    <a:pt x="65" y="20"/>
                    <a:pt x="6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9202215" y="3245432"/>
              <a:ext cx="115888" cy="387350"/>
            </a:xfrm>
            <a:custGeom>
              <a:avLst/>
              <a:gdLst>
                <a:gd name="T0" fmla="*/ 10 w 21"/>
                <a:gd name="T1" fmla="*/ 0 h 70"/>
                <a:gd name="T2" fmla="*/ 11 w 21"/>
                <a:gd name="T3" fmla="*/ 0 h 70"/>
                <a:gd name="T4" fmla="*/ 21 w 21"/>
                <a:gd name="T5" fmla="*/ 10 h 70"/>
                <a:gd name="T6" fmla="*/ 21 w 21"/>
                <a:gd name="T7" fmla="*/ 60 h 70"/>
                <a:gd name="T8" fmla="*/ 11 w 21"/>
                <a:gd name="T9" fmla="*/ 70 h 70"/>
                <a:gd name="T10" fmla="*/ 10 w 21"/>
                <a:gd name="T11" fmla="*/ 70 h 70"/>
                <a:gd name="T12" fmla="*/ 0 w 21"/>
                <a:gd name="T13" fmla="*/ 60 h 70"/>
                <a:gd name="T14" fmla="*/ 0 w 21"/>
                <a:gd name="T15" fmla="*/ 10 h 70"/>
                <a:gd name="T16" fmla="*/ 10 w 21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0">
                  <a:moveTo>
                    <a:pt x="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6"/>
                    <a:pt x="16" y="70"/>
                    <a:pt x="11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5" y="70"/>
                    <a:pt x="0" y="66"/>
                    <a:pt x="0" y="6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8662465" y="3472445"/>
              <a:ext cx="319088" cy="320675"/>
            </a:xfrm>
            <a:custGeom>
              <a:avLst/>
              <a:gdLst>
                <a:gd name="T0" fmla="*/ 4 w 58"/>
                <a:gd name="T1" fmla="*/ 5 h 58"/>
                <a:gd name="T2" fmla="*/ 5 w 58"/>
                <a:gd name="T3" fmla="*/ 4 h 58"/>
                <a:gd name="T4" fmla="*/ 19 w 58"/>
                <a:gd name="T5" fmla="*/ 4 h 58"/>
                <a:gd name="T6" fmla="*/ 54 w 58"/>
                <a:gd name="T7" fmla="*/ 39 h 58"/>
                <a:gd name="T8" fmla="*/ 54 w 58"/>
                <a:gd name="T9" fmla="*/ 53 h 58"/>
                <a:gd name="T10" fmla="*/ 54 w 58"/>
                <a:gd name="T11" fmla="*/ 54 h 58"/>
                <a:gd name="T12" fmla="*/ 40 w 58"/>
                <a:gd name="T13" fmla="*/ 54 h 58"/>
                <a:gd name="T14" fmla="*/ 4 w 58"/>
                <a:gd name="T15" fmla="*/ 19 h 58"/>
                <a:gd name="T16" fmla="*/ 4 w 58"/>
                <a:gd name="T17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8">
                  <a:moveTo>
                    <a:pt x="4" y="5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9" y="0"/>
                    <a:pt x="15" y="0"/>
                    <a:pt x="19" y="4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8" y="43"/>
                    <a:pt x="58" y="50"/>
                    <a:pt x="54" y="5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0" y="58"/>
                    <a:pt x="44" y="58"/>
                    <a:pt x="40" y="5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0" y="15"/>
                    <a:pt x="0" y="8"/>
                    <a:pt x="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11509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236C39B-4602-4660-9C2C-E7C9DAAD3B33}"/>
              </a:ext>
            </a:extLst>
          </p:cNvPr>
          <p:cNvSpPr/>
          <p:nvPr/>
        </p:nvSpPr>
        <p:spPr>
          <a:xfrm flipH="1">
            <a:off x="4187777" y="1751599"/>
            <a:ext cx="7240317" cy="3774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sz="3600" b="1" dirty="0">
                <a:solidFill>
                  <a:srgbClr val="0064E0"/>
                </a:solidFill>
                <a:ea typeface="Montserrat"/>
                <a:sym typeface="Montserrat"/>
              </a:rPr>
              <a:t>Activity: </a:t>
            </a:r>
            <a:r>
              <a:rPr lang="en-IN" sz="3600" b="1" dirty="0" err="1">
                <a:solidFill>
                  <a:srgbClr val="0064E0"/>
                </a:solidFill>
                <a:ea typeface="Montserrat"/>
                <a:sym typeface="Montserrat"/>
              </a:rPr>
              <a:t>Analyze</a:t>
            </a:r>
            <a:r>
              <a:rPr lang="en-IN" sz="3600" b="1" dirty="0">
                <a:solidFill>
                  <a:srgbClr val="0064E0"/>
                </a:solidFill>
                <a:ea typeface="Montserrat"/>
                <a:sym typeface="Montserrat"/>
              </a:rPr>
              <a:t> This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15: Click the Bait!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36C39B-4602-4660-9C2C-E7C9DAAD3B33}"/>
              </a:ext>
            </a:extLst>
          </p:cNvPr>
          <p:cNvSpPr/>
          <p:nvPr/>
        </p:nvSpPr>
        <p:spPr>
          <a:xfrm flipH="1">
            <a:off x="824412" y="1751599"/>
            <a:ext cx="3119860" cy="3774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77F09E-E3A2-43C4-8B65-23FBBC31C254}"/>
              </a:ext>
            </a:extLst>
          </p:cNvPr>
          <p:cNvSpPr/>
          <p:nvPr/>
        </p:nvSpPr>
        <p:spPr>
          <a:xfrm>
            <a:off x="849829" y="3794100"/>
            <a:ext cx="3069028" cy="11326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219170">
              <a:lnSpc>
                <a:spcPct val="115000"/>
              </a:lnSpc>
              <a:buClr>
                <a:schemeClr val="tx1"/>
              </a:buClr>
              <a:buSzPct val="100000"/>
            </a:pPr>
            <a:r>
              <a:rPr lang="en-US" sz="1600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Go Ahead and </a:t>
            </a:r>
            <a:br>
              <a:rPr lang="en-US" sz="1600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</a:br>
            <a:r>
              <a:rPr lang="en-US" sz="1600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play that Video Game:</a:t>
            </a:r>
            <a:br>
              <a:rPr lang="en-US" sz="1600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</a:br>
            <a:r>
              <a:rPr lang="en-US" sz="1600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It’s Might Actually </a:t>
            </a:r>
          </a:p>
          <a:p>
            <a:pPr algn="ctr" defTabSz="1219170">
              <a:lnSpc>
                <a:spcPct val="115000"/>
              </a:lnSpc>
              <a:buClr>
                <a:schemeClr val="tx1"/>
              </a:buClr>
              <a:buSzPct val="100000"/>
            </a:pPr>
            <a:r>
              <a:rPr lang="en-US" sz="1600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Be Good For You</a:t>
            </a:r>
          </a:p>
        </p:txBody>
      </p:sp>
      <p:pic>
        <p:nvPicPr>
          <p:cNvPr id="14" name="Google Shape;92;p2"/>
          <p:cNvPicPr preferRelativeResize="0"/>
          <p:nvPr/>
        </p:nvPicPr>
        <p:blipFill rotWithShape="1">
          <a:blip r:embed="rId2">
            <a:alphaModFix/>
          </a:blip>
          <a:srcRect l="5794" t="26520" r="77107" b="44027"/>
          <a:stretch/>
        </p:blipFill>
        <p:spPr>
          <a:xfrm>
            <a:off x="1120086" y="2046638"/>
            <a:ext cx="2513769" cy="1599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77F09E-E3A2-43C4-8B65-23FBBC31C254}"/>
              </a:ext>
            </a:extLst>
          </p:cNvPr>
          <p:cNvSpPr/>
          <p:nvPr/>
        </p:nvSpPr>
        <p:spPr>
          <a:xfrm>
            <a:off x="4402506" y="2467525"/>
            <a:ext cx="6751331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2747" indent="-285750" defTabSz="1219170">
              <a:lnSpc>
                <a:spcPct val="115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What do you think this headline means? Based on what we discussed, what do you think is the objective of the article?</a:t>
            </a:r>
          </a:p>
          <a:p>
            <a:pPr marL="412747" indent="-285750" defTabSz="1219170">
              <a:lnSpc>
                <a:spcPct val="115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1600" kern="0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412747" indent="-285750" defTabSz="1219170">
              <a:lnSpc>
                <a:spcPct val="115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Have you come across such headlines on the internet? Share a few examples. What was the information and what was the bait?</a:t>
            </a:r>
          </a:p>
          <a:p>
            <a:pPr marL="412747" indent="-285750" defTabSz="1219170">
              <a:lnSpc>
                <a:spcPct val="115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1600" kern="0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412747" indent="-285750" defTabSz="1219170">
              <a:lnSpc>
                <a:spcPct val="115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Have you ever forwarded a clickbait before checking if it is real or not? What do you think that you should do next time?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076018" y="1740024"/>
            <a:ext cx="0" cy="3808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09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236C39B-4602-4660-9C2C-E7C9DAAD3B33}"/>
              </a:ext>
            </a:extLst>
          </p:cNvPr>
          <p:cNvSpPr/>
          <p:nvPr/>
        </p:nvSpPr>
        <p:spPr>
          <a:xfrm flipH="1">
            <a:off x="817027" y="2067165"/>
            <a:ext cx="4437873" cy="1362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How Do You Know It Is Clickbait?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15: Click the Bait!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AF1C95-B805-4616-9EA7-652B3FD35B57}"/>
              </a:ext>
            </a:extLst>
          </p:cNvPr>
          <p:cNvSpPr/>
          <p:nvPr/>
        </p:nvSpPr>
        <p:spPr>
          <a:xfrm>
            <a:off x="719733" y="2177761"/>
            <a:ext cx="4667867" cy="109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285750" defTabSz="1219170">
              <a:lnSpc>
                <a:spcPct val="115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It seems impossible or unbelievable. </a:t>
            </a:r>
          </a:p>
          <a:p>
            <a:pPr marL="540000" indent="-285750" defTabSz="1219170">
              <a:lnSpc>
                <a:spcPct val="115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It tries to shock you.</a:t>
            </a:r>
          </a:p>
          <a:p>
            <a:pPr marL="540000" indent="-285750" defTabSz="1219170">
              <a:lnSpc>
                <a:spcPct val="115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It refers to a celebrity or a popular topic.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AF1C95-B805-4616-9EA7-652B3FD35B57}"/>
              </a:ext>
            </a:extLst>
          </p:cNvPr>
          <p:cNvSpPr/>
          <p:nvPr/>
        </p:nvSpPr>
        <p:spPr>
          <a:xfrm>
            <a:off x="613149" y="4860043"/>
            <a:ext cx="10900097" cy="1174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2747" indent="-285750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Check for words like epic, shocking, outrageous, amazing, mind blowing, you won’t believe, etc.</a:t>
            </a:r>
          </a:p>
          <a:p>
            <a:pPr marL="412747" indent="-285750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Check for things that you wish were true but just are not.</a:t>
            </a:r>
          </a:p>
          <a:p>
            <a:pPr marL="412747" indent="-285750" defTabSz="1219170">
              <a:lnSpc>
                <a:spcPct val="115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Check for promises that you will learn a secret or prove that you are very smart.</a:t>
            </a:r>
          </a:p>
        </p:txBody>
      </p:sp>
      <p:pic>
        <p:nvPicPr>
          <p:cNvPr id="17" name="Google Shape;113;g115a58d9c32_0_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48784" y="1705948"/>
            <a:ext cx="2484046" cy="138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4;g115a58d9c32_0_9"/>
          <p:cNvPicPr preferRelativeResize="0"/>
          <p:nvPr/>
        </p:nvPicPr>
        <p:blipFill rotWithShape="1">
          <a:blip r:embed="rId3">
            <a:alphaModFix/>
          </a:blip>
          <a:srcRect r="7483"/>
          <a:stretch/>
        </p:blipFill>
        <p:spPr>
          <a:xfrm>
            <a:off x="8326701" y="783416"/>
            <a:ext cx="3028687" cy="233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5;g115a58d9c32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9864" y="3340810"/>
            <a:ext cx="1028308" cy="126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16;g115a58d9c32_0_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59527" y="3368239"/>
            <a:ext cx="1495861" cy="119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17;g115a58d9c32_0_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41378" y="3429748"/>
            <a:ext cx="2872683" cy="6684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839788" y="4754388"/>
            <a:ext cx="10515600" cy="0"/>
          </a:xfrm>
          <a:prstGeom prst="line">
            <a:avLst/>
          </a:prstGeom>
          <a:ln w="19050">
            <a:solidFill>
              <a:srgbClr val="0064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16780DE-5540-4FCC-A16D-D7F9AAE7AF53}"/>
              </a:ext>
            </a:extLst>
          </p:cNvPr>
          <p:cNvSpPr/>
          <p:nvPr/>
        </p:nvSpPr>
        <p:spPr>
          <a:xfrm>
            <a:off x="817031" y="1703235"/>
            <a:ext cx="4437875" cy="386295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endParaRPr lang="en-IN" dirty="0"/>
          </a:p>
        </p:txBody>
      </p:sp>
      <p:sp>
        <p:nvSpPr>
          <p:cNvPr id="27" name="Rectangle 26"/>
          <p:cNvSpPr/>
          <p:nvPr/>
        </p:nvSpPr>
        <p:spPr>
          <a:xfrm>
            <a:off x="955537" y="1713487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Look for the telltale signs: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548784" y="3256979"/>
            <a:ext cx="5806604" cy="0"/>
          </a:xfrm>
          <a:prstGeom prst="line">
            <a:avLst/>
          </a:prstGeom>
          <a:ln w="19050">
            <a:solidFill>
              <a:srgbClr val="0064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185868" y="894041"/>
            <a:ext cx="0" cy="2346247"/>
          </a:xfrm>
          <a:prstGeom prst="line">
            <a:avLst/>
          </a:prstGeom>
          <a:ln w="19050">
            <a:solidFill>
              <a:srgbClr val="0064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500691" y="3248207"/>
            <a:ext cx="1243086" cy="1316722"/>
            <a:chOff x="8500691" y="3248206"/>
            <a:chExt cx="1243086" cy="1508989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9743777" y="3248206"/>
              <a:ext cx="0" cy="1508989"/>
            </a:xfrm>
            <a:prstGeom prst="line">
              <a:avLst/>
            </a:prstGeom>
            <a:ln w="19050">
              <a:solidFill>
                <a:srgbClr val="0064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500691" y="3248206"/>
              <a:ext cx="0" cy="1508989"/>
            </a:xfrm>
            <a:prstGeom prst="line">
              <a:avLst/>
            </a:prstGeom>
            <a:ln w="19050">
              <a:solidFill>
                <a:srgbClr val="0064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46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508E422B-EF74-428D-B20E-F665DAD8D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3" b="23"/>
          <a:stretch/>
        </p:blipFill>
        <p:spPr bwMode="auto">
          <a:xfrm>
            <a:off x="0" y="-1"/>
            <a:ext cx="12192000" cy="65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sz="3600" b="1" dirty="0">
                <a:solidFill>
                  <a:srgbClr val="0064E0"/>
                </a:solidFill>
                <a:ea typeface="Montserrat"/>
                <a:sym typeface="Montserrat"/>
              </a:rPr>
              <a:t>Possible Consequences of Clickbait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15: Click the Bait!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17394" y="1085254"/>
            <a:ext cx="2935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Let’s read about it!</a:t>
            </a:r>
            <a:endParaRPr lang="en-IN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016C60-9726-40C6-9560-1AC581D8F372}"/>
              </a:ext>
            </a:extLst>
          </p:cNvPr>
          <p:cNvGrpSpPr/>
          <p:nvPr/>
        </p:nvGrpSpPr>
        <p:grpSpPr>
          <a:xfrm>
            <a:off x="2514598" y="1891031"/>
            <a:ext cx="7142565" cy="4011005"/>
            <a:chOff x="2514598" y="1918741"/>
            <a:chExt cx="7142565" cy="4011005"/>
          </a:xfrm>
        </p:grpSpPr>
        <p:sp>
          <p:nvSpPr>
            <p:cNvPr id="4" name="Rectangle 3"/>
            <p:cNvSpPr/>
            <p:nvPr/>
          </p:nvSpPr>
          <p:spPr>
            <a:xfrm>
              <a:off x="2514598" y="2309168"/>
              <a:ext cx="7142563" cy="362057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4" name="Google Shape;124;p5" descr="Graphical user interface, applicati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4784" t="33076" r="3330" b="5458"/>
            <a:stretch/>
          </p:blipFill>
          <p:spPr>
            <a:xfrm>
              <a:off x="2842506" y="2891973"/>
              <a:ext cx="6579347" cy="3002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24;p5" descr="Graphical user interface, applicati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l="-196" t="13258" r="196" b="77179"/>
            <a:stretch/>
          </p:blipFill>
          <p:spPr>
            <a:xfrm>
              <a:off x="2531662" y="2391830"/>
              <a:ext cx="7125499" cy="467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0C7E42-95D2-46D5-8867-00C8F6EDC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4601" y="1918741"/>
              <a:ext cx="7142562" cy="533777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hlinkClick r:id="rId6"/>
            <a:extLst>
              <a:ext uri="{FF2B5EF4-FFF2-40B4-BE49-F238E27FC236}">
                <a16:creationId xmlns:a16="http://schemas.microsoft.com/office/drawing/2014/main" id="{95BA006B-90CC-4EF4-9DA8-D0AEB8516985}"/>
              </a:ext>
            </a:extLst>
          </p:cNvPr>
          <p:cNvSpPr/>
          <p:nvPr/>
        </p:nvSpPr>
        <p:spPr>
          <a:xfrm>
            <a:off x="5166156" y="5396263"/>
            <a:ext cx="1856509" cy="3738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4E0">
                  <a:shade val="30000"/>
                  <a:satMod val="115000"/>
                </a:srgbClr>
              </a:gs>
              <a:gs pos="50000">
                <a:srgbClr val="0064E0">
                  <a:shade val="67500"/>
                  <a:satMod val="115000"/>
                </a:srgbClr>
              </a:gs>
              <a:gs pos="100000">
                <a:srgbClr val="0064E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Click Here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3600B11C-7B57-4817-8F44-AC205D9C1C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59867" y="5469964"/>
            <a:ext cx="439528" cy="69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50" y="307756"/>
            <a:ext cx="7901222" cy="289264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sz="3600" b="1" dirty="0">
                <a:solidFill>
                  <a:srgbClr val="0064E0"/>
                </a:solidFill>
                <a:ea typeface="Montserrat"/>
                <a:sym typeface="Montserrat"/>
              </a:rPr>
              <a:t>Discussion: Possible Consequences of Clickbait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15: Click the Bait!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305D15-0805-4F4B-A3A0-78F5EACE645A}"/>
              </a:ext>
            </a:extLst>
          </p:cNvPr>
          <p:cNvSpPr/>
          <p:nvPr/>
        </p:nvSpPr>
        <p:spPr>
          <a:xfrm>
            <a:off x="839788" y="1458332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AF1C95-B805-4616-9EA7-652B3FD35B57}"/>
              </a:ext>
            </a:extLst>
          </p:cNvPr>
          <p:cNvSpPr/>
          <p:nvPr/>
        </p:nvSpPr>
        <p:spPr>
          <a:xfrm>
            <a:off x="613149" y="2612994"/>
            <a:ext cx="10900097" cy="933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2747" indent="-28575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Can Clickbait be dangerous? How so? Please explain.</a:t>
            </a:r>
          </a:p>
          <a:p>
            <a:pPr marL="412747" indent="-28575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What should you do if you see a clickbait headline or receive it forwarded to you? </a:t>
            </a:r>
          </a:p>
        </p:txBody>
      </p:sp>
    </p:spTree>
    <p:extLst>
      <p:ext uri="{BB962C8B-B14F-4D97-AF65-F5344CB8AC3E}">
        <p14:creationId xmlns:p14="http://schemas.microsoft.com/office/powerpoint/2010/main" val="3661159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US" sz="3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Activity: Express Quiz</a:t>
            </a:r>
            <a:endParaRPr lang="en-US" sz="60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15: Click the Bait!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AF1C95-B805-4616-9EA7-652B3FD35B57}"/>
              </a:ext>
            </a:extLst>
          </p:cNvPr>
          <p:cNvSpPr/>
          <p:nvPr/>
        </p:nvSpPr>
        <p:spPr>
          <a:xfrm>
            <a:off x="613149" y="2892973"/>
            <a:ext cx="10900097" cy="205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</a:pPr>
            <a:r>
              <a:rPr lang="en-US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Clickbait is ……………………………………created just to get clicks.</a:t>
            </a:r>
          </a:p>
          <a:p>
            <a:pPr marL="412747" indent="-28575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Emails</a:t>
            </a:r>
          </a:p>
          <a:p>
            <a:pPr marL="412747" indent="-28575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Headlines</a:t>
            </a:r>
          </a:p>
          <a:p>
            <a:pPr marL="412747" indent="-28575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Phone calls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4775" y="158906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n-US" sz="2400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Calibri"/>
              </a:rPr>
              <a:t>QUESTION 1 OF 5</a:t>
            </a:r>
          </a:p>
          <a:p>
            <a:pPr lvl="0">
              <a:buClr>
                <a:srgbClr val="000000"/>
              </a:buClr>
              <a:buSzPts val="2400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Calibri"/>
              </a:rPr>
              <a:t>Select one answer from the list below.</a:t>
            </a:r>
            <a:endParaRPr lang="en-US" kern="0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39788" y="2466394"/>
            <a:ext cx="10515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839788" y="1419710"/>
            <a:ext cx="965896" cy="965896"/>
            <a:chOff x="1886593" y="1477968"/>
            <a:chExt cx="717535" cy="717535"/>
          </a:xfrm>
        </p:grpSpPr>
        <p:sp>
          <p:nvSpPr>
            <p:cNvPr id="9" name="Oval 8"/>
            <p:cNvSpPr/>
            <p:nvPr/>
          </p:nvSpPr>
          <p:spPr>
            <a:xfrm>
              <a:off x="1886593" y="1477968"/>
              <a:ext cx="717535" cy="71753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1" name="Graphic 5">
              <a:extLst>
                <a:ext uri="{FF2B5EF4-FFF2-40B4-BE49-F238E27FC236}">
                  <a16:creationId xmlns:a16="http://schemas.microsoft.com/office/drawing/2014/main" id="{CC1A85AE-D1F9-45CB-BE5D-CF8F4E1B0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56778" y="1565259"/>
              <a:ext cx="377165" cy="5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655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3200"/>
            </a:pPr>
            <a:r>
              <a:rPr lang="en-US" sz="3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Activity: Express Quiz</a:t>
            </a:r>
            <a:endParaRPr lang="en-US" sz="60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15: Click the Bait!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AF1C95-B805-4616-9EA7-652B3FD35B57}"/>
              </a:ext>
            </a:extLst>
          </p:cNvPr>
          <p:cNvSpPr/>
          <p:nvPr/>
        </p:nvSpPr>
        <p:spPr>
          <a:xfrm>
            <a:off x="613149" y="2890926"/>
            <a:ext cx="10900097" cy="2608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</a:pPr>
            <a:r>
              <a:rPr lang="en-US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Which of the following are clues that something might be clickbait?</a:t>
            </a:r>
          </a:p>
          <a:p>
            <a:pPr marL="412747" indent="-28575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​​It seems impossible or unbelievable.</a:t>
            </a:r>
          </a:p>
          <a:p>
            <a:pPr marL="412747" indent="-28575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It tries to shock you with language like "You Won't Believe This!".</a:t>
            </a:r>
          </a:p>
          <a:p>
            <a:pPr marL="412747" indent="-28575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It refers to a celebrity or popular topic.</a:t>
            </a:r>
          </a:p>
          <a:p>
            <a:pPr marL="412747" indent="-285750" defTabSz="1219170">
              <a:lnSpc>
                <a:spcPct val="115000"/>
              </a:lnSpc>
              <a:spcAft>
                <a:spcPts val="1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All of the above.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39788" y="2466394"/>
            <a:ext cx="105156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034775" y="158906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ts val="2400"/>
            </a:pPr>
            <a:r>
              <a:rPr lang="en-US" sz="2400" b="1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Calibri"/>
              </a:rPr>
              <a:t>QUESTION 2 OF 5</a:t>
            </a:r>
          </a:p>
          <a:p>
            <a:pPr lvl="0">
              <a:buClr>
                <a:srgbClr val="000000"/>
              </a:buClr>
              <a:buSzPts val="2400"/>
            </a:pPr>
            <a:r>
              <a:rPr lang="en-US" kern="0" dirty="0"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Calibri"/>
              </a:rPr>
              <a:t>Select one answer from the list below.</a:t>
            </a:r>
            <a:endParaRPr lang="en-US" kern="0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39788" y="1419710"/>
            <a:ext cx="965896" cy="965896"/>
            <a:chOff x="1886593" y="1477968"/>
            <a:chExt cx="717535" cy="717535"/>
          </a:xfrm>
        </p:grpSpPr>
        <p:sp>
          <p:nvSpPr>
            <p:cNvPr id="15" name="Oval 14"/>
            <p:cNvSpPr/>
            <p:nvPr/>
          </p:nvSpPr>
          <p:spPr>
            <a:xfrm>
              <a:off x="1886593" y="1477968"/>
              <a:ext cx="717535" cy="71753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6" name="Graphic 5">
              <a:extLst>
                <a:ext uri="{FF2B5EF4-FFF2-40B4-BE49-F238E27FC236}">
                  <a16:creationId xmlns:a16="http://schemas.microsoft.com/office/drawing/2014/main" id="{CC1A85AE-D1F9-45CB-BE5D-CF8F4E1B0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56778" y="1565259"/>
              <a:ext cx="377165" cy="5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998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858</Words>
  <Application>Microsoft Office PowerPoint</Application>
  <PresentationFormat>Widescreen</PresentationFormat>
  <Paragraphs>121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2699</cp:lastModifiedBy>
  <cp:revision>57</cp:revision>
  <dcterms:created xsi:type="dcterms:W3CDTF">2022-01-21T07:53:15Z</dcterms:created>
  <dcterms:modified xsi:type="dcterms:W3CDTF">2022-05-31T06:06:23Z</dcterms:modified>
</cp:coreProperties>
</file>