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18" roundtripDataSignature="AMtx7mhWbMWtPN6VTuVnk3jx0HnARiKV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jGhRiwGHh30&amp;t=1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What Exactly Is Big Data and Why Should You Care? | Forbes - YouTube</a:t>
            </a:r>
            <a:endParaRPr/>
          </a:p>
        </p:txBody>
      </p:sp>
      <p:sp>
        <p:nvSpPr>
          <p:cNvPr id="47" name="Google Shape;4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15"/>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15"/>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7" name="Google Shape;17;p15"/>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15"/>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1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5"/>
          <p:cNvSpPr/>
          <p:nvPr/>
        </p:nvSpPr>
        <p:spPr>
          <a:xfrm>
            <a:off x="9541164" y="0"/>
            <a:ext cx="265083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3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pic>
        <p:nvPicPr>
          <p:cNvPr id="22" name="Google Shape;22;p16"/>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3" name="Google Shape;23;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16"/>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 name="Google Shape;26;p1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7" name="Google Shape;27;p16"/>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8" name="Google Shape;28;p16"/>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pic>
        <p:nvPicPr>
          <p:cNvPr id="30" name="Google Shape;30;p17"/>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1" name="Google Shape;31;p17"/>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7"/>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7"/>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17"/>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Arial"/>
                <a:ea typeface="Arial"/>
                <a:cs typeface="Arial"/>
                <a:sym typeface="Arial"/>
              </a:defRPr>
            </a:lvl1pPr>
            <a:lvl2pPr indent="0" lvl="1" marL="0" marR="0" rtl="0" algn="r">
              <a:spcBef>
                <a:spcPts val="0"/>
              </a:spcBef>
              <a:buNone/>
              <a:defRPr b="0" i="0" sz="1000" u="none" cap="none" strike="noStrike">
                <a:solidFill>
                  <a:schemeClr val="lt1"/>
                </a:solidFill>
                <a:latin typeface="Arial"/>
                <a:ea typeface="Arial"/>
                <a:cs typeface="Arial"/>
                <a:sym typeface="Arial"/>
              </a:defRPr>
            </a:lvl2pPr>
            <a:lvl3pPr indent="0" lvl="2" marL="0" marR="0" rtl="0" algn="r">
              <a:spcBef>
                <a:spcPts val="0"/>
              </a:spcBef>
              <a:buNone/>
              <a:defRPr b="0" i="0" sz="1000" u="none" cap="none" strike="noStrike">
                <a:solidFill>
                  <a:schemeClr val="lt1"/>
                </a:solidFill>
                <a:latin typeface="Arial"/>
                <a:ea typeface="Arial"/>
                <a:cs typeface="Arial"/>
                <a:sym typeface="Arial"/>
              </a:defRPr>
            </a:lvl3pPr>
            <a:lvl4pPr indent="0" lvl="3" marL="0" marR="0" rtl="0" algn="r">
              <a:spcBef>
                <a:spcPts val="0"/>
              </a:spcBef>
              <a:buNone/>
              <a:defRPr b="0" i="0" sz="1000" u="none" cap="none" strike="noStrike">
                <a:solidFill>
                  <a:schemeClr val="lt1"/>
                </a:solidFill>
                <a:latin typeface="Arial"/>
                <a:ea typeface="Arial"/>
                <a:cs typeface="Arial"/>
                <a:sym typeface="Arial"/>
              </a:defRPr>
            </a:lvl4pPr>
            <a:lvl5pPr indent="0" lvl="4" marL="0" marR="0" rtl="0" algn="r">
              <a:spcBef>
                <a:spcPts val="0"/>
              </a:spcBef>
              <a:buNone/>
              <a:defRPr b="0" i="0" sz="1000" u="none" cap="none" strike="noStrike">
                <a:solidFill>
                  <a:schemeClr val="lt1"/>
                </a:solidFill>
                <a:latin typeface="Arial"/>
                <a:ea typeface="Arial"/>
                <a:cs typeface="Arial"/>
                <a:sym typeface="Arial"/>
              </a:defRPr>
            </a:lvl5pPr>
            <a:lvl6pPr indent="0" lvl="5" marL="0" marR="0" rtl="0" algn="r">
              <a:spcBef>
                <a:spcPts val="0"/>
              </a:spcBef>
              <a:buNone/>
              <a:defRPr b="0" i="0" sz="1000" u="none" cap="none" strike="noStrike">
                <a:solidFill>
                  <a:schemeClr val="lt1"/>
                </a:solidFill>
                <a:latin typeface="Arial"/>
                <a:ea typeface="Arial"/>
                <a:cs typeface="Arial"/>
                <a:sym typeface="Arial"/>
              </a:defRPr>
            </a:lvl6pPr>
            <a:lvl7pPr indent="0" lvl="6" marL="0" marR="0" rtl="0" algn="r">
              <a:spcBef>
                <a:spcPts val="0"/>
              </a:spcBef>
              <a:buNone/>
              <a:defRPr b="0" i="0" sz="1000" u="none" cap="none" strike="noStrike">
                <a:solidFill>
                  <a:schemeClr val="lt1"/>
                </a:solidFill>
                <a:latin typeface="Arial"/>
                <a:ea typeface="Arial"/>
                <a:cs typeface="Arial"/>
                <a:sym typeface="Arial"/>
              </a:defRPr>
            </a:lvl7pPr>
            <a:lvl8pPr indent="0" lvl="7" marL="0" marR="0" rtl="0" algn="r">
              <a:spcBef>
                <a:spcPts val="0"/>
              </a:spcBef>
              <a:buNone/>
              <a:defRPr b="0" i="0" sz="1000" u="none" cap="none" strike="noStrike">
                <a:solidFill>
                  <a:schemeClr val="lt1"/>
                </a:solidFill>
                <a:latin typeface="Arial"/>
                <a:ea typeface="Arial"/>
                <a:cs typeface="Arial"/>
                <a:sym typeface="Arial"/>
              </a:defRPr>
            </a:lvl8pPr>
            <a:lvl9pPr indent="0" lvl="8" marL="0" marR="0" rtl="0" algn="r">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gif"/><Relationship Id="rId4" Type="http://schemas.openxmlformats.org/officeDocument/2006/relationships/image" Target="../media/image7.png"/><Relationship Id="rId5"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jpg"/><Relationship Id="rId4" Type="http://schemas.openxmlformats.org/officeDocument/2006/relationships/hyperlink" Target="https://www.youtube.com/watch?v=jGhRiwGHh30" TargetMode="External"/><Relationship Id="rId5" Type="http://schemas.openxmlformats.org/officeDocument/2006/relationships/hyperlink" Target="http://www.youtube.com/watch?v=jGhRiwGHh30" TargetMode="External"/><Relationship Id="rId6"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2.jpg"/><Relationship Id="rId5" Type="http://schemas.openxmlformats.org/officeDocument/2006/relationships/image" Target="../media/image6.png"/><Relationship Id="rId6"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pic>
        <p:nvPicPr>
          <p:cNvPr id="40" name="Google Shape;40;p1"/>
          <p:cNvPicPr preferRelativeResize="0"/>
          <p:nvPr/>
        </p:nvPicPr>
        <p:blipFill rotWithShape="1">
          <a:blip r:embed="rId3">
            <a:alphaModFix/>
          </a:blip>
          <a:srcRect b="0" l="0" r="0" t="0"/>
          <a:stretch/>
        </p:blipFill>
        <p:spPr>
          <a:xfrm>
            <a:off x="899308" y="713372"/>
            <a:ext cx="4837324" cy="5461005"/>
          </a:xfrm>
          <a:prstGeom prst="rect">
            <a:avLst/>
          </a:prstGeom>
          <a:noFill/>
          <a:ln>
            <a:noFill/>
          </a:ln>
        </p:spPr>
      </p:pic>
      <p:sp>
        <p:nvSpPr>
          <p:cNvPr id="41" name="Google Shape;41;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64DF"/>
              </a:buClr>
              <a:buSzPts val="3200"/>
              <a:buFont typeface="Arial"/>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2" name="Google Shape;42;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3" name="Google Shape;43;p1"/>
          <p:cNvSpPr/>
          <p:nvPr/>
        </p:nvSpPr>
        <p:spPr>
          <a:xfrm>
            <a:off x="7177872" y="3536950"/>
            <a:ext cx="5014127" cy="128905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 name="Google Shape;44;p1"/>
          <p:cNvSpPr/>
          <p:nvPr/>
        </p:nvSpPr>
        <p:spPr>
          <a:xfrm>
            <a:off x="7273777" y="3619573"/>
            <a:ext cx="5101213"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पाठ8</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00"/>
              <a:buFont typeface="Calibri"/>
              <a:buNone/>
            </a:pPr>
            <a:r>
              <a:t/>
            </a:r>
            <a:endParaRPr b="0" i="0" sz="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00"/>
              </a:buClr>
              <a:buSzPts val="2000"/>
              <a:buFont typeface="Arial"/>
              <a:buNone/>
            </a:pPr>
            <a:r>
              <a:rPr b="1" i="0" lang="en-US" sz="2000" u="none" cap="none" strike="noStrike">
                <a:solidFill>
                  <a:srgbClr val="FFFF00"/>
                </a:solidFill>
                <a:latin typeface="Arial"/>
                <a:ea typeface="Arial"/>
                <a:cs typeface="Arial"/>
                <a:sym typeface="Arial"/>
              </a:rPr>
              <a:t>बड़ा डेटा और लक्षित विपणन</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b="0" l="0" r="0" t="0"/>
          <a:stretch/>
        </p:blipFill>
        <p:spPr>
          <a:xfrm>
            <a:off x="335166" y="1833504"/>
            <a:ext cx="5269113" cy="3527481"/>
          </a:xfrm>
          <a:prstGeom prst="rect">
            <a:avLst/>
          </a:prstGeom>
          <a:noFill/>
          <a:ln>
            <a:noFill/>
          </a:ln>
        </p:spPr>
      </p:pic>
      <p:sp>
        <p:nvSpPr>
          <p:cNvPr id="196" name="Google Shape;196;p1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97" name="Google Shape;197;p10"/>
          <p:cNvSpPr txBox="1"/>
          <p:nvPr/>
        </p:nvSpPr>
        <p:spPr>
          <a:xfrm>
            <a:off x="705750" y="307756"/>
            <a:ext cx="2500438" cy="586285"/>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प्रतिबिंब</a:t>
            </a:r>
            <a:endParaRPr/>
          </a:p>
        </p:txBody>
      </p:sp>
      <p:sp>
        <p:nvSpPr>
          <p:cNvPr id="198" name="Google Shape;198;p1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8: बड़ा डेटा और लक्षित विपणन</a:t>
            </a:r>
            <a:endParaRPr/>
          </a:p>
        </p:txBody>
      </p:sp>
      <p:sp>
        <p:nvSpPr>
          <p:cNvPr id="199" name="Google Shape;199;p10"/>
          <p:cNvSpPr/>
          <p:nvPr/>
        </p:nvSpPr>
        <p:spPr>
          <a:xfrm>
            <a:off x="839788" y="10464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0" name="Google Shape;200;p10"/>
          <p:cNvSpPr/>
          <p:nvPr/>
        </p:nvSpPr>
        <p:spPr>
          <a:xfrm>
            <a:off x="5320937" y="1866306"/>
            <a:ext cx="6284909" cy="3333220"/>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छह महीने की बिक्री के बाद, आप यह समझने के लिए बड़े डेटा का उपयोग कैसे कर सकते हैं कि आपको अपने उत्पाद या अपनी मार्केटिंग रणनीति में बदलाव करना चाहिए या नहीं?</a:t>
            </a:r>
            <a:endParaRPr/>
          </a:p>
          <a:p>
            <a:pPr indent="-285750" lvl="0" marL="684000"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आप कौन सा डेटा रखना चाहेंगे?</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आपको क्या लगता है कि व्यवसाय अपने विज्ञापनों को लक्षित करने के लिए आपके बारे में कितना डेटा एकत्र करना चाहेंगे?</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क्या आप लक्षित विपणन के लिए अपने जोखिम को कम करने के कदमों की पहचान कर सकते हैं?</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1"/>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206" name="Google Shape;206;p11"/>
          <p:cNvSpPr txBox="1"/>
          <p:nvPr/>
        </p:nvSpPr>
        <p:spPr>
          <a:xfrm>
            <a:off x="705749" y="307756"/>
            <a:ext cx="5880245" cy="98860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rPr>
              <a:t>गृहकार्य</a:t>
            </a:r>
            <a:endParaRPr/>
          </a:p>
        </p:txBody>
      </p:sp>
      <p:sp>
        <p:nvSpPr>
          <p:cNvPr id="207" name="Google Shape;207;p11"/>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8: बड़ा डेटा और लक्षित विपणन</a:t>
            </a:r>
            <a:endParaRPr/>
          </a:p>
        </p:txBody>
      </p:sp>
      <p:sp>
        <p:nvSpPr>
          <p:cNvPr id="208" name="Google Shape;208;p11"/>
          <p:cNvSpPr/>
          <p:nvPr/>
        </p:nvSpPr>
        <p:spPr>
          <a:xfrm>
            <a:off x="839788" y="10464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9" name="Google Shape;209;p11"/>
          <p:cNvSpPr/>
          <p:nvPr/>
        </p:nvSpPr>
        <p:spPr>
          <a:xfrm>
            <a:off x="615025" y="1480325"/>
            <a:ext cx="10311475" cy="102092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0" i="0" lang="en-US" sz="1800" u="none" cap="none" strike="noStrike">
                <a:solidFill>
                  <a:schemeClr val="dk1"/>
                </a:solidFill>
                <a:latin typeface="Arial"/>
                <a:ea typeface="Arial"/>
                <a:cs typeface="Arial"/>
                <a:sym typeface="Arial"/>
              </a:rPr>
              <a:t>एक लोगो विकसित करें जिसमें एक छवि, एक शैलीबद्ध स्क्रिप्ट, और/या एक टैगलाइन शामिल हो जो आपके जमे हुए इलाज उत्पाद के बारे में कुछ बताए। आप अपने लोगो को विकसित करने के लिए किसी भी सॉफ्टवेयर का उपयोग कर सकते हैं या आप उपयोग कर सकते हैंरंगीनकागज और कलम या पेंट भी।</a:t>
            </a:r>
            <a:endParaRPr/>
          </a:p>
        </p:txBody>
      </p:sp>
      <p:pic>
        <p:nvPicPr>
          <p:cNvPr id="210" name="Google Shape;210;p11"/>
          <p:cNvPicPr preferRelativeResize="0"/>
          <p:nvPr/>
        </p:nvPicPr>
        <p:blipFill rotWithShape="1">
          <a:blip r:embed="rId3">
            <a:alphaModFix/>
          </a:blip>
          <a:srcRect b="15253" l="0" r="3531" t="0"/>
          <a:stretch/>
        </p:blipFill>
        <p:spPr>
          <a:xfrm>
            <a:off x="4397987" y="2032313"/>
            <a:ext cx="7419765" cy="45367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grpSp>
        <p:nvGrpSpPr>
          <p:cNvPr id="215" name="Google Shape;215;p12"/>
          <p:cNvGrpSpPr/>
          <p:nvPr/>
        </p:nvGrpSpPr>
        <p:grpSpPr>
          <a:xfrm flipH="1">
            <a:off x="3170099" y="2654041"/>
            <a:ext cx="5851803" cy="1966150"/>
            <a:chOff x="2788049" y="2445925"/>
            <a:chExt cx="5851803" cy="1966150"/>
          </a:xfrm>
        </p:grpSpPr>
        <p:pic>
          <p:nvPicPr>
            <p:cNvPr id="216" name="Google Shape;216;p12"/>
            <p:cNvPicPr preferRelativeResize="0"/>
            <p:nvPr/>
          </p:nvPicPr>
          <p:blipFill rotWithShape="1">
            <a:blip r:embed="rId3">
              <a:alphaModFix/>
            </a:blip>
            <a:srcRect b="32654" l="27880" r="26060" t="32654"/>
            <a:stretch/>
          </p:blipFill>
          <p:spPr>
            <a:xfrm flipH="1">
              <a:off x="2788049" y="2445925"/>
              <a:ext cx="4640998" cy="1966150"/>
            </a:xfrm>
            <a:prstGeom prst="rect">
              <a:avLst/>
            </a:prstGeom>
            <a:noFill/>
            <a:ln>
              <a:noFill/>
            </a:ln>
          </p:spPr>
        </p:pic>
        <p:pic>
          <p:nvPicPr>
            <p:cNvPr descr="CBSE Logo Vector (.EPS) Free Download" id="217" name="Google Shape;217;p12"/>
            <p:cNvPicPr preferRelativeResize="0"/>
            <p:nvPr/>
          </p:nvPicPr>
          <p:blipFill rotWithShape="1">
            <a:blip r:embed="rId4">
              <a:alphaModFix/>
            </a:blip>
            <a:srcRect b="0" l="0" r="0" t="0"/>
            <a:stretch/>
          </p:blipFill>
          <p:spPr>
            <a:xfrm flipH="1">
              <a:off x="7730809" y="2916381"/>
              <a:ext cx="909043" cy="1025237"/>
            </a:xfrm>
            <a:prstGeom prst="rect">
              <a:avLst/>
            </a:prstGeom>
            <a:noFill/>
            <a:ln>
              <a:noFill/>
            </a:ln>
          </p:spPr>
        </p:pic>
      </p:grpSp>
      <p:cxnSp>
        <p:nvCxnSpPr>
          <p:cNvPr id="218" name="Google Shape;218;p12"/>
          <p:cNvCxnSpPr/>
          <p:nvPr/>
        </p:nvCxnSpPr>
        <p:spPr>
          <a:xfrm>
            <a:off x="4743135" y="3124497"/>
            <a:ext cx="0" cy="1025237"/>
          </a:xfrm>
          <a:prstGeom prst="straightConnector1">
            <a:avLst/>
          </a:prstGeom>
          <a:noFill/>
          <a:ln cap="flat" cmpd="sng" w="9525">
            <a:solidFill>
              <a:srgbClr val="595959"/>
            </a:solidFill>
            <a:prstDash val="solid"/>
            <a:miter lim="800000"/>
            <a:headEnd len="sm" w="sm" type="none"/>
            <a:tailEnd len="sm" w="sm" type="none"/>
          </a:ln>
        </p:spPr>
      </p:cxnSp>
      <p:pic>
        <p:nvPicPr>
          <p:cNvPr id="219" name="Google Shape;219;p12"/>
          <p:cNvPicPr preferRelativeResize="0"/>
          <p:nvPr/>
        </p:nvPicPr>
        <p:blipFill rotWithShape="1">
          <a:blip r:embed="rId5">
            <a:alphaModFix/>
          </a:blip>
          <a:srcRect b="0" l="0" r="0" t="0"/>
          <a:stretch/>
        </p:blipFill>
        <p:spPr>
          <a:xfrm>
            <a:off x="4358489" y="2456415"/>
            <a:ext cx="3475021" cy="4328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pic>
        <p:nvPicPr>
          <p:cNvPr id="49" name="Google Shape;49;p2"/>
          <p:cNvPicPr preferRelativeResize="0"/>
          <p:nvPr/>
        </p:nvPicPr>
        <p:blipFill rotWithShape="1">
          <a:blip r:embed="rId3">
            <a:alphaModFix/>
          </a:blip>
          <a:srcRect b="29384" l="15753" r="15753" t="5356"/>
          <a:stretch/>
        </p:blipFill>
        <p:spPr>
          <a:xfrm>
            <a:off x="0" y="1"/>
            <a:ext cx="12192000" cy="6535678"/>
          </a:xfrm>
          <a:prstGeom prst="rect">
            <a:avLst/>
          </a:prstGeom>
          <a:noFill/>
          <a:ln>
            <a:noFill/>
          </a:ln>
        </p:spPr>
      </p:pic>
      <p:sp>
        <p:nvSpPr>
          <p:cNvPr id="50" name="Google Shape;50;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51" name="Google Shape;51;p2"/>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बिग डेटा क्या है?</a:t>
            </a:r>
            <a:endParaRPr/>
          </a:p>
        </p:txBody>
      </p:sp>
      <p:sp>
        <p:nvSpPr>
          <p:cNvPr id="52" name="Google Shape;52;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8: बड़ा डेटा और लक्षित विपणन</a:t>
            </a:r>
            <a:endParaRPr/>
          </a:p>
        </p:txBody>
      </p:sp>
      <p:sp>
        <p:nvSpPr>
          <p:cNvPr id="53" name="Google Shape;53;p2"/>
          <p:cNvSpPr/>
          <p:nvPr/>
        </p:nvSpPr>
        <p:spPr>
          <a:xfrm>
            <a:off x="839788" y="894041"/>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2"/>
          <p:cNvSpPr/>
          <p:nvPr/>
        </p:nvSpPr>
        <p:spPr>
          <a:xfrm>
            <a:off x="3452730" y="1119947"/>
            <a:ext cx="52695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sng" cap="none" strike="noStrike">
                <a:solidFill>
                  <a:srgbClr val="1155CC"/>
                </a:solidFill>
                <a:latin typeface="Calibri"/>
                <a:ea typeface="Calibri"/>
                <a:cs typeface="Calibri"/>
                <a:sym typeface="Calibri"/>
                <a:hlinkClick r:id="rId4">
                  <a:extLst>
                    <a:ext uri="{A12FA001-AC4F-418D-AE19-62706E023703}">
                      <ahyp:hlinkClr val="tx"/>
                    </a:ext>
                  </a:extLst>
                </a:hlinkClick>
              </a:rPr>
              <a:t>बड़ा डेटा</a:t>
            </a:r>
            <a:r>
              <a:rPr b="1" i="0" lang="en-US" sz="1800" u="sng" cap="none" strike="noStrike">
                <a:solidFill>
                  <a:srgbClr val="1155CC"/>
                </a:solidFill>
                <a:latin typeface="Calibri"/>
                <a:ea typeface="Calibri"/>
                <a:cs typeface="Calibri"/>
                <a:sym typeface="Calibri"/>
              </a:rPr>
              <a:t>' और यह हमारे जीवन के लिए क्या मायने रखता है</a:t>
            </a:r>
            <a:r>
              <a:rPr b="0" i="0" lang="en-US" sz="1800" u="none" cap="none" strike="noStrike">
                <a:solidFill>
                  <a:srgbClr val="000000"/>
                </a:solidFill>
                <a:latin typeface="Calibri"/>
                <a:ea typeface="Calibri"/>
                <a:cs typeface="Calibri"/>
                <a:sym typeface="Calibri"/>
              </a:rPr>
              <a:t>.</a:t>
            </a:r>
            <a:endParaRPr b="0" i="0" sz="2000" u="none" cap="none" strike="noStrike">
              <a:solidFill>
                <a:schemeClr val="dk1"/>
              </a:solidFill>
              <a:latin typeface="Calibri"/>
              <a:ea typeface="Calibri"/>
              <a:cs typeface="Calibri"/>
              <a:sym typeface="Calibri"/>
            </a:endParaRPr>
          </a:p>
        </p:txBody>
      </p:sp>
      <p:sp>
        <p:nvSpPr>
          <p:cNvPr id="55" name="Google Shape;55;p2"/>
          <p:cNvSpPr/>
          <p:nvPr/>
        </p:nvSpPr>
        <p:spPr>
          <a:xfrm>
            <a:off x="9541164" y="0"/>
            <a:ext cx="265083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3 | डिजिटल प्रारूप</a:t>
            </a:r>
            <a:endParaRPr b="1" i="0" sz="1600" u="none" cap="none" strike="noStrike">
              <a:solidFill>
                <a:schemeClr val="lt1"/>
              </a:solidFill>
              <a:latin typeface="Calibri"/>
              <a:ea typeface="Calibri"/>
              <a:cs typeface="Calibri"/>
              <a:sym typeface="Calibri"/>
            </a:endParaRPr>
          </a:p>
        </p:txBody>
      </p:sp>
      <p:pic>
        <p:nvPicPr>
          <p:cNvPr descr="You've probably heard the term &quot;Big Data&quot; before, but do you know what it means? We used some Legos to help explain what it is and how companies are using it to improve their marketing.&#10;&#10;Subscribe to FORBES: https://www.youtube.com/user/Forbes?sub_confirmation=1&#10; &#10;Stay Connected&#10;Forbes on Facebook: http://fb.com/forbes&#10;Forbes Video on Twitter: http://www.twitter.com/forbesvideo&#10;Forbes Video on Instagram: http://instagram.com/forbesvideo&#10;More From Forbes:  http://forbes.com&#10; &#10;Forbes covers the intersection of entrepreneurship, wealth, technology, business and lifestyle with a focus on people and success." id="56" name="Google Shape;56;p2" title="What Exactly Is Big Data and Why Should You Care? | Forbes">
            <a:hlinkClick r:id="rId5"/>
          </p:cNvPr>
          <p:cNvPicPr preferRelativeResize="0"/>
          <p:nvPr/>
        </p:nvPicPr>
        <p:blipFill>
          <a:blip r:embed="rId6">
            <a:alphaModFix/>
          </a:blip>
          <a:stretch>
            <a:fillRect/>
          </a:stretch>
        </p:blipFill>
        <p:spPr>
          <a:xfrm>
            <a:off x="3051600" y="1845125"/>
            <a:ext cx="6909450" cy="3886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62" name="Google Shape;62;p3"/>
          <p:cNvSpPr txBox="1"/>
          <p:nvPr/>
        </p:nvSpPr>
        <p:spPr>
          <a:xfrm>
            <a:off x="705750" y="307750"/>
            <a:ext cx="8245500" cy="5862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परिभाषाएँ जो आपको पता होनी चाहिए</a:t>
            </a:r>
            <a:endParaRPr/>
          </a:p>
        </p:txBody>
      </p:sp>
      <p:sp>
        <p:nvSpPr>
          <p:cNvPr id="63" name="Google Shape;63;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8: बड़ा डेटा और लक्षित विपणन</a:t>
            </a:r>
            <a:endParaRPr/>
          </a:p>
        </p:txBody>
      </p:sp>
      <p:sp>
        <p:nvSpPr>
          <p:cNvPr id="64" name="Google Shape;64;p3"/>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 name="Google Shape;65;p3"/>
          <p:cNvSpPr/>
          <p:nvPr/>
        </p:nvSpPr>
        <p:spPr>
          <a:xfrm>
            <a:off x="717326" y="4027750"/>
            <a:ext cx="21396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rgbClr val="00B14F"/>
                </a:solidFill>
                <a:latin typeface="Arial"/>
                <a:ea typeface="Arial"/>
                <a:cs typeface="Arial"/>
                <a:sym typeface="Arial"/>
              </a:rPr>
              <a:t>आंकड़े</a:t>
            </a:r>
            <a:endParaRPr b="1" i="0" sz="3600" u="none" cap="none" strike="noStrike">
              <a:solidFill>
                <a:srgbClr val="00B14F"/>
              </a:solidFill>
              <a:latin typeface="Calibri"/>
              <a:ea typeface="Calibri"/>
              <a:cs typeface="Calibri"/>
              <a:sym typeface="Calibri"/>
            </a:endParaRPr>
          </a:p>
        </p:txBody>
      </p:sp>
      <p:sp>
        <p:nvSpPr>
          <p:cNvPr id="66" name="Google Shape;66;p3"/>
          <p:cNvSpPr/>
          <p:nvPr/>
        </p:nvSpPr>
        <p:spPr>
          <a:xfrm>
            <a:off x="551168" y="4670073"/>
            <a:ext cx="2914131" cy="103586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0" i="0" lang="en-US" sz="1800" u="none" cap="none" strike="noStrike">
                <a:solidFill>
                  <a:schemeClr val="dk1"/>
                </a:solidFill>
                <a:latin typeface="Arial"/>
                <a:ea typeface="Arial"/>
                <a:cs typeface="Arial"/>
                <a:sym typeface="Arial"/>
              </a:rPr>
              <a:t>संदर्भ या विश्लेषण के लिए तथ्यों और आंकड़ों को एक साथ एकत्रित किया गया</a:t>
            </a:r>
            <a:endParaRPr/>
          </a:p>
        </p:txBody>
      </p:sp>
      <p:sp>
        <p:nvSpPr>
          <p:cNvPr id="67" name="Google Shape;67;p3"/>
          <p:cNvSpPr/>
          <p:nvPr/>
        </p:nvSpPr>
        <p:spPr>
          <a:xfrm>
            <a:off x="4247009" y="3920491"/>
            <a:ext cx="2774066"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डेटा का एक संग्रह जो मात्रा में बहुत बड़ा है फिर भी समय के साथ तेजी से बढ़ रहा है।</a:t>
            </a:r>
            <a:endParaRPr b="0" i="0" sz="1800" u="none" cap="none" strike="noStrike">
              <a:solidFill>
                <a:schemeClr val="dk1"/>
              </a:solidFill>
              <a:latin typeface="Calibri"/>
              <a:ea typeface="Calibri"/>
              <a:cs typeface="Calibri"/>
              <a:sym typeface="Calibri"/>
            </a:endParaRPr>
          </a:p>
        </p:txBody>
      </p:sp>
      <p:sp>
        <p:nvSpPr>
          <p:cNvPr id="68" name="Google Shape;68;p3"/>
          <p:cNvSpPr/>
          <p:nvPr/>
        </p:nvSpPr>
        <p:spPr>
          <a:xfrm>
            <a:off x="7898674" y="3419489"/>
            <a:ext cx="3225182" cy="1366528"/>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0" i="0" lang="en-US" sz="1800" u="none" cap="none" strike="noStrike">
                <a:solidFill>
                  <a:schemeClr val="dk1"/>
                </a:solidFill>
                <a:latin typeface="Arial"/>
                <a:ea typeface="Arial"/>
                <a:cs typeface="Arial"/>
                <a:sym typeface="Arial"/>
              </a:rPr>
              <a:t>पैटर्न या बाजार के रुझान जैसी जानकारी को उजागर करने के लिए बड़े डेटा की जांच करने की अक्सर-जटिल प्रक्रिया।</a:t>
            </a:r>
            <a:endParaRPr/>
          </a:p>
        </p:txBody>
      </p:sp>
      <p:sp>
        <p:nvSpPr>
          <p:cNvPr id="69" name="Google Shape;69;p3"/>
          <p:cNvSpPr/>
          <p:nvPr/>
        </p:nvSpPr>
        <p:spPr>
          <a:xfrm>
            <a:off x="3622510" y="3109010"/>
            <a:ext cx="90495" cy="2844666"/>
          </a:xfrm>
          <a:prstGeom prst="rect">
            <a:avLst/>
          </a:prstGeom>
          <a:solidFill>
            <a:srgbClr val="00B1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0" name="Google Shape;70;p3"/>
          <p:cNvSpPr/>
          <p:nvPr/>
        </p:nvSpPr>
        <p:spPr>
          <a:xfrm>
            <a:off x="7327935" y="2481246"/>
            <a:ext cx="90495" cy="2844665"/>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 name="Google Shape;71;p3"/>
          <p:cNvSpPr/>
          <p:nvPr/>
        </p:nvSpPr>
        <p:spPr>
          <a:xfrm>
            <a:off x="11295940" y="2020608"/>
            <a:ext cx="90495" cy="2844665"/>
          </a:xfrm>
          <a:prstGeom prst="rect">
            <a:avLst/>
          </a:prstGeom>
          <a:solidFill>
            <a:srgbClr val="ED7D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 name="Google Shape;72;p3"/>
          <p:cNvSpPr/>
          <p:nvPr/>
        </p:nvSpPr>
        <p:spPr>
          <a:xfrm>
            <a:off x="4193249" y="3200003"/>
            <a:ext cx="205697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rgbClr val="0064DF"/>
                </a:solidFill>
                <a:latin typeface="Arial"/>
                <a:ea typeface="Arial"/>
                <a:cs typeface="Arial"/>
                <a:sym typeface="Arial"/>
              </a:rPr>
              <a:t>बड़ा डेटा</a:t>
            </a:r>
            <a:endParaRPr b="1" i="0" sz="3600" u="none" cap="none" strike="noStrike">
              <a:solidFill>
                <a:srgbClr val="0064DF"/>
              </a:solidFill>
              <a:latin typeface="Calibri"/>
              <a:ea typeface="Calibri"/>
              <a:cs typeface="Calibri"/>
              <a:sym typeface="Calibri"/>
            </a:endParaRPr>
          </a:p>
        </p:txBody>
      </p:sp>
      <p:sp>
        <p:nvSpPr>
          <p:cNvPr id="73" name="Google Shape;73;p3"/>
          <p:cNvSpPr/>
          <p:nvPr/>
        </p:nvSpPr>
        <p:spPr>
          <a:xfrm>
            <a:off x="7985753" y="2276150"/>
            <a:ext cx="3310200" cy="101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600" u="none" cap="none" strike="noStrike">
                <a:solidFill>
                  <a:srgbClr val="ED7D30"/>
                </a:solidFill>
                <a:latin typeface="Arial"/>
                <a:ea typeface="Arial"/>
                <a:cs typeface="Arial"/>
                <a:sym typeface="Arial"/>
              </a:rPr>
              <a:t>बड़ा डेटा</a:t>
            </a:r>
            <a:br>
              <a:rPr b="1" i="0" lang="en-US" sz="3600" u="none" cap="none" strike="noStrike">
                <a:solidFill>
                  <a:srgbClr val="ED7D30"/>
                </a:solidFill>
                <a:latin typeface="Arial"/>
                <a:ea typeface="Arial"/>
                <a:cs typeface="Arial"/>
                <a:sym typeface="Arial"/>
              </a:rPr>
            </a:br>
            <a:r>
              <a:rPr b="1" i="0" lang="en-US" sz="3600" u="none" cap="none" strike="noStrike">
                <a:solidFill>
                  <a:srgbClr val="ED7D30"/>
                </a:solidFill>
                <a:latin typeface="Arial"/>
                <a:ea typeface="Arial"/>
                <a:cs typeface="Arial"/>
                <a:sym typeface="Arial"/>
              </a:rPr>
              <a:t>एनालिटिक्स</a:t>
            </a:r>
            <a:endParaRPr b="1" i="0" sz="3600" u="none" cap="none" strike="noStrike">
              <a:solidFill>
                <a:srgbClr val="ED7D30"/>
              </a:solidFill>
              <a:latin typeface="Calibri"/>
              <a:ea typeface="Calibri"/>
              <a:cs typeface="Calibri"/>
              <a:sym typeface="Calibri"/>
            </a:endParaRPr>
          </a:p>
        </p:txBody>
      </p:sp>
      <p:sp>
        <p:nvSpPr>
          <p:cNvPr id="74" name="Google Shape;74;p3"/>
          <p:cNvSpPr/>
          <p:nvPr/>
        </p:nvSpPr>
        <p:spPr>
          <a:xfrm>
            <a:off x="4313450" y="2276154"/>
            <a:ext cx="963935" cy="821130"/>
          </a:xfrm>
          <a:custGeom>
            <a:rect b="b" l="l" r="r" t="t"/>
            <a:pathLst>
              <a:path extrusionOk="0" h="185" w="218">
                <a:moveTo>
                  <a:pt x="52" y="6"/>
                </a:moveTo>
                <a:cubicBezTo>
                  <a:pt x="52" y="3"/>
                  <a:pt x="54" y="0"/>
                  <a:pt x="58" y="0"/>
                </a:cubicBezTo>
                <a:cubicBezTo>
                  <a:pt x="91" y="0"/>
                  <a:pt x="91" y="0"/>
                  <a:pt x="91" y="0"/>
                </a:cubicBezTo>
                <a:cubicBezTo>
                  <a:pt x="94" y="0"/>
                  <a:pt x="97" y="3"/>
                  <a:pt x="97" y="6"/>
                </a:cubicBezTo>
                <a:cubicBezTo>
                  <a:pt x="97" y="36"/>
                  <a:pt x="97" y="36"/>
                  <a:pt x="97" y="36"/>
                </a:cubicBezTo>
                <a:cubicBezTo>
                  <a:pt x="104" y="46"/>
                  <a:pt x="114" y="56"/>
                  <a:pt x="125" y="63"/>
                </a:cubicBezTo>
                <a:cubicBezTo>
                  <a:pt x="154" y="63"/>
                  <a:pt x="154" y="63"/>
                  <a:pt x="154" y="63"/>
                </a:cubicBezTo>
                <a:cubicBezTo>
                  <a:pt x="158" y="63"/>
                  <a:pt x="160" y="66"/>
                  <a:pt x="160" y="69"/>
                </a:cubicBezTo>
                <a:cubicBezTo>
                  <a:pt x="160" y="80"/>
                  <a:pt x="161" y="91"/>
                  <a:pt x="161" y="102"/>
                </a:cubicBezTo>
                <a:cubicBezTo>
                  <a:pt x="161" y="105"/>
                  <a:pt x="158" y="108"/>
                  <a:pt x="155" y="108"/>
                </a:cubicBezTo>
                <a:cubicBezTo>
                  <a:pt x="144" y="108"/>
                  <a:pt x="133" y="108"/>
                  <a:pt x="122" y="108"/>
                </a:cubicBezTo>
                <a:cubicBezTo>
                  <a:pt x="119" y="108"/>
                  <a:pt x="116" y="105"/>
                  <a:pt x="116" y="102"/>
                </a:cubicBezTo>
                <a:cubicBezTo>
                  <a:pt x="116" y="74"/>
                  <a:pt x="116" y="74"/>
                  <a:pt x="116" y="74"/>
                </a:cubicBezTo>
                <a:cubicBezTo>
                  <a:pt x="108" y="63"/>
                  <a:pt x="98" y="52"/>
                  <a:pt x="87" y="45"/>
                </a:cubicBezTo>
                <a:cubicBezTo>
                  <a:pt x="58" y="45"/>
                  <a:pt x="58" y="45"/>
                  <a:pt x="58" y="45"/>
                </a:cubicBezTo>
                <a:cubicBezTo>
                  <a:pt x="55" y="45"/>
                  <a:pt x="52" y="42"/>
                  <a:pt x="52" y="39"/>
                </a:cubicBezTo>
                <a:cubicBezTo>
                  <a:pt x="52" y="6"/>
                  <a:pt x="52" y="6"/>
                  <a:pt x="52" y="6"/>
                </a:cubicBezTo>
                <a:close/>
                <a:moveTo>
                  <a:pt x="119" y="36"/>
                </a:moveTo>
                <a:cubicBezTo>
                  <a:pt x="119" y="11"/>
                  <a:pt x="119" y="11"/>
                  <a:pt x="119" y="11"/>
                </a:cubicBezTo>
                <a:cubicBezTo>
                  <a:pt x="119" y="8"/>
                  <a:pt x="121" y="6"/>
                  <a:pt x="123" y="6"/>
                </a:cubicBezTo>
                <a:cubicBezTo>
                  <a:pt x="149" y="6"/>
                  <a:pt x="149" y="6"/>
                  <a:pt x="149" y="6"/>
                </a:cubicBezTo>
                <a:cubicBezTo>
                  <a:pt x="152" y="6"/>
                  <a:pt x="154" y="8"/>
                  <a:pt x="154" y="11"/>
                </a:cubicBezTo>
                <a:cubicBezTo>
                  <a:pt x="154" y="36"/>
                  <a:pt x="154" y="36"/>
                  <a:pt x="154" y="36"/>
                </a:cubicBezTo>
                <a:cubicBezTo>
                  <a:pt x="154" y="39"/>
                  <a:pt x="152" y="41"/>
                  <a:pt x="149" y="41"/>
                </a:cubicBezTo>
                <a:cubicBezTo>
                  <a:pt x="124" y="41"/>
                  <a:pt x="124" y="41"/>
                  <a:pt x="124" y="41"/>
                </a:cubicBezTo>
                <a:cubicBezTo>
                  <a:pt x="121" y="41"/>
                  <a:pt x="119" y="39"/>
                  <a:pt x="119" y="36"/>
                </a:cubicBezTo>
                <a:close/>
                <a:moveTo>
                  <a:pt x="50" y="104"/>
                </a:moveTo>
                <a:cubicBezTo>
                  <a:pt x="50" y="71"/>
                  <a:pt x="50" y="71"/>
                  <a:pt x="50" y="71"/>
                </a:cubicBezTo>
                <a:cubicBezTo>
                  <a:pt x="50" y="68"/>
                  <a:pt x="52" y="66"/>
                  <a:pt x="55" y="66"/>
                </a:cubicBezTo>
                <a:cubicBezTo>
                  <a:pt x="88" y="66"/>
                  <a:pt x="88" y="66"/>
                  <a:pt x="88" y="66"/>
                </a:cubicBezTo>
                <a:cubicBezTo>
                  <a:pt x="92" y="66"/>
                  <a:pt x="94" y="68"/>
                  <a:pt x="94" y="71"/>
                </a:cubicBezTo>
                <a:cubicBezTo>
                  <a:pt x="95" y="104"/>
                  <a:pt x="95" y="104"/>
                  <a:pt x="95" y="104"/>
                </a:cubicBezTo>
                <a:cubicBezTo>
                  <a:pt x="95" y="108"/>
                  <a:pt x="92" y="110"/>
                  <a:pt x="89" y="110"/>
                </a:cubicBezTo>
                <a:cubicBezTo>
                  <a:pt x="56" y="110"/>
                  <a:pt x="56" y="110"/>
                  <a:pt x="56" y="110"/>
                </a:cubicBezTo>
                <a:cubicBezTo>
                  <a:pt x="53" y="110"/>
                  <a:pt x="50" y="108"/>
                  <a:pt x="50" y="104"/>
                </a:cubicBezTo>
                <a:close/>
                <a:moveTo>
                  <a:pt x="67" y="151"/>
                </a:moveTo>
                <a:cubicBezTo>
                  <a:pt x="67" y="130"/>
                  <a:pt x="67" y="130"/>
                  <a:pt x="67" y="130"/>
                </a:cubicBezTo>
                <a:cubicBezTo>
                  <a:pt x="67" y="128"/>
                  <a:pt x="68" y="126"/>
                  <a:pt x="70" y="126"/>
                </a:cubicBezTo>
                <a:cubicBezTo>
                  <a:pt x="91" y="126"/>
                  <a:pt x="91" y="126"/>
                  <a:pt x="91" y="126"/>
                </a:cubicBezTo>
                <a:cubicBezTo>
                  <a:pt x="93" y="126"/>
                  <a:pt x="95" y="128"/>
                  <a:pt x="95" y="130"/>
                </a:cubicBezTo>
                <a:cubicBezTo>
                  <a:pt x="95" y="151"/>
                  <a:pt x="95" y="151"/>
                  <a:pt x="95" y="151"/>
                </a:cubicBezTo>
                <a:cubicBezTo>
                  <a:pt x="95" y="153"/>
                  <a:pt x="93" y="155"/>
                  <a:pt x="91" y="155"/>
                </a:cubicBezTo>
                <a:cubicBezTo>
                  <a:pt x="71" y="155"/>
                  <a:pt x="71" y="155"/>
                  <a:pt x="71" y="155"/>
                </a:cubicBezTo>
                <a:cubicBezTo>
                  <a:pt x="69" y="155"/>
                  <a:pt x="67" y="153"/>
                  <a:pt x="67" y="151"/>
                </a:cubicBezTo>
                <a:close/>
                <a:moveTo>
                  <a:pt x="1" y="106"/>
                </a:moveTo>
                <a:cubicBezTo>
                  <a:pt x="1" y="83"/>
                  <a:pt x="1" y="83"/>
                  <a:pt x="1" y="83"/>
                </a:cubicBezTo>
                <a:cubicBezTo>
                  <a:pt x="0" y="81"/>
                  <a:pt x="2" y="79"/>
                  <a:pt x="4" y="79"/>
                </a:cubicBezTo>
                <a:cubicBezTo>
                  <a:pt x="27" y="79"/>
                  <a:pt x="27" y="79"/>
                  <a:pt x="27" y="79"/>
                </a:cubicBezTo>
                <a:cubicBezTo>
                  <a:pt x="30" y="79"/>
                  <a:pt x="31" y="81"/>
                  <a:pt x="31" y="83"/>
                </a:cubicBezTo>
                <a:cubicBezTo>
                  <a:pt x="32" y="106"/>
                  <a:pt x="32" y="106"/>
                  <a:pt x="32" y="106"/>
                </a:cubicBezTo>
                <a:cubicBezTo>
                  <a:pt x="32" y="108"/>
                  <a:pt x="30" y="110"/>
                  <a:pt x="28" y="110"/>
                </a:cubicBezTo>
                <a:cubicBezTo>
                  <a:pt x="5" y="110"/>
                  <a:pt x="5" y="110"/>
                  <a:pt x="5" y="110"/>
                </a:cubicBezTo>
                <a:cubicBezTo>
                  <a:pt x="3" y="110"/>
                  <a:pt x="1" y="108"/>
                  <a:pt x="1" y="106"/>
                </a:cubicBezTo>
                <a:close/>
                <a:moveTo>
                  <a:pt x="176" y="68"/>
                </a:moveTo>
                <a:cubicBezTo>
                  <a:pt x="176" y="47"/>
                  <a:pt x="176" y="47"/>
                  <a:pt x="176" y="47"/>
                </a:cubicBezTo>
                <a:cubicBezTo>
                  <a:pt x="176" y="45"/>
                  <a:pt x="177" y="43"/>
                  <a:pt x="179" y="43"/>
                </a:cubicBezTo>
                <a:cubicBezTo>
                  <a:pt x="200" y="43"/>
                  <a:pt x="200" y="43"/>
                  <a:pt x="200" y="43"/>
                </a:cubicBezTo>
                <a:cubicBezTo>
                  <a:pt x="202" y="43"/>
                  <a:pt x="204" y="45"/>
                  <a:pt x="204" y="47"/>
                </a:cubicBezTo>
                <a:cubicBezTo>
                  <a:pt x="204" y="68"/>
                  <a:pt x="204" y="68"/>
                  <a:pt x="204" y="68"/>
                </a:cubicBezTo>
                <a:cubicBezTo>
                  <a:pt x="204" y="70"/>
                  <a:pt x="202" y="71"/>
                  <a:pt x="200" y="71"/>
                </a:cubicBezTo>
                <a:cubicBezTo>
                  <a:pt x="180" y="71"/>
                  <a:pt x="180" y="71"/>
                  <a:pt x="180" y="71"/>
                </a:cubicBezTo>
                <a:cubicBezTo>
                  <a:pt x="178" y="71"/>
                  <a:pt x="176" y="70"/>
                  <a:pt x="176" y="68"/>
                </a:cubicBezTo>
                <a:close/>
                <a:moveTo>
                  <a:pt x="9" y="63"/>
                </a:moveTo>
                <a:cubicBezTo>
                  <a:pt x="8" y="46"/>
                  <a:pt x="8" y="46"/>
                  <a:pt x="8" y="46"/>
                </a:cubicBezTo>
                <a:cubicBezTo>
                  <a:pt x="8" y="44"/>
                  <a:pt x="10" y="43"/>
                  <a:pt x="11" y="43"/>
                </a:cubicBezTo>
                <a:cubicBezTo>
                  <a:pt x="28" y="43"/>
                  <a:pt x="28" y="43"/>
                  <a:pt x="28" y="43"/>
                </a:cubicBezTo>
                <a:cubicBezTo>
                  <a:pt x="30" y="43"/>
                  <a:pt x="31" y="44"/>
                  <a:pt x="31" y="46"/>
                </a:cubicBezTo>
                <a:cubicBezTo>
                  <a:pt x="31" y="63"/>
                  <a:pt x="31" y="63"/>
                  <a:pt x="31" y="63"/>
                </a:cubicBezTo>
                <a:cubicBezTo>
                  <a:pt x="31" y="64"/>
                  <a:pt x="30" y="65"/>
                  <a:pt x="28" y="65"/>
                </a:cubicBezTo>
                <a:cubicBezTo>
                  <a:pt x="12" y="65"/>
                  <a:pt x="12" y="65"/>
                  <a:pt x="12" y="65"/>
                </a:cubicBezTo>
                <a:cubicBezTo>
                  <a:pt x="10" y="65"/>
                  <a:pt x="9" y="64"/>
                  <a:pt x="9" y="63"/>
                </a:cubicBezTo>
                <a:close/>
                <a:moveTo>
                  <a:pt x="116" y="150"/>
                </a:moveTo>
                <a:cubicBezTo>
                  <a:pt x="116" y="124"/>
                  <a:pt x="116" y="124"/>
                  <a:pt x="116" y="124"/>
                </a:cubicBezTo>
                <a:moveTo>
                  <a:pt x="127" y="185"/>
                </a:moveTo>
                <a:cubicBezTo>
                  <a:pt x="127" y="159"/>
                  <a:pt x="127" y="159"/>
                  <a:pt x="127" y="159"/>
                </a:cubicBezTo>
                <a:moveTo>
                  <a:pt x="146" y="161"/>
                </a:moveTo>
                <a:cubicBezTo>
                  <a:pt x="147" y="161"/>
                  <a:pt x="147" y="161"/>
                  <a:pt x="147" y="161"/>
                </a:cubicBezTo>
                <a:cubicBezTo>
                  <a:pt x="150" y="161"/>
                  <a:pt x="153" y="164"/>
                  <a:pt x="153" y="167"/>
                </a:cubicBezTo>
                <a:cubicBezTo>
                  <a:pt x="153" y="177"/>
                  <a:pt x="153" y="177"/>
                  <a:pt x="153" y="177"/>
                </a:cubicBezTo>
                <a:cubicBezTo>
                  <a:pt x="153" y="180"/>
                  <a:pt x="150" y="183"/>
                  <a:pt x="147" y="183"/>
                </a:cubicBezTo>
                <a:cubicBezTo>
                  <a:pt x="146" y="183"/>
                  <a:pt x="146" y="183"/>
                  <a:pt x="146" y="183"/>
                </a:cubicBezTo>
                <a:cubicBezTo>
                  <a:pt x="142" y="183"/>
                  <a:pt x="139" y="180"/>
                  <a:pt x="139" y="177"/>
                </a:cubicBezTo>
                <a:cubicBezTo>
                  <a:pt x="139" y="167"/>
                  <a:pt x="139" y="167"/>
                  <a:pt x="139" y="167"/>
                </a:cubicBezTo>
                <a:cubicBezTo>
                  <a:pt x="139" y="164"/>
                  <a:pt x="142" y="161"/>
                  <a:pt x="146" y="161"/>
                </a:cubicBezTo>
                <a:close/>
                <a:moveTo>
                  <a:pt x="185" y="161"/>
                </a:moveTo>
                <a:cubicBezTo>
                  <a:pt x="186" y="161"/>
                  <a:pt x="186" y="161"/>
                  <a:pt x="186" y="161"/>
                </a:cubicBezTo>
                <a:cubicBezTo>
                  <a:pt x="190" y="161"/>
                  <a:pt x="193" y="164"/>
                  <a:pt x="193" y="167"/>
                </a:cubicBezTo>
                <a:cubicBezTo>
                  <a:pt x="193" y="177"/>
                  <a:pt x="193" y="177"/>
                  <a:pt x="193" y="177"/>
                </a:cubicBezTo>
                <a:cubicBezTo>
                  <a:pt x="193" y="180"/>
                  <a:pt x="190" y="183"/>
                  <a:pt x="186" y="183"/>
                </a:cubicBezTo>
                <a:cubicBezTo>
                  <a:pt x="185" y="183"/>
                  <a:pt x="185" y="183"/>
                  <a:pt x="185" y="183"/>
                </a:cubicBezTo>
                <a:cubicBezTo>
                  <a:pt x="182" y="183"/>
                  <a:pt x="179" y="180"/>
                  <a:pt x="179" y="177"/>
                </a:cubicBezTo>
                <a:cubicBezTo>
                  <a:pt x="179" y="167"/>
                  <a:pt x="179" y="167"/>
                  <a:pt x="179" y="167"/>
                </a:cubicBezTo>
                <a:cubicBezTo>
                  <a:pt x="179" y="164"/>
                  <a:pt x="182" y="161"/>
                  <a:pt x="185" y="161"/>
                </a:cubicBezTo>
                <a:close/>
                <a:moveTo>
                  <a:pt x="166" y="185"/>
                </a:moveTo>
                <a:cubicBezTo>
                  <a:pt x="166" y="159"/>
                  <a:pt x="166" y="159"/>
                  <a:pt x="166" y="159"/>
                </a:cubicBezTo>
                <a:moveTo>
                  <a:pt x="218" y="150"/>
                </a:moveTo>
                <a:cubicBezTo>
                  <a:pt x="218" y="124"/>
                  <a:pt x="218" y="124"/>
                  <a:pt x="218" y="124"/>
                </a:cubicBezTo>
                <a:moveTo>
                  <a:pt x="198" y="126"/>
                </a:moveTo>
                <a:cubicBezTo>
                  <a:pt x="199" y="126"/>
                  <a:pt x="199" y="126"/>
                  <a:pt x="199" y="126"/>
                </a:cubicBezTo>
                <a:cubicBezTo>
                  <a:pt x="203" y="126"/>
                  <a:pt x="205" y="129"/>
                  <a:pt x="205" y="132"/>
                </a:cubicBezTo>
                <a:cubicBezTo>
                  <a:pt x="205" y="142"/>
                  <a:pt x="205" y="142"/>
                  <a:pt x="205" y="142"/>
                </a:cubicBezTo>
                <a:cubicBezTo>
                  <a:pt x="205" y="145"/>
                  <a:pt x="203" y="148"/>
                  <a:pt x="199" y="148"/>
                </a:cubicBezTo>
                <a:cubicBezTo>
                  <a:pt x="198" y="148"/>
                  <a:pt x="198" y="148"/>
                  <a:pt x="198" y="148"/>
                </a:cubicBezTo>
                <a:cubicBezTo>
                  <a:pt x="195" y="148"/>
                  <a:pt x="192" y="145"/>
                  <a:pt x="192" y="142"/>
                </a:cubicBezTo>
                <a:cubicBezTo>
                  <a:pt x="192" y="132"/>
                  <a:pt x="192" y="132"/>
                  <a:pt x="192" y="132"/>
                </a:cubicBezTo>
                <a:cubicBezTo>
                  <a:pt x="192" y="129"/>
                  <a:pt x="195" y="126"/>
                  <a:pt x="198" y="126"/>
                </a:cubicBezTo>
                <a:close/>
                <a:moveTo>
                  <a:pt x="134" y="126"/>
                </a:moveTo>
                <a:cubicBezTo>
                  <a:pt x="135" y="126"/>
                  <a:pt x="135" y="126"/>
                  <a:pt x="135" y="126"/>
                </a:cubicBezTo>
                <a:cubicBezTo>
                  <a:pt x="138" y="126"/>
                  <a:pt x="141" y="129"/>
                  <a:pt x="141" y="132"/>
                </a:cubicBezTo>
                <a:cubicBezTo>
                  <a:pt x="141" y="142"/>
                  <a:pt x="141" y="142"/>
                  <a:pt x="141" y="142"/>
                </a:cubicBezTo>
                <a:cubicBezTo>
                  <a:pt x="141" y="145"/>
                  <a:pt x="138" y="148"/>
                  <a:pt x="135" y="148"/>
                </a:cubicBezTo>
                <a:cubicBezTo>
                  <a:pt x="134" y="148"/>
                  <a:pt x="134" y="148"/>
                  <a:pt x="134" y="148"/>
                </a:cubicBezTo>
                <a:cubicBezTo>
                  <a:pt x="130" y="148"/>
                  <a:pt x="128" y="145"/>
                  <a:pt x="128" y="142"/>
                </a:cubicBezTo>
                <a:cubicBezTo>
                  <a:pt x="128" y="132"/>
                  <a:pt x="128" y="132"/>
                  <a:pt x="128" y="132"/>
                </a:cubicBezTo>
                <a:cubicBezTo>
                  <a:pt x="128" y="129"/>
                  <a:pt x="130" y="126"/>
                  <a:pt x="134" y="126"/>
                </a:cubicBezTo>
                <a:close/>
                <a:moveTo>
                  <a:pt x="172" y="126"/>
                </a:moveTo>
                <a:cubicBezTo>
                  <a:pt x="173" y="126"/>
                  <a:pt x="173" y="126"/>
                  <a:pt x="173" y="126"/>
                </a:cubicBezTo>
                <a:cubicBezTo>
                  <a:pt x="177" y="126"/>
                  <a:pt x="180" y="129"/>
                  <a:pt x="180" y="132"/>
                </a:cubicBezTo>
                <a:cubicBezTo>
                  <a:pt x="180" y="142"/>
                  <a:pt x="180" y="142"/>
                  <a:pt x="180" y="142"/>
                </a:cubicBezTo>
                <a:cubicBezTo>
                  <a:pt x="180" y="145"/>
                  <a:pt x="177" y="148"/>
                  <a:pt x="173" y="148"/>
                </a:cubicBezTo>
                <a:cubicBezTo>
                  <a:pt x="172" y="148"/>
                  <a:pt x="172" y="148"/>
                  <a:pt x="172" y="148"/>
                </a:cubicBezTo>
                <a:cubicBezTo>
                  <a:pt x="169" y="148"/>
                  <a:pt x="166" y="145"/>
                  <a:pt x="166" y="142"/>
                </a:cubicBezTo>
                <a:cubicBezTo>
                  <a:pt x="166" y="132"/>
                  <a:pt x="166" y="132"/>
                  <a:pt x="166" y="132"/>
                </a:cubicBezTo>
                <a:cubicBezTo>
                  <a:pt x="166" y="129"/>
                  <a:pt x="169" y="126"/>
                  <a:pt x="172" y="126"/>
                </a:cubicBezTo>
                <a:close/>
                <a:moveTo>
                  <a:pt x="153" y="150"/>
                </a:moveTo>
                <a:cubicBezTo>
                  <a:pt x="153" y="124"/>
                  <a:pt x="153" y="124"/>
                  <a:pt x="153" y="124"/>
                </a:cubicBezTo>
              </a:path>
            </a:pathLst>
          </a:custGeom>
          <a:noFill/>
          <a:ln cap="flat" cmpd="sng" w="127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nvGrpSpPr>
          <p:cNvPr id="75" name="Google Shape;75;p3"/>
          <p:cNvGrpSpPr/>
          <p:nvPr/>
        </p:nvGrpSpPr>
        <p:grpSpPr>
          <a:xfrm>
            <a:off x="846634" y="3101203"/>
            <a:ext cx="809403" cy="843602"/>
            <a:chOff x="-1701800" y="41275"/>
            <a:chExt cx="338138" cy="352425"/>
          </a:xfrm>
        </p:grpSpPr>
        <p:sp>
          <p:nvSpPr>
            <p:cNvPr id="76" name="Google Shape;76;p3"/>
            <p:cNvSpPr/>
            <p:nvPr/>
          </p:nvSpPr>
          <p:spPr>
            <a:xfrm>
              <a:off x="-1674813" y="112713"/>
              <a:ext cx="71438" cy="88900"/>
            </a:xfrm>
            <a:custGeom>
              <a:rect b="b" l="l" r="r" t="t"/>
              <a:pathLst>
                <a:path extrusionOk="0" h="41" w="33">
                  <a:moveTo>
                    <a:pt x="0" y="41"/>
                  </a:moveTo>
                  <a:cubicBezTo>
                    <a:pt x="5" y="23"/>
                    <a:pt x="17" y="8"/>
                    <a:pt x="33" y="0"/>
                  </a:cubicBezTo>
                </a:path>
              </a:pathLst>
            </a:custGeom>
            <a:noFill/>
            <a:ln cap="flat" cmpd="sng" w="127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7" name="Google Shape;77;p3"/>
            <p:cNvSpPr/>
            <p:nvPr/>
          </p:nvSpPr>
          <p:spPr>
            <a:xfrm>
              <a:off x="-1609725" y="368300"/>
              <a:ext cx="125413" cy="25400"/>
            </a:xfrm>
            <a:custGeom>
              <a:rect b="b" l="l" r="r" t="t"/>
              <a:pathLst>
                <a:path extrusionOk="0" h="11" w="58">
                  <a:moveTo>
                    <a:pt x="58" y="7"/>
                  </a:moveTo>
                  <a:cubicBezTo>
                    <a:pt x="49" y="10"/>
                    <a:pt x="38" y="11"/>
                    <a:pt x="28" y="10"/>
                  </a:cubicBezTo>
                  <a:cubicBezTo>
                    <a:pt x="18" y="9"/>
                    <a:pt x="8" y="5"/>
                    <a:pt x="0" y="0"/>
                  </a:cubicBezTo>
                </a:path>
              </a:pathLst>
            </a:custGeom>
            <a:noFill/>
            <a:ln cap="flat" cmpd="sng" w="127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8" name="Google Shape;78;p3"/>
            <p:cNvSpPr/>
            <p:nvPr/>
          </p:nvSpPr>
          <p:spPr>
            <a:xfrm>
              <a:off x="-1430338" y="134938"/>
              <a:ext cx="47625" cy="106363"/>
            </a:xfrm>
            <a:custGeom>
              <a:rect b="b" l="l" r="r" t="t"/>
              <a:pathLst>
                <a:path extrusionOk="0" h="49" w="22">
                  <a:moveTo>
                    <a:pt x="0" y="0"/>
                  </a:moveTo>
                  <a:cubicBezTo>
                    <a:pt x="14" y="12"/>
                    <a:pt x="22" y="30"/>
                    <a:pt x="22" y="49"/>
                  </a:cubicBezTo>
                </a:path>
              </a:pathLst>
            </a:custGeom>
            <a:noFill/>
            <a:ln cap="flat" cmpd="sng" w="127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9" name="Google Shape;79;p3"/>
            <p:cNvSpPr/>
            <p:nvPr/>
          </p:nvSpPr>
          <p:spPr>
            <a:xfrm>
              <a:off x="-1631950" y="254000"/>
              <a:ext cx="71438" cy="123825"/>
            </a:xfrm>
            <a:custGeom>
              <a:rect b="b" l="l" r="r" t="t"/>
              <a:pathLst>
                <a:path extrusionOk="0" h="78" w="45">
                  <a:moveTo>
                    <a:pt x="45" y="0"/>
                  </a:moveTo>
                  <a:lnTo>
                    <a:pt x="0" y="26"/>
                  </a:lnTo>
                  <a:lnTo>
                    <a:pt x="0" y="78"/>
                  </a:lnTo>
                </a:path>
              </a:pathLst>
            </a:custGeom>
            <a:noFill/>
            <a:ln cap="flat" cmpd="sng" w="12700">
              <a:solidFill>
                <a:srgbClr val="000000"/>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0" name="Google Shape;80;p3"/>
            <p:cNvSpPr/>
            <p:nvPr/>
          </p:nvSpPr>
          <p:spPr>
            <a:xfrm>
              <a:off x="-1435100" y="254000"/>
              <a:ext cx="71438" cy="123825"/>
            </a:xfrm>
            <a:custGeom>
              <a:rect b="b" l="l" r="r" t="t"/>
              <a:pathLst>
                <a:path extrusionOk="0" h="78" w="45">
                  <a:moveTo>
                    <a:pt x="45" y="0"/>
                  </a:moveTo>
                  <a:lnTo>
                    <a:pt x="0" y="26"/>
                  </a:lnTo>
                  <a:lnTo>
                    <a:pt x="0" y="78"/>
                  </a:lnTo>
                </a:path>
              </a:pathLst>
            </a:custGeom>
            <a:noFill/>
            <a:ln cap="flat" cmpd="sng" w="12700">
              <a:solidFill>
                <a:srgbClr val="000000"/>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1" name="Google Shape;81;p3"/>
            <p:cNvSpPr/>
            <p:nvPr/>
          </p:nvSpPr>
          <p:spPr>
            <a:xfrm>
              <a:off x="-1533525" y="82550"/>
              <a:ext cx="71438" cy="122238"/>
            </a:xfrm>
            <a:custGeom>
              <a:rect b="b" l="l" r="r" t="t"/>
              <a:pathLst>
                <a:path extrusionOk="0" h="77" w="45">
                  <a:moveTo>
                    <a:pt x="45" y="0"/>
                  </a:moveTo>
                  <a:lnTo>
                    <a:pt x="0" y="26"/>
                  </a:lnTo>
                  <a:lnTo>
                    <a:pt x="0" y="77"/>
                  </a:lnTo>
                </a:path>
              </a:pathLst>
            </a:custGeom>
            <a:noFill/>
            <a:ln cap="flat" cmpd="sng" w="12700">
              <a:solidFill>
                <a:srgbClr val="000000"/>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2" name="Google Shape;82;p3"/>
            <p:cNvSpPr/>
            <p:nvPr/>
          </p:nvSpPr>
          <p:spPr>
            <a:xfrm>
              <a:off x="-1503363" y="212725"/>
              <a:ext cx="139700" cy="165100"/>
            </a:xfrm>
            <a:custGeom>
              <a:rect b="b" l="l" r="r" t="t"/>
              <a:pathLst>
                <a:path extrusionOk="0" h="76" w="65">
                  <a:moveTo>
                    <a:pt x="32" y="0"/>
                  </a:moveTo>
                  <a:cubicBezTo>
                    <a:pt x="43" y="7"/>
                    <a:pt x="54" y="13"/>
                    <a:pt x="65" y="19"/>
                  </a:cubicBezTo>
                  <a:cubicBezTo>
                    <a:pt x="65" y="32"/>
                    <a:pt x="65" y="44"/>
                    <a:pt x="64" y="57"/>
                  </a:cubicBezTo>
                  <a:cubicBezTo>
                    <a:pt x="54" y="63"/>
                    <a:pt x="43" y="69"/>
                    <a:pt x="32" y="76"/>
                  </a:cubicBezTo>
                  <a:cubicBezTo>
                    <a:pt x="21" y="70"/>
                    <a:pt x="11" y="63"/>
                    <a:pt x="0" y="57"/>
                  </a:cubicBezTo>
                  <a:cubicBezTo>
                    <a:pt x="0" y="45"/>
                    <a:pt x="0" y="32"/>
                    <a:pt x="0" y="19"/>
                  </a:cubicBezTo>
                  <a:cubicBezTo>
                    <a:pt x="11" y="13"/>
                    <a:pt x="22" y="7"/>
                    <a:pt x="32" y="0"/>
                  </a:cubicBezTo>
                  <a:close/>
                </a:path>
              </a:pathLst>
            </a:custGeom>
            <a:noFill/>
            <a:ln cap="flat" cmpd="sng" w="127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3" name="Google Shape;83;p3"/>
            <p:cNvSpPr/>
            <p:nvPr/>
          </p:nvSpPr>
          <p:spPr>
            <a:xfrm>
              <a:off x="-1701800" y="212725"/>
              <a:ext cx="141288" cy="165100"/>
            </a:xfrm>
            <a:custGeom>
              <a:rect b="b" l="l" r="r" t="t"/>
              <a:pathLst>
                <a:path extrusionOk="0" h="76" w="66">
                  <a:moveTo>
                    <a:pt x="33" y="0"/>
                  </a:moveTo>
                  <a:cubicBezTo>
                    <a:pt x="44" y="7"/>
                    <a:pt x="55" y="13"/>
                    <a:pt x="66" y="19"/>
                  </a:cubicBezTo>
                  <a:cubicBezTo>
                    <a:pt x="66" y="32"/>
                    <a:pt x="66" y="45"/>
                    <a:pt x="66" y="57"/>
                  </a:cubicBezTo>
                  <a:cubicBezTo>
                    <a:pt x="55" y="64"/>
                    <a:pt x="44" y="70"/>
                    <a:pt x="33" y="76"/>
                  </a:cubicBezTo>
                  <a:cubicBezTo>
                    <a:pt x="22" y="70"/>
                    <a:pt x="11" y="63"/>
                    <a:pt x="0" y="57"/>
                  </a:cubicBezTo>
                  <a:cubicBezTo>
                    <a:pt x="0" y="45"/>
                    <a:pt x="0" y="32"/>
                    <a:pt x="0" y="19"/>
                  </a:cubicBezTo>
                  <a:cubicBezTo>
                    <a:pt x="11" y="13"/>
                    <a:pt x="22" y="7"/>
                    <a:pt x="33" y="0"/>
                  </a:cubicBezTo>
                  <a:close/>
                </a:path>
              </a:pathLst>
            </a:custGeom>
            <a:noFill/>
            <a:ln cap="flat" cmpd="sng" w="127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4" name="Google Shape;84;p3"/>
            <p:cNvSpPr/>
            <p:nvPr/>
          </p:nvSpPr>
          <p:spPr>
            <a:xfrm>
              <a:off x="-1604963" y="41275"/>
              <a:ext cx="142875" cy="165100"/>
            </a:xfrm>
            <a:custGeom>
              <a:rect b="b" l="l" r="r" t="t"/>
              <a:pathLst>
                <a:path extrusionOk="0" h="76" w="66">
                  <a:moveTo>
                    <a:pt x="33" y="0"/>
                  </a:moveTo>
                  <a:cubicBezTo>
                    <a:pt x="44" y="6"/>
                    <a:pt x="55" y="13"/>
                    <a:pt x="66" y="19"/>
                  </a:cubicBezTo>
                  <a:cubicBezTo>
                    <a:pt x="66" y="32"/>
                    <a:pt x="66" y="44"/>
                    <a:pt x="66" y="57"/>
                  </a:cubicBezTo>
                  <a:cubicBezTo>
                    <a:pt x="55" y="63"/>
                    <a:pt x="44" y="69"/>
                    <a:pt x="33" y="76"/>
                  </a:cubicBezTo>
                  <a:cubicBezTo>
                    <a:pt x="22" y="69"/>
                    <a:pt x="11" y="63"/>
                    <a:pt x="0" y="57"/>
                  </a:cubicBezTo>
                  <a:cubicBezTo>
                    <a:pt x="0" y="44"/>
                    <a:pt x="0" y="31"/>
                    <a:pt x="0" y="19"/>
                  </a:cubicBezTo>
                  <a:cubicBezTo>
                    <a:pt x="11" y="12"/>
                    <a:pt x="22" y="6"/>
                    <a:pt x="33" y="0"/>
                  </a:cubicBezTo>
                  <a:close/>
                </a:path>
              </a:pathLst>
            </a:custGeom>
            <a:noFill/>
            <a:ln cap="flat" cmpd="sng" w="127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5" name="Google Shape;85;p3"/>
          <p:cNvSpPr/>
          <p:nvPr/>
        </p:nvSpPr>
        <p:spPr>
          <a:xfrm>
            <a:off x="8069906" y="1425838"/>
            <a:ext cx="1364349" cy="861390"/>
          </a:xfrm>
          <a:custGeom>
            <a:rect b="b" l="l" r="r" t="t"/>
            <a:pathLst>
              <a:path extrusionOk="0" h="218" w="347">
                <a:moveTo>
                  <a:pt x="206" y="64"/>
                </a:moveTo>
                <a:cubicBezTo>
                  <a:pt x="206" y="64"/>
                  <a:pt x="206" y="64"/>
                  <a:pt x="206" y="64"/>
                </a:cubicBezTo>
                <a:cubicBezTo>
                  <a:pt x="208" y="64"/>
                  <a:pt x="210" y="65"/>
                  <a:pt x="210" y="67"/>
                </a:cubicBezTo>
                <a:cubicBezTo>
                  <a:pt x="210" y="73"/>
                  <a:pt x="210" y="73"/>
                  <a:pt x="210" y="73"/>
                </a:cubicBezTo>
                <a:cubicBezTo>
                  <a:pt x="210" y="75"/>
                  <a:pt x="208" y="76"/>
                  <a:pt x="206" y="76"/>
                </a:cubicBezTo>
                <a:cubicBezTo>
                  <a:pt x="206" y="76"/>
                  <a:pt x="206" y="76"/>
                  <a:pt x="206" y="76"/>
                </a:cubicBezTo>
                <a:cubicBezTo>
                  <a:pt x="204" y="76"/>
                  <a:pt x="202" y="75"/>
                  <a:pt x="202" y="73"/>
                </a:cubicBezTo>
                <a:cubicBezTo>
                  <a:pt x="202" y="67"/>
                  <a:pt x="202" y="67"/>
                  <a:pt x="202" y="67"/>
                </a:cubicBezTo>
                <a:cubicBezTo>
                  <a:pt x="202" y="65"/>
                  <a:pt x="204" y="64"/>
                  <a:pt x="206" y="64"/>
                </a:cubicBezTo>
                <a:close/>
                <a:moveTo>
                  <a:pt x="194" y="79"/>
                </a:moveTo>
                <a:cubicBezTo>
                  <a:pt x="194" y="62"/>
                  <a:pt x="194" y="62"/>
                  <a:pt x="194" y="62"/>
                </a:cubicBezTo>
                <a:moveTo>
                  <a:pt x="229" y="59"/>
                </a:moveTo>
                <a:cubicBezTo>
                  <a:pt x="229" y="42"/>
                  <a:pt x="229" y="42"/>
                  <a:pt x="229" y="42"/>
                </a:cubicBezTo>
                <a:moveTo>
                  <a:pt x="217" y="44"/>
                </a:moveTo>
                <a:cubicBezTo>
                  <a:pt x="217" y="44"/>
                  <a:pt x="217" y="44"/>
                  <a:pt x="217" y="44"/>
                </a:cubicBezTo>
                <a:cubicBezTo>
                  <a:pt x="219" y="44"/>
                  <a:pt x="221" y="46"/>
                  <a:pt x="221" y="47"/>
                </a:cubicBezTo>
                <a:cubicBezTo>
                  <a:pt x="221" y="53"/>
                  <a:pt x="221" y="53"/>
                  <a:pt x="221" y="53"/>
                </a:cubicBezTo>
                <a:cubicBezTo>
                  <a:pt x="221" y="55"/>
                  <a:pt x="219" y="57"/>
                  <a:pt x="217" y="57"/>
                </a:cubicBezTo>
                <a:cubicBezTo>
                  <a:pt x="217" y="57"/>
                  <a:pt x="217" y="57"/>
                  <a:pt x="217" y="57"/>
                </a:cubicBezTo>
                <a:cubicBezTo>
                  <a:pt x="215" y="57"/>
                  <a:pt x="213" y="55"/>
                  <a:pt x="213" y="53"/>
                </a:cubicBezTo>
                <a:cubicBezTo>
                  <a:pt x="213" y="47"/>
                  <a:pt x="213" y="47"/>
                  <a:pt x="213" y="47"/>
                </a:cubicBezTo>
                <a:cubicBezTo>
                  <a:pt x="213" y="46"/>
                  <a:pt x="215" y="44"/>
                  <a:pt x="217" y="44"/>
                </a:cubicBezTo>
                <a:close/>
                <a:moveTo>
                  <a:pt x="201" y="44"/>
                </a:moveTo>
                <a:cubicBezTo>
                  <a:pt x="202" y="44"/>
                  <a:pt x="202" y="44"/>
                  <a:pt x="202" y="44"/>
                </a:cubicBezTo>
                <a:cubicBezTo>
                  <a:pt x="204" y="44"/>
                  <a:pt x="205" y="46"/>
                  <a:pt x="205" y="47"/>
                </a:cubicBezTo>
                <a:cubicBezTo>
                  <a:pt x="205" y="53"/>
                  <a:pt x="205" y="53"/>
                  <a:pt x="205" y="53"/>
                </a:cubicBezTo>
                <a:cubicBezTo>
                  <a:pt x="205" y="55"/>
                  <a:pt x="204" y="57"/>
                  <a:pt x="202" y="57"/>
                </a:cubicBezTo>
                <a:cubicBezTo>
                  <a:pt x="201" y="57"/>
                  <a:pt x="201" y="57"/>
                  <a:pt x="201" y="57"/>
                </a:cubicBezTo>
                <a:cubicBezTo>
                  <a:pt x="199" y="57"/>
                  <a:pt x="197" y="55"/>
                  <a:pt x="197" y="53"/>
                </a:cubicBezTo>
                <a:cubicBezTo>
                  <a:pt x="197" y="47"/>
                  <a:pt x="197" y="47"/>
                  <a:pt x="197" y="47"/>
                </a:cubicBezTo>
                <a:cubicBezTo>
                  <a:pt x="197" y="46"/>
                  <a:pt x="199" y="44"/>
                  <a:pt x="201" y="44"/>
                </a:cubicBezTo>
                <a:close/>
                <a:moveTo>
                  <a:pt x="217" y="105"/>
                </a:moveTo>
                <a:cubicBezTo>
                  <a:pt x="226" y="105"/>
                  <a:pt x="226" y="105"/>
                  <a:pt x="226" y="105"/>
                </a:cubicBezTo>
                <a:moveTo>
                  <a:pt x="246" y="120"/>
                </a:moveTo>
                <a:cubicBezTo>
                  <a:pt x="255" y="120"/>
                  <a:pt x="255" y="120"/>
                  <a:pt x="255" y="120"/>
                </a:cubicBezTo>
                <a:moveTo>
                  <a:pt x="194" y="105"/>
                </a:moveTo>
                <a:cubicBezTo>
                  <a:pt x="203" y="105"/>
                  <a:pt x="203" y="105"/>
                  <a:pt x="203" y="105"/>
                </a:cubicBezTo>
                <a:moveTo>
                  <a:pt x="180" y="105"/>
                </a:moveTo>
                <a:cubicBezTo>
                  <a:pt x="189" y="105"/>
                  <a:pt x="189" y="105"/>
                  <a:pt x="189" y="105"/>
                </a:cubicBezTo>
                <a:moveTo>
                  <a:pt x="265" y="136"/>
                </a:moveTo>
                <a:cubicBezTo>
                  <a:pt x="274" y="136"/>
                  <a:pt x="274" y="136"/>
                  <a:pt x="274" y="136"/>
                </a:cubicBezTo>
                <a:moveTo>
                  <a:pt x="201" y="166"/>
                </a:moveTo>
                <a:cubicBezTo>
                  <a:pt x="210" y="166"/>
                  <a:pt x="210" y="166"/>
                  <a:pt x="210" y="166"/>
                </a:cubicBezTo>
                <a:moveTo>
                  <a:pt x="187" y="166"/>
                </a:moveTo>
                <a:cubicBezTo>
                  <a:pt x="197" y="166"/>
                  <a:pt x="197" y="166"/>
                  <a:pt x="197" y="166"/>
                </a:cubicBezTo>
                <a:moveTo>
                  <a:pt x="243" y="151"/>
                </a:moveTo>
                <a:cubicBezTo>
                  <a:pt x="252" y="151"/>
                  <a:pt x="252" y="151"/>
                  <a:pt x="252" y="151"/>
                </a:cubicBezTo>
                <a:moveTo>
                  <a:pt x="222" y="120"/>
                </a:moveTo>
                <a:cubicBezTo>
                  <a:pt x="231" y="120"/>
                  <a:pt x="231" y="120"/>
                  <a:pt x="231" y="120"/>
                </a:cubicBezTo>
                <a:moveTo>
                  <a:pt x="208" y="120"/>
                </a:moveTo>
                <a:cubicBezTo>
                  <a:pt x="217" y="120"/>
                  <a:pt x="217" y="120"/>
                  <a:pt x="217" y="120"/>
                </a:cubicBezTo>
                <a:moveTo>
                  <a:pt x="194" y="120"/>
                </a:moveTo>
                <a:cubicBezTo>
                  <a:pt x="203" y="120"/>
                  <a:pt x="203" y="120"/>
                  <a:pt x="203" y="120"/>
                </a:cubicBezTo>
                <a:moveTo>
                  <a:pt x="243" y="136"/>
                </a:moveTo>
                <a:cubicBezTo>
                  <a:pt x="252" y="136"/>
                  <a:pt x="252" y="136"/>
                  <a:pt x="252" y="136"/>
                </a:cubicBezTo>
                <a:moveTo>
                  <a:pt x="229" y="136"/>
                </a:moveTo>
                <a:cubicBezTo>
                  <a:pt x="238" y="136"/>
                  <a:pt x="238" y="136"/>
                  <a:pt x="238" y="136"/>
                </a:cubicBezTo>
                <a:moveTo>
                  <a:pt x="216" y="136"/>
                </a:moveTo>
                <a:cubicBezTo>
                  <a:pt x="225" y="136"/>
                  <a:pt x="225" y="136"/>
                  <a:pt x="225" y="136"/>
                </a:cubicBezTo>
                <a:moveTo>
                  <a:pt x="221" y="151"/>
                </a:moveTo>
                <a:cubicBezTo>
                  <a:pt x="230" y="151"/>
                  <a:pt x="230" y="151"/>
                  <a:pt x="230" y="151"/>
                </a:cubicBezTo>
                <a:moveTo>
                  <a:pt x="208" y="151"/>
                </a:moveTo>
                <a:cubicBezTo>
                  <a:pt x="217" y="151"/>
                  <a:pt x="217" y="151"/>
                  <a:pt x="217" y="151"/>
                </a:cubicBezTo>
                <a:moveTo>
                  <a:pt x="194" y="151"/>
                </a:moveTo>
                <a:cubicBezTo>
                  <a:pt x="203" y="151"/>
                  <a:pt x="203" y="151"/>
                  <a:pt x="203" y="151"/>
                </a:cubicBezTo>
                <a:moveTo>
                  <a:pt x="219" y="174"/>
                </a:moveTo>
                <a:cubicBezTo>
                  <a:pt x="213" y="174"/>
                  <a:pt x="213" y="174"/>
                  <a:pt x="213" y="174"/>
                </a:cubicBezTo>
                <a:moveTo>
                  <a:pt x="47" y="59"/>
                </a:moveTo>
                <a:cubicBezTo>
                  <a:pt x="48" y="57"/>
                  <a:pt x="49" y="54"/>
                  <a:pt x="49" y="51"/>
                </a:cubicBezTo>
                <a:moveTo>
                  <a:pt x="51" y="48"/>
                </a:moveTo>
                <a:cubicBezTo>
                  <a:pt x="52" y="44"/>
                  <a:pt x="54" y="41"/>
                  <a:pt x="56" y="39"/>
                </a:cubicBezTo>
                <a:moveTo>
                  <a:pt x="57" y="36"/>
                </a:moveTo>
                <a:cubicBezTo>
                  <a:pt x="67" y="23"/>
                  <a:pt x="82" y="13"/>
                  <a:pt x="98" y="11"/>
                </a:cubicBezTo>
                <a:moveTo>
                  <a:pt x="102" y="10"/>
                </a:moveTo>
                <a:cubicBezTo>
                  <a:pt x="104" y="10"/>
                  <a:pt x="106" y="10"/>
                  <a:pt x="108" y="10"/>
                </a:cubicBezTo>
                <a:moveTo>
                  <a:pt x="113" y="10"/>
                </a:moveTo>
                <a:cubicBezTo>
                  <a:pt x="116" y="10"/>
                  <a:pt x="119" y="11"/>
                  <a:pt x="121" y="11"/>
                </a:cubicBezTo>
                <a:moveTo>
                  <a:pt x="50" y="170"/>
                </a:moveTo>
                <a:cubicBezTo>
                  <a:pt x="31" y="162"/>
                  <a:pt x="18" y="144"/>
                  <a:pt x="18" y="122"/>
                </a:cubicBezTo>
                <a:cubicBezTo>
                  <a:pt x="18" y="97"/>
                  <a:pt x="37" y="76"/>
                  <a:pt x="61" y="71"/>
                </a:cubicBezTo>
                <a:cubicBezTo>
                  <a:pt x="62" y="46"/>
                  <a:pt x="83" y="25"/>
                  <a:pt x="108" y="25"/>
                </a:cubicBezTo>
                <a:cubicBezTo>
                  <a:pt x="115" y="25"/>
                  <a:pt x="121" y="26"/>
                  <a:pt x="126" y="29"/>
                </a:cubicBezTo>
                <a:cubicBezTo>
                  <a:pt x="141" y="11"/>
                  <a:pt x="164" y="0"/>
                  <a:pt x="189" y="0"/>
                </a:cubicBezTo>
                <a:cubicBezTo>
                  <a:pt x="221" y="0"/>
                  <a:pt x="249" y="18"/>
                  <a:pt x="262" y="45"/>
                </a:cubicBezTo>
                <a:cubicBezTo>
                  <a:pt x="263" y="45"/>
                  <a:pt x="263" y="45"/>
                  <a:pt x="264" y="45"/>
                </a:cubicBezTo>
                <a:cubicBezTo>
                  <a:pt x="300" y="45"/>
                  <a:pt x="329" y="74"/>
                  <a:pt x="329" y="109"/>
                </a:cubicBezTo>
                <a:cubicBezTo>
                  <a:pt x="329" y="138"/>
                  <a:pt x="310" y="162"/>
                  <a:pt x="285" y="171"/>
                </a:cubicBezTo>
                <a:cubicBezTo>
                  <a:pt x="278" y="173"/>
                  <a:pt x="271" y="174"/>
                  <a:pt x="264" y="174"/>
                </a:cubicBezTo>
                <a:cubicBezTo>
                  <a:pt x="223" y="174"/>
                  <a:pt x="223" y="174"/>
                  <a:pt x="223" y="174"/>
                </a:cubicBezTo>
                <a:moveTo>
                  <a:pt x="233" y="193"/>
                </a:moveTo>
                <a:cubicBezTo>
                  <a:pt x="227" y="193"/>
                  <a:pt x="227" y="193"/>
                  <a:pt x="227" y="193"/>
                </a:cubicBezTo>
                <a:moveTo>
                  <a:pt x="245" y="193"/>
                </a:moveTo>
                <a:cubicBezTo>
                  <a:pt x="236" y="193"/>
                  <a:pt x="236" y="193"/>
                  <a:pt x="236" y="193"/>
                </a:cubicBezTo>
                <a:moveTo>
                  <a:pt x="342" y="79"/>
                </a:moveTo>
                <a:cubicBezTo>
                  <a:pt x="345" y="89"/>
                  <a:pt x="347" y="99"/>
                  <a:pt x="347" y="109"/>
                </a:cubicBezTo>
                <a:cubicBezTo>
                  <a:pt x="347" y="145"/>
                  <a:pt x="325" y="177"/>
                  <a:pt x="291" y="188"/>
                </a:cubicBezTo>
                <a:cubicBezTo>
                  <a:pt x="282" y="191"/>
                  <a:pt x="273" y="193"/>
                  <a:pt x="264" y="193"/>
                </a:cubicBezTo>
                <a:cubicBezTo>
                  <a:pt x="248" y="193"/>
                  <a:pt x="248" y="193"/>
                  <a:pt x="248" y="193"/>
                </a:cubicBezTo>
                <a:moveTo>
                  <a:pt x="321" y="49"/>
                </a:moveTo>
                <a:cubicBezTo>
                  <a:pt x="327" y="54"/>
                  <a:pt x="332" y="60"/>
                  <a:pt x="335" y="67"/>
                </a:cubicBezTo>
                <a:moveTo>
                  <a:pt x="302" y="35"/>
                </a:moveTo>
                <a:cubicBezTo>
                  <a:pt x="305" y="37"/>
                  <a:pt x="308" y="39"/>
                  <a:pt x="311" y="41"/>
                </a:cubicBezTo>
                <a:moveTo>
                  <a:pt x="0" y="122"/>
                </a:moveTo>
                <a:cubicBezTo>
                  <a:pt x="0" y="119"/>
                  <a:pt x="0" y="116"/>
                  <a:pt x="0" y="112"/>
                </a:cubicBezTo>
                <a:moveTo>
                  <a:pt x="3" y="143"/>
                </a:moveTo>
                <a:cubicBezTo>
                  <a:pt x="1" y="139"/>
                  <a:pt x="1" y="135"/>
                  <a:pt x="0" y="130"/>
                </a:cubicBezTo>
                <a:moveTo>
                  <a:pt x="13" y="163"/>
                </a:moveTo>
                <a:cubicBezTo>
                  <a:pt x="10" y="159"/>
                  <a:pt x="7" y="154"/>
                  <a:pt x="5" y="150"/>
                </a:cubicBezTo>
                <a:moveTo>
                  <a:pt x="54" y="191"/>
                </a:moveTo>
                <a:cubicBezTo>
                  <a:pt x="39" y="188"/>
                  <a:pt x="26" y="179"/>
                  <a:pt x="17" y="168"/>
                </a:cubicBezTo>
                <a:moveTo>
                  <a:pt x="67" y="193"/>
                </a:moveTo>
                <a:cubicBezTo>
                  <a:pt x="57" y="192"/>
                  <a:pt x="57" y="192"/>
                  <a:pt x="57" y="192"/>
                </a:cubicBezTo>
                <a:moveTo>
                  <a:pt x="77" y="144"/>
                </a:moveTo>
                <a:cubicBezTo>
                  <a:pt x="77" y="123"/>
                  <a:pt x="77" y="123"/>
                  <a:pt x="77" y="123"/>
                </a:cubicBezTo>
                <a:moveTo>
                  <a:pt x="81" y="169"/>
                </a:moveTo>
                <a:cubicBezTo>
                  <a:pt x="81" y="148"/>
                  <a:pt x="81" y="148"/>
                  <a:pt x="81" y="148"/>
                </a:cubicBezTo>
                <a:moveTo>
                  <a:pt x="95" y="151"/>
                </a:moveTo>
                <a:cubicBezTo>
                  <a:pt x="96" y="151"/>
                  <a:pt x="96" y="151"/>
                  <a:pt x="96" y="151"/>
                </a:cubicBezTo>
                <a:cubicBezTo>
                  <a:pt x="99" y="151"/>
                  <a:pt x="101" y="153"/>
                  <a:pt x="101" y="155"/>
                </a:cubicBezTo>
                <a:cubicBezTo>
                  <a:pt x="101" y="162"/>
                  <a:pt x="101" y="162"/>
                  <a:pt x="101" y="162"/>
                </a:cubicBezTo>
                <a:cubicBezTo>
                  <a:pt x="101" y="164"/>
                  <a:pt x="99" y="166"/>
                  <a:pt x="96" y="166"/>
                </a:cubicBezTo>
                <a:cubicBezTo>
                  <a:pt x="95" y="166"/>
                  <a:pt x="95" y="166"/>
                  <a:pt x="95" y="166"/>
                </a:cubicBezTo>
                <a:cubicBezTo>
                  <a:pt x="93" y="166"/>
                  <a:pt x="91" y="164"/>
                  <a:pt x="91" y="162"/>
                </a:cubicBezTo>
                <a:cubicBezTo>
                  <a:pt x="91" y="155"/>
                  <a:pt x="91" y="155"/>
                  <a:pt x="91" y="155"/>
                </a:cubicBezTo>
                <a:cubicBezTo>
                  <a:pt x="91" y="153"/>
                  <a:pt x="93" y="151"/>
                  <a:pt x="95" y="151"/>
                </a:cubicBezTo>
                <a:close/>
                <a:moveTo>
                  <a:pt x="126" y="151"/>
                </a:moveTo>
                <a:cubicBezTo>
                  <a:pt x="127" y="151"/>
                  <a:pt x="127" y="151"/>
                  <a:pt x="127" y="151"/>
                </a:cubicBezTo>
                <a:cubicBezTo>
                  <a:pt x="129" y="151"/>
                  <a:pt x="131" y="153"/>
                  <a:pt x="131" y="155"/>
                </a:cubicBezTo>
                <a:cubicBezTo>
                  <a:pt x="131" y="162"/>
                  <a:pt x="131" y="162"/>
                  <a:pt x="131" y="162"/>
                </a:cubicBezTo>
                <a:cubicBezTo>
                  <a:pt x="131" y="164"/>
                  <a:pt x="129" y="166"/>
                  <a:pt x="127" y="166"/>
                </a:cubicBezTo>
                <a:cubicBezTo>
                  <a:pt x="126" y="166"/>
                  <a:pt x="126" y="166"/>
                  <a:pt x="126" y="166"/>
                </a:cubicBezTo>
                <a:cubicBezTo>
                  <a:pt x="124" y="166"/>
                  <a:pt x="121" y="164"/>
                  <a:pt x="121" y="162"/>
                </a:cubicBezTo>
                <a:cubicBezTo>
                  <a:pt x="121" y="155"/>
                  <a:pt x="121" y="155"/>
                  <a:pt x="121" y="155"/>
                </a:cubicBezTo>
                <a:cubicBezTo>
                  <a:pt x="121" y="153"/>
                  <a:pt x="123" y="151"/>
                  <a:pt x="126" y="151"/>
                </a:cubicBezTo>
                <a:close/>
                <a:moveTo>
                  <a:pt x="111" y="169"/>
                </a:moveTo>
                <a:cubicBezTo>
                  <a:pt x="111" y="148"/>
                  <a:pt x="111" y="148"/>
                  <a:pt x="111" y="148"/>
                </a:cubicBezTo>
                <a:moveTo>
                  <a:pt x="156" y="144"/>
                </a:moveTo>
                <a:cubicBezTo>
                  <a:pt x="156" y="123"/>
                  <a:pt x="156" y="123"/>
                  <a:pt x="156" y="123"/>
                </a:cubicBezTo>
                <a:moveTo>
                  <a:pt x="140" y="126"/>
                </a:moveTo>
                <a:cubicBezTo>
                  <a:pt x="141" y="126"/>
                  <a:pt x="141" y="126"/>
                  <a:pt x="141" y="126"/>
                </a:cubicBezTo>
                <a:cubicBezTo>
                  <a:pt x="143" y="126"/>
                  <a:pt x="145" y="128"/>
                  <a:pt x="145" y="130"/>
                </a:cubicBezTo>
                <a:cubicBezTo>
                  <a:pt x="145" y="137"/>
                  <a:pt x="145" y="137"/>
                  <a:pt x="145" y="137"/>
                </a:cubicBezTo>
                <a:cubicBezTo>
                  <a:pt x="145" y="140"/>
                  <a:pt x="143" y="142"/>
                  <a:pt x="141" y="142"/>
                </a:cubicBezTo>
                <a:cubicBezTo>
                  <a:pt x="140" y="142"/>
                  <a:pt x="140" y="142"/>
                  <a:pt x="140" y="142"/>
                </a:cubicBezTo>
                <a:cubicBezTo>
                  <a:pt x="138" y="142"/>
                  <a:pt x="136" y="140"/>
                  <a:pt x="136" y="137"/>
                </a:cubicBezTo>
                <a:cubicBezTo>
                  <a:pt x="136" y="130"/>
                  <a:pt x="136" y="130"/>
                  <a:pt x="136" y="130"/>
                </a:cubicBezTo>
                <a:cubicBezTo>
                  <a:pt x="136" y="128"/>
                  <a:pt x="138" y="126"/>
                  <a:pt x="140" y="126"/>
                </a:cubicBezTo>
                <a:close/>
                <a:moveTo>
                  <a:pt x="91" y="126"/>
                </a:moveTo>
                <a:cubicBezTo>
                  <a:pt x="91" y="126"/>
                  <a:pt x="91" y="126"/>
                  <a:pt x="91" y="126"/>
                </a:cubicBezTo>
                <a:cubicBezTo>
                  <a:pt x="94" y="126"/>
                  <a:pt x="96" y="128"/>
                  <a:pt x="96" y="130"/>
                </a:cubicBezTo>
                <a:cubicBezTo>
                  <a:pt x="96" y="137"/>
                  <a:pt x="96" y="137"/>
                  <a:pt x="96" y="137"/>
                </a:cubicBezTo>
                <a:cubicBezTo>
                  <a:pt x="96" y="140"/>
                  <a:pt x="94" y="142"/>
                  <a:pt x="91" y="142"/>
                </a:cubicBezTo>
                <a:cubicBezTo>
                  <a:pt x="91" y="142"/>
                  <a:pt x="91" y="142"/>
                  <a:pt x="91" y="142"/>
                </a:cubicBezTo>
                <a:cubicBezTo>
                  <a:pt x="88" y="142"/>
                  <a:pt x="86" y="140"/>
                  <a:pt x="86" y="137"/>
                </a:cubicBezTo>
                <a:cubicBezTo>
                  <a:pt x="86" y="130"/>
                  <a:pt x="86" y="130"/>
                  <a:pt x="86" y="130"/>
                </a:cubicBezTo>
                <a:cubicBezTo>
                  <a:pt x="86" y="128"/>
                  <a:pt x="88" y="126"/>
                  <a:pt x="91" y="126"/>
                </a:cubicBezTo>
                <a:close/>
                <a:moveTo>
                  <a:pt x="120" y="126"/>
                </a:moveTo>
                <a:cubicBezTo>
                  <a:pt x="121" y="126"/>
                  <a:pt x="121" y="126"/>
                  <a:pt x="121" y="126"/>
                </a:cubicBezTo>
                <a:cubicBezTo>
                  <a:pt x="124" y="126"/>
                  <a:pt x="126" y="128"/>
                  <a:pt x="126" y="130"/>
                </a:cubicBezTo>
                <a:cubicBezTo>
                  <a:pt x="126" y="137"/>
                  <a:pt x="126" y="137"/>
                  <a:pt x="126" y="137"/>
                </a:cubicBezTo>
                <a:cubicBezTo>
                  <a:pt x="126" y="140"/>
                  <a:pt x="124" y="142"/>
                  <a:pt x="121" y="142"/>
                </a:cubicBezTo>
                <a:cubicBezTo>
                  <a:pt x="120" y="142"/>
                  <a:pt x="120" y="142"/>
                  <a:pt x="120" y="142"/>
                </a:cubicBezTo>
                <a:cubicBezTo>
                  <a:pt x="118" y="142"/>
                  <a:pt x="116" y="140"/>
                  <a:pt x="116" y="137"/>
                </a:cubicBezTo>
                <a:cubicBezTo>
                  <a:pt x="116" y="130"/>
                  <a:pt x="116" y="130"/>
                  <a:pt x="116" y="130"/>
                </a:cubicBezTo>
                <a:cubicBezTo>
                  <a:pt x="116" y="128"/>
                  <a:pt x="118" y="126"/>
                  <a:pt x="120" y="126"/>
                </a:cubicBezTo>
                <a:close/>
                <a:moveTo>
                  <a:pt x="106" y="144"/>
                </a:moveTo>
                <a:cubicBezTo>
                  <a:pt x="106" y="123"/>
                  <a:pt x="106" y="123"/>
                  <a:pt x="106" y="123"/>
                </a:cubicBezTo>
                <a:moveTo>
                  <a:pt x="160" y="171"/>
                </a:moveTo>
                <a:cubicBezTo>
                  <a:pt x="181" y="186"/>
                  <a:pt x="181" y="186"/>
                  <a:pt x="181" y="186"/>
                </a:cubicBezTo>
                <a:cubicBezTo>
                  <a:pt x="178" y="189"/>
                  <a:pt x="176" y="194"/>
                  <a:pt x="176" y="198"/>
                </a:cubicBezTo>
                <a:cubicBezTo>
                  <a:pt x="176" y="209"/>
                  <a:pt x="185" y="218"/>
                  <a:pt x="196" y="218"/>
                </a:cubicBezTo>
                <a:cubicBezTo>
                  <a:pt x="207" y="218"/>
                  <a:pt x="215" y="209"/>
                  <a:pt x="215" y="198"/>
                </a:cubicBezTo>
                <a:cubicBezTo>
                  <a:pt x="215" y="187"/>
                  <a:pt x="207" y="179"/>
                  <a:pt x="196" y="179"/>
                </a:cubicBezTo>
                <a:cubicBezTo>
                  <a:pt x="193" y="179"/>
                  <a:pt x="191" y="179"/>
                  <a:pt x="188" y="180"/>
                </a:cubicBezTo>
                <a:moveTo>
                  <a:pt x="156" y="106"/>
                </a:moveTo>
                <a:cubicBezTo>
                  <a:pt x="185" y="82"/>
                  <a:pt x="185" y="82"/>
                  <a:pt x="185" y="82"/>
                </a:cubicBezTo>
                <a:cubicBezTo>
                  <a:pt x="191" y="89"/>
                  <a:pt x="200" y="93"/>
                  <a:pt x="210" y="93"/>
                </a:cubicBezTo>
                <a:cubicBezTo>
                  <a:pt x="228" y="93"/>
                  <a:pt x="243" y="78"/>
                  <a:pt x="243" y="60"/>
                </a:cubicBezTo>
                <a:cubicBezTo>
                  <a:pt x="243" y="41"/>
                  <a:pt x="228" y="26"/>
                  <a:pt x="210" y="26"/>
                </a:cubicBezTo>
                <a:cubicBezTo>
                  <a:pt x="192" y="26"/>
                  <a:pt x="177" y="41"/>
                  <a:pt x="177" y="60"/>
                </a:cubicBezTo>
                <a:cubicBezTo>
                  <a:pt x="177" y="65"/>
                  <a:pt x="178" y="70"/>
                  <a:pt x="180" y="75"/>
                </a:cubicBezTo>
                <a:moveTo>
                  <a:pt x="129" y="90"/>
                </a:moveTo>
                <a:cubicBezTo>
                  <a:pt x="152" y="96"/>
                  <a:pt x="169" y="117"/>
                  <a:pt x="169" y="142"/>
                </a:cubicBezTo>
                <a:cubicBezTo>
                  <a:pt x="169" y="171"/>
                  <a:pt x="145" y="195"/>
                  <a:pt x="116" y="195"/>
                </a:cubicBezTo>
                <a:cubicBezTo>
                  <a:pt x="86" y="195"/>
                  <a:pt x="62" y="171"/>
                  <a:pt x="62" y="142"/>
                </a:cubicBezTo>
                <a:cubicBezTo>
                  <a:pt x="62" y="114"/>
                  <a:pt x="83" y="91"/>
                  <a:pt x="111" y="88"/>
                </a:cubicBezTo>
                <a:moveTo>
                  <a:pt x="116" y="206"/>
                </a:moveTo>
                <a:cubicBezTo>
                  <a:pt x="113" y="206"/>
                  <a:pt x="110" y="206"/>
                  <a:pt x="107" y="205"/>
                </a:cubicBezTo>
                <a:moveTo>
                  <a:pt x="103" y="205"/>
                </a:moveTo>
                <a:cubicBezTo>
                  <a:pt x="99" y="204"/>
                  <a:pt x="95" y="203"/>
                  <a:pt x="91" y="201"/>
                </a:cubicBezTo>
                <a:moveTo>
                  <a:pt x="87" y="199"/>
                </a:moveTo>
                <a:cubicBezTo>
                  <a:pt x="66" y="189"/>
                  <a:pt x="52" y="167"/>
                  <a:pt x="52" y="142"/>
                </a:cubicBezTo>
                <a:cubicBezTo>
                  <a:pt x="52" y="106"/>
                  <a:pt x="80" y="78"/>
                  <a:pt x="116" y="78"/>
                </a:cubicBezTo>
                <a:moveTo>
                  <a:pt x="116" y="86"/>
                </a:moveTo>
                <a:cubicBezTo>
                  <a:pt x="116" y="69"/>
                  <a:pt x="116" y="69"/>
                  <a:pt x="116" y="69"/>
                </a:cubicBezTo>
                <a:cubicBezTo>
                  <a:pt x="133" y="77"/>
                  <a:pt x="133" y="77"/>
                  <a:pt x="133" y="77"/>
                </a:cubicBezTo>
                <a:lnTo>
                  <a:pt x="116" y="86"/>
                </a:lnTo>
                <a:close/>
              </a:path>
            </a:pathLst>
          </a:custGeom>
          <a:noFill/>
          <a:ln cap="flat" cmpd="sng" w="127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cxnSp>
        <p:nvCxnSpPr>
          <p:cNvPr id="86" name="Google Shape;86;p3"/>
          <p:cNvCxnSpPr/>
          <p:nvPr/>
        </p:nvCxnSpPr>
        <p:spPr>
          <a:xfrm>
            <a:off x="1610434" y="3109010"/>
            <a:ext cx="2012076" cy="0"/>
          </a:xfrm>
          <a:prstGeom prst="straightConnector1">
            <a:avLst/>
          </a:prstGeom>
          <a:noFill/>
          <a:ln cap="flat" cmpd="sng" w="9525">
            <a:solidFill>
              <a:srgbClr val="00B14F"/>
            </a:solidFill>
            <a:prstDash val="solid"/>
            <a:miter lim="800000"/>
            <a:headEnd len="sm" w="sm" type="none"/>
            <a:tailEnd len="sm" w="sm" type="none"/>
          </a:ln>
        </p:spPr>
      </p:cxnSp>
      <p:cxnSp>
        <p:nvCxnSpPr>
          <p:cNvPr id="87" name="Google Shape;87;p3"/>
          <p:cNvCxnSpPr/>
          <p:nvPr/>
        </p:nvCxnSpPr>
        <p:spPr>
          <a:xfrm>
            <a:off x="5370653" y="2474051"/>
            <a:ext cx="2047777" cy="0"/>
          </a:xfrm>
          <a:prstGeom prst="straightConnector1">
            <a:avLst/>
          </a:prstGeom>
          <a:noFill/>
          <a:ln cap="flat" cmpd="sng" w="9525">
            <a:solidFill>
              <a:schemeClr val="accent1"/>
            </a:solidFill>
            <a:prstDash val="solid"/>
            <a:miter lim="800000"/>
            <a:headEnd len="sm" w="sm" type="none"/>
            <a:tailEnd len="sm" w="sm" type="none"/>
          </a:ln>
        </p:spPr>
      </p:cxnSp>
      <p:cxnSp>
        <p:nvCxnSpPr>
          <p:cNvPr id="88" name="Google Shape;88;p3"/>
          <p:cNvCxnSpPr/>
          <p:nvPr/>
        </p:nvCxnSpPr>
        <p:spPr>
          <a:xfrm>
            <a:off x="9626846" y="2009033"/>
            <a:ext cx="1746835" cy="0"/>
          </a:xfrm>
          <a:prstGeom prst="straightConnector1">
            <a:avLst/>
          </a:prstGeom>
          <a:noFill/>
          <a:ln cap="flat" cmpd="sng" w="9525">
            <a:solidFill>
              <a:srgbClr val="ED7D30"/>
            </a:solidFill>
            <a:prstDash val="solid"/>
            <a:miter lim="800000"/>
            <a:headEnd len="sm" w="sm" type="none"/>
            <a:tailEnd len="sm" w="sm" type="none"/>
          </a:ln>
        </p:spPr>
      </p:cxnSp>
      <p:cxnSp>
        <p:nvCxnSpPr>
          <p:cNvPr id="89" name="Google Shape;89;p3"/>
          <p:cNvCxnSpPr/>
          <p:nvPr/>
        </p:nvCxnSpPr>
        <p:spPr>
          <a:xfrm>
            <a:off x="7419372" y="4851349"/>
            <a:ext cx="3970116" cy="0"/>
          </a:xfrm>
          <a:prstGeom prst="straightConnector1">
            <a:avLst/>
          </a:prstGeom>
          <a:noFill/>
          <a:ln cap="flat" cmpd="sng" w="9525">
            <a:solidFill>
              <a:srgbClr val="ED7D30"/>
            </a:solidFill>
            <a:prstDash val="solid"/>
            <a:miter lim="800000"/>
            <a:headEnd len="sm" w="sm" type="none"/>
            <a:tailEnd len="sm" w="sm" type="none"/>
          </a:ln>
        </p:spPr>
      </p:cxnSp>
      <p:cxnSp>
        <p:nvCxnSpPr>
          <p:cNvPr id="90" name="Google Shape;90;p3"/>
          <p:cNvCxnSpPr/>
          <p:nvPr/>
        </p:nvCxnSpPr>
        <p:spPr>
          <a:xfrm>
            <a:off x="879676" y="5927736"/>
            <a:ext cx="2742834" cy="0"/>
          </a:xfrm>
          <a:prstGeom prst="straightConnector1">
            <a:avLst/>
          </a:prstGeom>
          <a:noFill/>
          <a:ln cap="flat" cmpd="sng" w="9525">
            <a:solidFill>
              <a:srgbClr val="00B14F"/>
            </a:solidFill>
            <a:prstDash val="solid"/>
            <a:miter lim="800000"/>
            <a:headEnd len="sm" w="sm" type="none"/>
            <a:tailEnd len="sm" w="sm" type="none"/>
          </a:ln>
        </p:spPr>
      </p:cxnSp>
      <p:cxnSp>
        <p:nvCxnSpPr>
          <p:cNvPr id="91" name="Google Shape;91;p3"/>
          <p:cNvCxnSpPr/>
          <p:nvPr/>
        </p:nvCxnSpPr>
        <p:spPr>
          <a:xfrm>
            <a:off x="3727048" y="5325911"/>
            <a:ext cx="3691382" cy="0"/>
          </a:xfrm>
          <a:prstGeom prst="straightConnector1">
            <a:avLst/>
          </a:prstGeom>
          <a:noFill/>
          <a:ln cap="flat" cmpd="sng" w="9525">
            <a:solidFill>
              <a:srgbClr val="0064DF"/>
            </a:solidFill>
            <a:prstDash val="solid"/>
            <a:miter lim="800000"/>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97" name="Google Shape;97;p4"/>
          <p:cNvSpPr txBox="1"/>
          <p:nvPr/>
        </p:nvSpPr>
        <p:spPr>
          <a:xfrm>
            <a:off x="705749" y="307756"/>
            <a:ext cx="7950571" cy="586285"/>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बड़ा डेटा - एक व्यावहारिक व्याख्या</a:t>
            </a:r>
            <a:endParaRPr/>
          </a:p>
        </p:txBody>
      </p:sp>
      <p:sp>
        <p:nvSpPr>
          <p:cNvPr id="98" name="Google Shape;98;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8: बड़ा डेटा और लक्षित विपणन</a:t>
            </a:r>
            <a:endParaRPr/>
          </a:p>
        </p:txBody>
      </p:sp>
      <p:sp>
        <p:nvSpPr>
          <p:cNvPr id="99" name="Google Shape;99;p4"/>
          <p:cNvSpPr/>
          <p:nvPr/>
        </p:nvSpPr>
        <p:spPr>
          <a:xfrm>
            <a:off x="839788" y="10464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00" name="Google Shape;100;p4"/>
          <p:cNvGrpSpPr/>
          <p:nvPr/>
        </p:nvGrpSpPr>
        <p:grpSpPr>
          <a:xfrm rot="10800000">
            <a:off x="839466" y="1406966"/>
            <a:ext cx="797178" cy="648815"/>
            <a:chOff x="146050" y="1431925"/>
            <a:chExt cx="1143000" cy="930276"/>
          </a:xfrm>
        </p:grpSpPr>
        <p:sp>
          <p:nvSpPr>
            <p:cNvPr id="101" name="Google Shape;101;p4"/>
            <p:cNvSpPr/>
            <p:nvPr/>
          </p:nvSpPr>
          <p:spPr>
            <a:xfrm>
              <a:off x="771525" y="1431925"/>
              <a:ext cx="517525" cy="927101"/>
            </a:xfrm>
            <a:custGeom>
              <a:rect b="b" l="l" r="r" t="t"/>
              <a:pathLst>
                <a:path extrusionOk="0" h="1781" w="998">
                  <a:moveTo>
                    <a:pt x="997" y="553"/>
                  </a:moveTo>
                  <a:cubicBezTo>
                    <a:pt x="997" y="678"/>
                    <a:pt x="997" y="803"/>
                    <a:pt x="997" y="929"/>
                  </a:cubicBezTo>
                  <a:cubicBezTo>
                    <a:pt x="997" y="993"/>
                    <a:pt x="997" y="1058"/>
                    <a:pt x="981" y="1121"/>
                  </a:cubicBezTo>
                  <a:cubicBezTo>
                    <a:pt x="967" y="1177"/>
                    <a:pt x="958" y="1234"/>
                    <a:pt x="940" y="1289"/>
                  </a:cubicBezTo>
                  <a:cubicBezTo>
                    <a:pt x="915" y="1364"/>
                    <a:pt x="879" y="1436"/>
                    <a:pt x="836" y="1503"/>
                  </a:cubicBezTo>
                  <a:cubicBezTo>
                    <a:pt x="790" y="1575"/>
                    <a:pt x="737" y="1641"/>
                    <a:pt x="674" y="1699"/>
                  </a:cubicBezTo>
                  <a:cubicBezTo>
                    <a:pt x="645" y="1726"/>
                    <a:pt x="617" y="1753"/>
                    <a:pt x="578" y="1767"/>
                  </a:cubicBezTo>
                  <a:cubicBezTo>
                    <a:pt x="541" y="1781"/>
                    <a:pt x="476" y="1758"/>
                    <a:pt x="453" y="1718"/>
                  </a:cubicBezTo>
                  <a:cubicBezTo>
                    <a:pt x="424" y="1670"/>
                    <a:pt x="395" y="1622"/>
                    <a:pt x="367" y="1573"/>
                  </a:cubicBezTo>
                  <a:cubicBezTo>
                    <a:pt x="349" y="1542"/>
                    <a:pt x="330" y="1510"/>
                    <a:pt x="313" y="1478"/>
                  </a:cubicBezTo>
                  <a:cubicBezTo>
                    <a:pt x="289" y="1429"/>
                    <a:pt x="304" y="1385"/>
                    <a:pt x="340" y="1349"/>
                  </a:cubicBezTo>
                  <a:cubicBezTo>
                    <a:pt x="389" y="1301"/>
                    <a:pt x="429" y="1247"/>
                    <a:pt x="460" y="1186"/>
                  </a:cubicBezTo>
                  <a:cubicBezTo>
                    <a:pt x="481" y="1145"/>
                    <a:pt x="490" y="1103"/>
                    <a:pt x="466" y="1060"/>
                  </a:cubicBezTo>
                  <a:cubicBezTo>
                    <a:pt x="446" y="1025"/>
                    <a:pt x="417" y="1001"/>
                    <a:pt x="374" y="1000"/>
                  </a:cubicBezTo>
                  <a:cubicBezTo>
                    <a:pt x="290" y="999"/>
                    <a:pt x="206" y="1000"/>
                    <a:pt x="122" y="1000"/>
                  </a:cubicBezTo>
                  <a:cubicBezTo>
                    <a:pt x="70" y="999"/>
                    <a:pt x="29" y="979"/>
                    <a:pt x="8" y="929"/>
                  </a:cubicBezTo>
                  <a:cubicBezTo>
                    <a:pt x="3" y="918"/>
                    <a:pt x="1" y="906"/>
                    <a:pt x="1" y="894"/>
                  </a:cubicBezTo>
                  <a:cubicBezTo>
                    <a:pt x="0" y="633"/>
                    <a:pt x="1" y="372"/>
                    <a:pt x="0" y="110"/>
                  </a:cubicBezTo>
                  <a:cubicBezTo>
                    <a:pt x="0" y="61"/>
                    <a:pt x="38" y="9"/>
                    <a:pt x="93" y="3"/>
                  </a:cubicBezTo>
                  <a:cubicBezTo>
                    <a:pt x="107" y="1"/>
                    <a:pt x="121" y="0"/>
                    <a:pt x="135" y="0"/>
                  </a:cubicBezTo>
                  <a:cubicBezTo>
                    <a:pt x="380" y="0"/>
                    <a:pt x="625" y="0"/>
                    <a:pt x="870" y="0"/>
                  </a:cubicBezTo>
                  <a:cubicBezTo>
                    <a:pt x="922" y="0"/>
                    <a:pt x="963" y="17"/>
                    <a:pt x="986" y="65"/>
                  </a:cubicBezTo>
                  <a:cubicBezTo>
                    <a:pt x="994" y="80"/>
                    <a:pt x="997" y="98"/>
                    <a:pt x="997" y="115"/>
                  </a:cubicBezTo>
                  <a:cubicBezTo>
                    <a:pt x="998" y="261"/>
                    <a:pt x="997" y="407"/>
                    <a:pt x="997" y="553"/>
                  </a:cubicBezTo>
                  <a:cubicBezTo>
                    <a:pt x="997" y="553"/>
                    <a:pt x="997" y="553"/>
                    <a:pt x="997" y="553"/>
                  </a:cubicBezTo>
                  <a:close/>
                </a:path>
              </a:pathLst>
            </a:custGeom>
            <a:solidFill>
              <a:schemeClr val="lt1"/>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2" name="Google Shape;102;p4"/>
            <p:cNvSpPr/>
            <p:nvPr/>
          </p:nvSpPr>
          <p:spPr>
            <a:xfrm>
              <a:off x="146050" y="1431925"/>
              <a:ext cx="517525" cy="930276"/>
            </a:xfrm>
            <a:custGeom>
              <a:rect b="b" l="l" r="r" t="t"/>
              <a:pathLst>
                <a:path extrusionOk="0" h="1789" w="997">
                  <a:moveTo>
                    <a:pt x="997" y="565"/>
                  </a:moveTo>
                  <a:cubicBezTo>
                    <a:pt x="997" y="694"/>
                    <a:pt x="996" y="824"/>
                    <a:pt x="997" y="953"/>
                  </a:cubicBezTo>
                  <a:cubicBezTo>
                    <a:pt x="997" y="1042"/>
                    <a:pt x="983" y="1129"/>
                    <a:pt x="961" y="1215"/>
                  </a:cubicBezTo>
                  <a:cubicBezTo>
                    <a:pt x="941" y="1292"/>
                    <a:pt x="912" y="1365"/>
                    <a:pt x="875" y="1435"/>
                  </a:cubicBezTo>
                  <a:cubicBezTo>
                    <a:pt x="835" y="1510"/>
                    <a:pt x="787" y="1581"/>
                    <a:pt x="728" y="1642"/>
                  </a:cubicBezTo>
                  <a:cubicBezTo>
                    <a:pt x="693" y="1678"/>
                    <a:pt x="658" y="1714"/>
                    <a:pt x="619" y="1745"/>
                  </a:cubicBezTo>
                  <a:cubicBezTo>
                    <a:pt x="564" y="1789"/>
                    <a:pt x="490" y="1784"/>
                    <a:pt x="444" y="1705"/>
                  </a:cubicBezTo>
                  <a:cubicBezTo>
                    <a:pt x="404" y="1636"/>
                    <a:pt x="364" y="1567"/>
                    <a:pt x="324" y="1499"/>
                  </a:cubicBezTo>
                  <a:cubicBezTo>
                    <a:pt x="291" y="1444"/>
                    <a:pt x="298" y="1387"/>
                    <a:pt x="345" y="1342"/>
                  </a:cubicBezTo>
                  <a:cubicBezTo>
                    <a:pt x="400" y="1289"/>
                    <a:pt x="443" y="1227"/>
                    <a:pt x="473" y="1156"/>
                  </a:cubicBezTo>
                  <a:cubicBezTo>
                    <a:pt x="504" y="1081"/>
                    <a:pt x="439" y="998"/>
                    <a:pt x="368" y="1000"/>
                  </a:cubicBezTo>
                  <a:cubicBezTo>
                    <a:pt x="285" y="1002"/>
                    <a:pt x="203" y="1001"/>
                    <a:pt x="120" y="1000"/>
                  </a:cubicBezTo>
                  <a:cubicBezTo>
                    <a:pt x="72" y="999"/>
                    <a:pt x="33" y="981"/>
                    <a:pt x="10" y="937"/>
                  </a:cubicBezTo>
                  <a:cubicBezTo>
                    <a:pt x="4" y="924"/>
                    <a:pt x="1" y="908"/>
                    <a:pt x="1" y="893"/>
                  </a:cubicBezTo>
                  <a:cubicBezTo>
                    <a:pt x="1" y="632"/>
                    <a:pt x="0" y="371"/>
                    <a:pt x="1" y="111"/>
                  </a:cubicBezTo>
                  <a:cubicBezTo>
                    <a:pt x="1" y="47"/>
                    <a:pt x="43" y="5"/>
                    <a:pt x="110" y="0"/>
                  </a:cubicBezTo>
                  <a:cubicBezTo>
                    <a:pt x="118" y="0"/>
                    <a:pt x="126" y="0"/>
                    <a:pt x="134" y="0"/>
                  </a:cubicBezTo>
                  <a:cubicBezTo>
                    <a:pt x="378" y="0"/>
                    <a:pt x="621" y="0"/>
                    <a:pt x="864" y="0"/>
                  </a:cubicBezTo>
                  <a:cubicBezTo>
                    <a:pt x="908" y="0"/>
                    <a:pt x="947" y="8"/>
                    <a:pt x="975" y="46"/>
                  </a:cubicBezTo>
                  <a:cubicBezTo>
                    <a:pt x="991" y="68"/>
                    <a:pt x="997" y="92"/>
                    <a:pt x="997" y="119"/>
                  </a:cubicBezTo>
                  <a:cubicBezTo>
                    <a:pt x="997" y="268"/>
                    <a:pt x="997" y="416"/>
                    <a:pt x="997" y="565"/>
                  </a:cubicBezTo>
                  <a:cubicBezTo>
                    <a:pt x="997" y="565"/>
                    <a:pt x="997" y="565"/>
                    <a:pt x="997" y="565"/>
                  </a:cubicBezTo>
                  <a:close/>
                </a:path>
              </a:pathLst>
            </a:custGeom>
            <a:solidFill>
              <a:schemeClr val="lt1"/>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03" name="Google Shape;103;p4"/>
          <p:cNvCxnSpPr/>
          <p:nvPr/>
        </p:nvCxnSpPr>
        <p:spPr>
          <a:xfrm flipH="1">
            <a:off x="1941688" y="1638226"/>
            <a:ext cx="6287915" cy="1"/>
          </a:xfrm>
          <a:prstGeom prst="straightConnector1">
            <a:avLst/>
          </a:prstGeom>
          <a:noFill/>
          <a:ln cap="flat" cmpd="sng" w="9525">
            <a:solidFill>
              <a:schemeClr val="dk1"/>
            </a:solidFill>
            <a:prstDash val="solid"/>
            <a:miter lim="800000"/>
            <a:headEnd len="sm" w="sm" type="none"/>
            <a:tailEnd len="sm" w="sm" type="none"/>
          </a:ln>
        </p:spPr>
      </p:cxnSp>
      <p:grpSp>
        <p:nvGrpSpPr>
          <p:cNvPr id="104" name="Google Shape;104;p4"/>
          <p:cNvGrpSpPr/>
          <p:nvPr/>
        </p:nvGrpSpPr>
        <p:grpSpPr>
          <a:xfrm>
            <a:off x="834140" y="3009897"/>
            <a:ext cx="3583025" cy="3081481"/>
            <a:chOff x="574290" y="2029420"/>
            <a:chExt cx="1779432" cy="1530351"/>
          </a:xfrm>
        </p:grpSpPr>
        <p:sp>
          <p:nvSpPr>
            <p:cNvPr id="105" name="Google Shape;105;p4"/>
            <p:cNvSpPr/>
            <p:nvPr/>
          </p:nvSpPr>
          <p:spPr>
            <a:xfrm rot="10800000">
              <a:off x="574290" y="2029420"/>
              <a:ext cx="946150" cy="1530350"/>
            </a:xfrm>
            <a:custGeom>
              <a:rect b="b" l="l" r="r" t="t"/>
              <a:pathLst>
                <a:path extrusionOk="0" h="5136" w="3184">
                  <a:moveTo>
                    <a:pt x="0" y="0"/>
                  </a:moveTo>
                  <a:cubicBezTo>
                    <a:pt x="2520" y="0"/>
                    <a:pt x="2520" y="0"/>
                    <a:pt x="2520" y="0"/>
                  </a:cubicBezTo>
                  <a:cubicBezTo>
                    <a:pt x="2887" y="0"/>
                    <a:pt x="3184" y="297"/>
                    <a:pt x="3184" y="664"/>
                  </a:cubicBezTo>
                  <a:cubicBezTo>
                    <a:pt x="3184" y="5136"/>
                    <a:pt x="3184" y="5136"/>
                    <a:pt x="3184" y="5136"/>
                  </a:cubicBezTo>
                </a:path>
              </a:pathLst>
            </a:cu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cxnSp>
          <p:nvCxnSpPr>
            <p:cNvPr id="106" name="Google Shape;106;p4"/>
            <p:cNvCxnSpPr/>
            <p:nvPr/>
          </p:nvCxnSpPr>
          <p:spPr>
            <a:xfrm>
              <a:off x="1897586" y="3103635"/>
              <a:ext cx="0" cy="912271"/>
            </a:xfrm>
            <a:prstGeom prst="straightConnector1">
              <a:avLst/>
            </a:prstGeom>
            <a:noFill/>
            <a:ln cap="flat" cmpd="sng" w="9525">
              <a:solidFill>
                <a:schemeClr val="dk1"/>
              </a:solidFill>
              <a:prstDash val="solid"/>
              <a:miter lim="800000"/>
              <a:headEnd len="sm" w="sm" type="none"/>
              <a:tailEnd len="sm" w="sm" type="none"/>
            </a:ln>
          </p:spPr>
        </p:cxnSp>
      </p:grpSp>
      <p:sp>
        <p:nvSpPr>
          <p:cNvPr id="107" name="Google Shape;107;p4"/>
          <p:cNvSpPr/>
          <p:nvPr/>
        </p:nvSpPr>
        <p:spPr>
          <a:xfrm>
            <a:off x="1636644" y="1974268"/>
            <a:ext cx="9422027" cy="39160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i="1" lang="en-US">
                <a:solidFill>
                  <a:srgbClr val="0064DF"/>
                </a:solidFill>
              </a:rPr>
              <a:t>क्या आप अपना नाम और अपनी उम्र लिख सकते हैं? मुझे यकीन है कि आप कर सकते हैं। क्या आप इसे अपनी कक्षा में सभी के लिए लिख सकते हैं? या आपके स्कूल में सभी के लिए? या आपके शहर में हर कोई? देश में हर कोई? दुनिया में हर कोई? और फिर लाखों-करोड़ों लोगों के लिए उनकी उम्र, उनका पसंदीदा रंग, उनका पसंदीदा जानवर, उनके पसंदीदा टीवी कार्यक्रम, लगभग कुछ भी जो आप सोच सकते हैं लिखें?</a:t>
            </a:r>
            <a:endParaRPr i="1">
              <a:solidFill>
                <a:srgbClr val="0064DF"/>
              </a:solidFill>
            </a:endParaRPr>
          </a:p>
          <a:p>
            <a:pPr indent="0" lvl="0" marL="0" marR="0" rtl="0" algn="l">
              <a:spcBef>
                <a:spcPts val="0"/>
              </a:spcBef>
              <a:spcAft>
                <a:spcPts val="0"/>
              </a:spcAft>
              <a:buClr>
                <a:schemeClr val="dk1"/>
              </a:buClr>
              <a:buSzPts val="1100"/>
              <a:buFont typeface="Arial"/>
              <a:buNone/>
            </a:pPr>
            <a:r>
              <a:t/>
            </a:r>
            <a:endParaRPr i="1">
              <a:solidFill>
                <a:srgbClr val="0064DF"/>
              </a:solidFill>
            </a:endParaRPr>
          </a:p>
          <a:p>
            <a:pPr indent="0" lvl="0" marL="0" marR="0" rtl="0" algn="l">
              <a:spcBef>
                <a:spcPts val="0"/>
              </a:spcBef>
              <a:spcAft>
                <a:spcPts val="0"/>
              </a:spcAft>
              <a:buClr>
                <a:schemeClr val="dk1"/>
              </a:buClr>
              <a:buSzPts val="1100"/>
              <a:buFont typeface="Arial"/>
              <a:buNone/>
            </a:pPr>
            <a:r>
              <a:rPr i="1" lang="en-US">
                <a:solidFill>
                  <a:srgbClr val="0064DF"/>
                </a:solidFill>
              </a:rPr>
              <a:t>यह बहुत ज्यादा है, है ना? आप यह नहीं कर सकते, और मैं यह नहीं कर सकता। लेकिन कुछ कंप्यूटर ऐसा कर सकते हैं, और हम इसे 'बिग डेटा' कहते हैं। डेटा वह सब कुछ है जिसे हम लिख रहे हैं और आप कल्पना कर सकते हैं, लाखों, अरबों, अरबों लोगों के लिए।</a:t>
            </a:r>
            <a:endParaRPr i="1">
              <a:solidFill>
                <a:srgbClr val="0064DF"/>
              </a:solidFill>
            </a:endParaRPr>
          </a:p>
          <a:p>
            <a:pPr indent="0" lvl="0" marL="0" marR="0" rtl="0" algn="l">
              <a:spcBef>
                <a:spcPts val="0"/>
              </a:spcBef>
              <a:spcAft>
                <a:spcPts val="0"/>
              </a:spcAft>
              <a:buClr>
                <a:schemeClr val="dk1"/>
              </a:buClr>
              <a:buSzPts val="1100"/>
              <a:buFont typeface="Arial"/>
              <a:buNone/>
            </a:pPr>
            <a:r>
              <a:rPr i="1" lang="en-US">
                <a:solidFill>
                  <a:srgbClr val="0064DF"/>
                </a:solidFill>
              </a:rPr>
              <a:t>यह वास्तव में बड़ा है।</a:t>
            </a:r>
            <a:endParaRPr i="1">
              <a:solidFill>
                <a:srgbClr val="0064DF"/>
              </a:solidFill>
            </a:endParaRPr>
          </a:p>
          <a:p>
            <a:pPr indent="0" lvl="0" marL="0" marR="0" rtl="0" algn="l">
              <a:spcBef>
                <a:spcPts val="0"/>
              </a:spcBef>
              <a:spcAft>
                <a:spcPts val="0"/>
              </a:spcAft>
              <a:buClr>
                <a:schemeClr val="dk1"/>
              </a:buClr>
              <a:buSzPts val="1100"/>
              <a:buFont typeface="Arial"/>
              <a:buNone/>
            </a:pPr>
            <a:r>
              <a:t/>
            </a:r>
            <a:endParaRPr i="1">
              <a:solidFill>
                <a:srgbClr val="0064DF"/>
              </a:solidFill>
            </a:endParaRPr>
          </a:p>
          <a:p>
            <a:pPr indent="0" lvl="0" marL="0" marR="0" rtl="0" algn="l">
              <a:spcBef>
                <a:spcPts val="0"/>
              </a:spcBef>
              <a:spcAft>
                <a:spcPts val="0"/>
              </a:spcAft>
              <a:buClr>
                <a:schemeClr val="dk1"/>
              </a:buClr>
              <a:buSzPts val="1100"/>
              <a:buFont typeface="Arial"/>
              <a:buNone/>
            </a:pPr>
            <a:r>
              <a:rPr i="1" lang="en-US">
                <a:solidFill>
                  <a:srgbClr val="0064DF"/>
                </a:solidFill>
              </a:rPr>
              <a:t>हम इस सारे डेटा का क्या कर सकते हैं? हम पैटर्न ढूंढ सकते हैं। उदाहरण के लिए, टेलीविजन कार्यक्रम बनाने वाले लोगों को यह पता चल सकता है कि जिन बच्चों को संगीत पसंद है वे वास्तव में ड्राइंग भी पसंद करते हैं, इसलिए वे संगीत और कला के बारे में एक नया कार्यक्रम बना सकते हैं। या अस्पतालों को पता चल सकता है कि जो लोग अलग-अलग खाद्य पदार्थ पसंद करते हैं वे बड़े होने पर अलग-अलग तरीकों से बीमार हो सकते हैं।</a:t>
            </a:r>
            <a:endParaRPr i="1">
              <a:solidFill>
                <a:srgbClr val="0064DF"/>
              </a:solidFill>
            </a:endParaRPr>
          </a:p>
          <a:p>
            <a:pPr indent="0" lvl="0" marL="0" marR="0" rtl="0" algn="l">
              <a:spcBef>
                <a:spcPts val="0"/>
              </a:spcBef>
              <a:spcAft>
                <a:spcPts val="0"/>
              </a:spcAft>
              <a:buClr>
                <a:schemeClr val="dk1"/>
              </a:buClr>
              <a:buSzPts val="1100"/>
              <a:buFont typeface="Arial"/>
              <a:buNone/>
            </a:pPr>
            <a:r>
              <a:rPr i="1" lang="en-US">
                <a:solidFill>
                  <a:srgbClr val="0064DF"/>
                </a:solidFill>
              </a:rPr>
              <a:t>इससे परिवारों और डॉक्टरों को हमारे दादा-दादी की बेहतर देखभाल करने में मदद मिल सकती है।</a:t>
            </a:r>
            <a:endParaRPr i="1">
              <a:solidFill>
                <a:srgbClr val="0064DF"/>
              </a:solidFill>
            </a:endParaRPr>
          </a:p>
          <a:p>
            <a:pPr indent="0" lvl="0" marL="0" marR="0" rtl="0" algn="l">
              <a:spcBef>
                <a:spcPts val="0"/>
              </a:spcBef>
              <a:spcAft>
                <a:spcPts val="0"/>
              </a:spcAft>
              <a:buNone/>
            </a:pPr>
            <a:r>
              <a:t/>
            </a:r>
            <a:endParaRPr b="0" i="1" sz="1600" u="none" cap="none" strike="noStrike">
              <a:solidFill>
                <a:srgbClr val="00B0F0"/>
              </a:solidFill>
              <a:latin typeface="Arial"/>
              <a:ea typeface="Arial"/>
              <a:cs typeface="Arial"/>
              <a:sym typeface="Arial"/>
            </a:endParaRPr>
          </a:p>
          <a:p>
            <a:pPr indent="0" lvl="0" marL="0" marR="0" rtl="0" algn="l">
              <a:lnSpc>
                <a:spcPct val="120000"/>
              </a:lnSpc>
              <a:spcBef>
                <a:spcPts val="0"/>
              </a:spcBef>
              <a:spcAft>
                <a:spcPts val="0"/>
              </a:spcAft>
              <a:buNone/>
            </a:pPr>
            <a:r>
              <a:rPr b="1" i="0" lang="en-US" sz="1800" u="none" cap="none" strike="noStrike">
                <a:solidFill>
                  <a:schemeClr val="dk1"/>
                </a:solidFill>
                <a:latin typeface="Arial"/>
                <a:ea typeface="Arial"/>
                <a:cs typeface="Arial"/>
                <a:sym typeface="Arial"/>
              </a:rPr>
              <a:t>डोनाल्ड किसान</a:t>
            </a:r>
            <a:br>
              <a:rPr b="1" i="0" lang="en-US" sz="1800" u="none" cap="none" strike="noStrike">
                <a:solidFill>
                  <a:schemeClr val="dk1"/>
                </a:solidFill>
                <a:latin typeface="Arial"/>
                <a:ea typeface="Arial"/>
                <a:cs typeface="Arial"/>
                <a:sym typeface="Arial"/>
              </a:rPr>
            </a:br>
            <a:r>
              <a:rPr b="1" i="0" lang="en-US" sz="1800" u="none" cap="none" strike="noStrike">
                <a:solidFill>
                  <a:schemeClr val="dk1"/>
                </a:solidFill>
                <a:latin typeface="Arial"/>
                <a:ea typeface="Arial"/>
                <a:cs typeface="Arial"/>
                <a:sym typeface="Arial"/>
              </a:rPr>
              <a:t>उपाध्यक्ष - उत्पाद प्रबंधन,क्लिक</a:t>
            </a:r>
            <a:endParaRPr b="1" i="0" sz="1800" u="none" cap="none" strike="noStrike">
              <a:solidFill>
                <a:schemeClr val="dk1"/>
              </a:solidFill>
              <a:latin typeface="Arial"/>
              <a:ea typeface="Arial"/>
              <a:cs typeface="Arial"/>
              <a:sym typeface="Arial"/>
            </a:endParaRPr>
          </a:p>
        </p:txBody>
      </p:sp>
      <p:grpSp>
        <p:nvGrpSpPr>
          <p:cNvPr id="108" name="Google Shape;108;p4"/>
          <p:cNvGrpSpPr/>
          <p:nvPr/>
        </p:nvGrpSpPr>
        <p:grpSpPr>
          <a:xfrm>
            <a:off x="10622437" y="5261036"/>
            <a:ext cx="797178" cy="648815"/>
            <a:chOff x="146050" y="1431925"/>
            <a:chExt cx="1143000" cy="930276"/>
          </a:xfrm>
        </p:grpSpPr>
        <p:sp>
          <p:nvSpPr>
            <p:cNvPr id="109" name="Google Shape;109;p4"/>
            <p:cNvSpPr/>
            <p:nvPr/>
          </p:nvSpPr>
          <p:spPr>
            <a:xfrm>
              <a:off x="771525" y="1431925"/>
              <a:ext cx="517525" cy="927101"/>
            </a:xfrm>
            <a:custGeom>
              <a:rect b="b" l="l" r="r" t="t"/>
              <a:pathLst>
                <a:path extrusionOk="0" h="1781" w="998">
                  <a:moveTo>
                    <a:pt x="997" y="553"/>
                  </a:moveTo>
                  <a:cubicBezTo>
                    <a:pt x="997" y="678"/>
                    <a:pt x="997" y="803"/>
                    <a:pt x="997" y="929"/>
                  </a:cubicBezTo>
                  <a:cubicBezTo>
                    <a:pt x="997" y="993"/>
                    <a:pt x="997" y="1058"/>
                    <a:pt x="981" y="1121"/>
                  </a:cubicBezTo>
                  <a:cubicBezTo>
                    <a:pt x="967" y="1177"/>
                    <a:pt x="958" y="1234"/>
                    <a:pt x="940" y="1289"/>
                  </a:cubicBezTo>
                  <a:cubicBezTo>
                    <a:pt x="915" y="1364"/>
                    <a:pt x="879" y="1436"/>
                    <a:pt x="836" y="1503"/>
                  </a:cubicBezTo>
                  <a:cubicBezTo>
                    <a:pt x="790" y="1575"/>
                    <a:pt x="737" y="1641"/>
                    <a:pt x="674" y="1699"/>
                  </a:cubicBezTo>
                  <a:cubicBezTo>
                    <a:pt x="645" y="1726"/>
                    <a:pt x="617" y="1753"/>
                    <a:pt x="578" y="1767"/>
                  </a:cubicBezTo>
                  <a:cubicBezTo>
                    <a:pt x="541" y="1781"/>
                    <a:pt x="476" y="1758"/>
                    <a:pt x="453" y="1718"/>
                  </a:cubicBezTo>
                  <a:cubicBezTo>
                    <a:pt x="424" y="1670"/>
                    <a:pt x="395" y="1622"/>
                    <a:pt x="367" y="1573"/>
                  </a:cubicBezTo>
                  <a:cubicBezTo>
                    <a:pt x="349" y="1542"/>
                    <a:pt x="330" y="1510"/>
                    <a:pt x="313" y="1478"/>
                  </a:cubicBezTo>
                  <a:cubicBezTo>
                    <a:pt x="289" y="1429"/>
                    <a:pt x="304" y="1385"/>
                    <a:pt x="340" y="1349"/>
                  </a:cubicBezTo>
                  <a:cubicBezTo>
                    <a:pt x="389" y="1301"/>
                    <a:pt x="429" y="1247"/>
                    <a:pt x="460" y="1186"/>
                  </a:cubicBezTo>
                  <a:cubicBezTo>
                    <a:pt x="481" y="1145"/>
                    <a:pt x="490" y="1103"/>
                    <a:pt x="466" y="1060"/>
                  </a:cubicBezTo>
                  <a:cubicBezTo>
                    <a:pt x="446" y="1025"/>
                    <a:pt x="417" y="1001"/>
                    <a:pt x="374" y="1000"/>
                  </a:cubicBezTo>
                  <a:cubicBezTo>
                    <a:pt x="290" y="999"/>
                    <a:pt x="206" y="1000"/>
                    <a:pt x="122" y="1000"/>
                  </a:cubicBezTo>
                  <a:cubicBezTo>
                    <a:pt x="70" y="999"/>
                    <a:pt x="29" y="979"/>
                    <a:pt x="8" y="929"/>
                  </a:cubicBezTo>
                  <a:cubicBezTo>
                    <a:pt x="3" y="918"/>
                    <a:pt x="1" y="906"/>
                    <a:pt x="1" y="894"/>
                  </a:cubicBezTo>
                  <a:cubicBezTo>
                    <a:pt x="0" y="633"/>
                    <a:pt x="1" y="372"/>
                    <a:pt x="0" y="110"/>
                  </a:cubicBezTo>
                  <a:cubicBezTo>
                    <a:pt x="0" y="61"/>
                    <a:pt x="38" y="9"/>
                    <a:pt x="93" y="3"/>
                  </a:cubicBezTo>
                  <a:cubicBezTo>
                    <a:pt x="107" y="1"/>
                    <a:pt x="121" y="0"/>
                    <a:pt x="135" y="0"/>
                  </a:cubicBezTo>
                  <a:cubicBezTo>
                    <a:pt x="380" y="0"/>
                    <a:pt x="625" y="0"/>
                    <a:pt x="870" y="0"/>
                  </a:cubicBezTo>
                  <a:cubicBezTo>
                    <a:pt x="922" y="0"/>
                    <a:pt x="963" y="17"/>
                    <a:pt x="986" y="65"/>
                  </a:cubicBezTo>
                  <a:cubicBezTo>
                    <a:pt x="994" y="80"/>
                    <a:pt x="997" y="98"/>
                    <a:pt x="997" y="115"/>
                  </a:cubicBezTo>
                  <a:cubicBezTo>
                    <a:pt x="998" y="261"/>
                    <a:pt x="997" y="407"/>
                    <a:pt x="997" y="553"/>
                  </a:cubicBezTo>
                  <a:cubicBezTo>
                    <a:pt x="997" y="553"/>
                    <a:pt x="997" y="553"/>
                    <a:pt x="997" y="553"/>
                  </a:cubicBezTo>
                  <a:close/>
                </a:path>
              </a:pathLst>
            </a:custGeom>
            <a:solidFill>
              <a:schemeClr val="lt1"/>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0" name="Google Shape;110;p4"/>
            <p:cNvSpPr/>
            <p:nvPr/>
          </p:nvSpPr>
          <p:spPr>
            <a:xfrm>
              <a:off x="146050" y="1431925"/>
              <a:ext cx="517525" cy="930276"/>
            </a:xfrm>
            <a:custGeom>
              <a:rect b="b" l="l" r="r" t="t"/>
              <a:pathLst>
                <a:path extrusionOk="0" h="1789" w="997">
                  <a:moveTo>
                    <a:pt x="997" y="565"/>
                  </a:moveTo>
                  <a:cubicBezTo>
                    <a:pt x="997" y="694"/>
                    <a:pt x="996" y="824"/>
                    <a:pt x="997" y="953"/>
                  </a:cubicBezTo>
                  <a:cubicBezTo>
                    <a:pt x="997" y="1042"/>
                    <a:pt x="983" y="1129"/>
                    <a:pt x="961" y="1215"/>
                  </a:cubicBezTo>
                  <a:cubicBezTo>
                    <a:pt x="941" y="1292"/>
                    <a:pt x="912" y="1365"/>
                    <a:pt x="875" y="1435"/>
                  </a:cubicBezTo>
                  <a:cubicBezTo>
                    <a:pt x="835" y="1510"/>
                    <a:pt x="787" y="1581"/>
                    <a:pt x="728" y="1642"/>
                  </a:cubicBezTo>
                  <a:cubicBezTo>
                    <a:pt x="693" y="1678"/>
                    <a:pt x="658" y="1714"/>
                    <a:pt x="619" y="1745"/>
                  </a:cubicBezTo>
                  <a:cubicBezTo>
                    <a:pt x="564" y="1789"/>
                    <a:pt x="490" y="1784"/>
                    <a:pt x="444" y="1705"/>
                  </a:cubicBezTo>
                  <a:cubicBezTo>
                    <a:pt x="404" y="1636"/>
                    <a:pt x="364" y="1567"/>
                    <a:pt x="324" y="1499"/>
                  </a:cubicBezTo>
                  <a:cubicBezTo>
                    <a:pt x="291" y="1444"/>
                    <a:pt x="298" y="1387"/>
                    <a:pt x="345" y="1342"/>
                  </a:cubicBezTo>
                  <a:cubicBezTo>
                    <a:pt x="400" y="1289"/>
                    <a:pt x="443" y="1227"/>
                    <a:pt x="473" y="1156"/>
                  </a:cubicBezTo>
                  <a:cubicBezTo>
                    <a:pt x="504" y="1081"/>
                    <a:pt x="439" y="998"/>
                    <a:pt x="368" y="1000"/>
                  </a:cubicBezTo>
                  <a:cubicBezTo>
                    <a:pt x="285" y="1002"/>
                    <a:pt x="203" y="1001"/>
                    <a:pt x="120" y="1000"/>
                  </a:cubicBezTo>
                  <a:cubicBezTo>
                    <a:pt x="72" y="999"/>
                    <a:pt x="33" y="981"/>
                    <a:pt x="10" y="937"/>
                  </a:cubicBezTo>
                  <a:cubicBezTo>
                    <a:pt x="4" y="924"/>
                    <a:pt x="1" y="908"/>
                    <a:pt x="1" y="893"/>
                  </a:cubicBezTo>
                  <a:cubicBezTo>
                    <a:pt x="1" y="632"/>
                    <a:pt x="0" y="371"/>
                    <a:pt x="1" y="111"/>
                  </a:cubicBezTo>
                  <a:cubicBezTo>
                    <a:pt x="1" y="47"/>
                    <a:pt x="43" y="5"/>
                    <a:pt x="110" y="0"/>
                  </a:cubicBezTo>
                  <a:cubicBezTo>
                    <a:pt x="118" y="0"/>
                    <a:pt x="126" y="0"/>
                    <a:pt x="134" y="0"/>
                  </a:cubicBezTo>
                  <a:cubicBezTo>
                    <a:pt x="378" y="0"/>
                    <a:pt x="621" y="0"/>
                    <a:pt x="864" y="0"/>
                  </a:cubicBezTo>
                  <a:cubicBezTo>
                    <a:pt x="908" y="0"/>
                    <a:pt x="947" y="8"/>
                    <a:pt x="975" y="46"/>
                  </a:cubicBezTo>
                  <a:cubicBezTo>
                    <a:pt x="991" y="68"/>
                    <a:pt x="997" y="92"/>
                    <a:pt x="997" y="119"/>
                  </a:cubicBezTo>
                  <a:cubicBezTo>
                    <a:pt x="997" y="268"/>
                    <a:pt x="997" y="416"/>
                    <a:pt x="997" y="565"/>
                  </a:cubicBezTo>
                  <a:cubicBezTo>
                    <a:pt x="997" y="565"/>
                    <a:pt x="997" y="565"/>
                    <a:pt x="997" y="565"/>
                  </a:cubicBezTo>
                  <a:close/>
                </a:path>
              </a:pathLst>
            </a:custGeom>
            <a:solidFill>
              <a:schemeClr val="lt1"/>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1" name="Google Shape;111;p4"/>
          <p:cNvGrpSpPr/>
          <p:nvPr/>
        </p:nvGrpSpPr>
        <p:grpSpPr>
          <a:xfrm>
            <a:off x="7787814" y="1638226"/>
            <a:ext cx="3637558" cy="3083569"/>
            <a:chOff x="1124329" y="1348210"/>
            <a:chExt cx="1806515" cy="1531388"/>
          </a:xfrm>
        </p:grpSpPr>
        <p:sp>
          <p:nvSpPr>
            <p:cNvPr id="112" name="Google Shape;112;p4"/>
            <p:cNvSpPr/>
            <p:nvPr/>
          </p:nvSpPr>
          <p:spPr>
            <a:xfrm>
              <a:off x="1984694" y="1349247"/>
              <a:ext cx="946150" cy="1530350"/>
            </a:xfrm>
            <a:custGeom>
              <a:rect b="b" l="l" r="r" t="t"/>
              <a:pathLst>
                <a:path extrusionOk="0" h="5136" w="3184">
                  <a:moveTo>
                    <a:pt x="0" y="0"/>
                  </a:moveTo>
                  <a:cubicBezTo>
                    <a:pt x="2520" y="0"/>
                    <a:pt x="2520" y="0"/>
                    <a:pt x="2520" y="0"/>
                  </a:cubicBezTo>
                  <a:cubicBezTo>
                    <a:pt x="2887" y="0"/>
                    <a:pt x="3184" y="297"/>
                    <a:pt x="3184" y="664"/>
                  </a:cubicBezTo>
                  <a:cubicBezTo>
                    <a:pt x="3184" y="5136"/>
                    <a:pt x="3184" y="5136"/>
                    <a:pt x="3184" y="5136"/>
                  </a:cubicBezTo>
                </a:path>
              </a:pathLst>
            </a:cu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cxnSp>
          <p:nvCxnSpPr>
            <p:cNvPr id="113" name="Google Shape;113;p4"/>
            <p:cNvCxnSpPr/>
            <p:nvPr/>
          </p:nvCxnSpPr>
          <p:spPr>
            <a:xfrm>
              <a:off x="1580465" y="892074"/>
              <a:ext cx="0" cy="912271"/>
            </a:xfrm>
            <a:prstGeom prst="straightConnector1">
              <a:avLst/>
            </a:prstGeom>
            <a:noFill/>
            <a:ln cap="flat" cmpd="sng" w="9525">
              <a:solidFill>
                <a:schemeClr val="dk1"/>
              </a:solidFill>
              <a:prstDash val="solid"/>
              <a:miter lim="800000"/>
              <a:headEnd len="sm" w="sm" type="none"/>
              <a:tailEnd len="sm" w="sm" type="none"/>
            </a:ln>
          </p:spPr>
        </p:cxnSp>
      </p:grpSp>
      <p:cxnSp>
        <p:nvCxnSpPr>
          <p:cNvPr id="114" name="Google Shape;114;p4"/>
          <p:cNvCxnSpPr/>
          <p:nvPr/>
        </p:nvCxnSpPr>
        <p:spPr>
          <a:xfrm flipH="1" rot="-5400000">
            <a:off x="6077" y="3349031"/>
            <a:ext cx="1655805" cy="1"/>
          </a:xfrm>
          <a:prstGeom prst="straightConnector1">
            <a:avLst/>
          </a:prstGeom>
          <a:noFill/>
          <a:ln cap="flat" cmpd="sng" w="9525">
            <a:solidFill>
              <a:schemeClr val="dk1"/>
            </a:solidFill>
            <a:prstDash val="solid"/>
            <a:miter lim="800000"/>
            <a:headEnd len="sm" w="sm" type="none"/>
            <a:tailEnd len="sm" w="sm" type="none"/>
          </a:ln>
        </p:spPr>
      </p:cxnSp>
      <p:cxnSp>
        <p:nvCxnSpPr>
          <p:cNvPr id="115" name="Google Shape;115;p4"/>
          <p:cNvCxnSpPr/>
          <p:nvPr/>
        </p:nvCxnSpPr>
        <p:spPr>
          <a:xfrm flipH="1">
            <a:off x="4293005" y="6092070"/>
            <a:ext cx="6287915" cy="1"/>
          </a:xfrm>
          <a:prstGeom prst="straightConnector1">
            <a:avLst/>
          </a:prstGeom>
          <a:noFill/>
          <a:ln cap="flat" cmpd="sng" w="9525">
            <a:solidFill>
              <a:schemeClr val="dk1"/>
            </a:solidFill>
            <a:prstDash val="solid"/>
            <a:miter lim="800000"/>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21" name="Google Shape;121;p5"/>
          <p:cNvSpPr txBox="1"/>
          <p:nvPr/>
        </p:nvSpPr>
        <p:spPr>
          <a:xfrm>
            <a:off x="705749" y="307756"/>
            <a:ext cx="7950571" cy="586285"/>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बड़ा डेटा: इसमें आपकी क्या भूमिका है?</a:t>
            </a:r>
            <a:endParaRPr/>
          </a:p>
        </p:txBody>
      </p:sp>
      <p:sp>
        <p:nvSpPr>
          <p:cNvPr id="122" name="Google Shape;122;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8: बड़ा डेटा और लक्षित विपणन</a:t>
            </a:r>
            <a:endParaRPr/>
          </a:p>
        </p:txBody>
      </p:sp>
      <p:sp>
        <p:nvSpPr>
          <p:cNvPr id="123" name="Google Shape;123;p5"/>
          <p:cNvSpPr/>
          <p:nvPr/>
        </p:nvSpPr>
        <p:spPr>
          <a:xfrm>
            <a:off x="839788" y="10464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4" name="Google Shape;124;p5"/>
          <p:cNvSpPr/>
          <p:nvPr/>
        </p:nvSpPr>
        <p:spPr>
          <a:xfrm>
            <a:off x="5016508" y="2227348"/>
            <a:ext cx="6415694" cy="2313710"/>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आप बड़ा डेटा कैसे बना रहे हैं?</a:t>
            </a:r>
            <a:endParaRPr/>
          </a:p>
          <a:p>
            <a:pPr indent="-285750" lvl="0" marL="412747" marR="0" rtl="0" algn="l">
              <a:lnSpc>
                <a:spcPct val="115000"/>
              </a:lnSpc>
              <a:spcBef>
                <a:spcPts val="18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बड़ा डेटा और बड़ा डेटा विश्लेषण कैसे हो सकता है:</a:t>
            </a:r>
            <a:endParaRPr/>
          </a:p>
          <a:p>
            <a:pPr indent="-285750" lvl="0" marL="648000" marR="0" rtl="0" algn="l">
              <a:lnSpc>
                <a:spcPct val="115000"/>
              </a:lnSpc>
              <a:spcBef>
                <a:spcPts val="18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आपकी मदद?</a:t>
            </a:r>
            <a:endParaRPr/>
          </a:p>
          <a:p>
            <a:pPr indent="-285750" lvl="0" marL="648000" marR="0" rtl="0" algn="l">
              <a:lnSpc>
                <a:spcPct val="115000"/>
              </a:lnSpc>
              <a:spcBef>
                <a:spcPts val="6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आपके लिए समस्याएँ पैदा करें?</a:t>
            </a:r>
            <a:endParaRPr/>
          </a:p>
        </p:txBody>
      </p:sp>
      <p:pic>
        <p:nvPicPr>
          <p:cNvPr id="125" name="Google Shape;125;p5"/>
          <p:cNvPicPr preferRelativeResize="0"/>
          <p:nvPr/>
        </p:nvPicPr>
        <p:blipFill rotWithShape="1">
          <a:blip r:embed="rId3">
            <a:alphaModFix/>
          </a:blip>
          <a:srcRect b="0" l="0" r="0" t="0"/>
          <a:stretch/>
        </p:blipFill>
        <p:spPr>
          <a:xfrm>
            <a:off x="839787" y="2020717"/>
            <a:ext cx="4088187" cy="2726972"/>
          </a:xfrm>
          <a:prstGeom prst="rect">
            <a:avLst/>
          </a:prstGeom>
          <a:noFill/>
          <a:ln>
            <a:noFill/>
          </a:ln>
        </p:spPr>
      </p:pic>
      <p:sp>
        <p:nvSpPr>
          <p:cNvPr id="126" name="Google Shape;126;p5"/>
          <p:cNvSpPr/>
          <p:nvPr/>
        </p:nvSpPr>
        <p:spPr>
          <a:xfrm>
            <a:off x="3958896"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7" name="Google Shape;127;p5"/>
          <p:cNvSpPr/>
          <p:nvPr/>
        </p:nvSpPr>
        <p:spPr>
          <a:xfrm>
            <a:off x="839788" y="4837366"/>
            <a:ext cx="917463" cy="917463"/>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8" name="Google Shape;128;p5"/>
          <p:cNvSpPr/>
          <p:nvPr/>
        </p:nvSpPr>
        <p:spPr>
          <a:xfrm>
            <a:off x="1836064" y="4837366"/>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5"/>
          <p:cNvSpPr/>
          <p:nvPr/>
        </p:nvSpPr>
        <p:spPr>
          <a:xfrm>
            <a:off x="4305300" y="1317625"/>
            <a:ext cx="622300" cy="622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0" name="Google Shape;130;p5"/>
          <p:cNvSpPr/>
          <p:nvPr/>
        </p:nvSpPr>
        <p:spPr>
          <a:xfrm rot="-5400000">
            <a:off x="4305300" y="1312863"/>
            <a:ext cx="627063" cy="627063"/>
          </a:xfrm>
          <a:custGeom>
            <a:rect b="b" l="l" r="r" t="t"/>
            <a:pathLst>
              <a:path extrusionOk="0" h="1102" w="1102">
                <a:moveTo>
                  <a:pt x="551" y="1102"/>
                </a:moveTo>
                <a:lnTo>
                  <a:pt x="551" y="1102"/>
                </a:lnTo>
                <a:lnTo>
                  <a:pt x="0" y="1102"/>
                </a:lnTo>
                <a:lnTo>
                  <a:pt x="0" y="0"/>
                </a:lnTo>
                <a:lnTo>
                  <a:pt x="551" y="0"/>
                </a:lnTo>
                <a:cubicBezTo>
                  <a:pt x="855" y="0"/>
                  <a:pt x="1102" y="246"/>
                  <a:pt x="1102" y="550"/>
                </a:cubicBezTo>
                <a:lnTo>
                  <a:pt x="1102" y="550"/>
                </a:lnTo>
                <a:cubicBezTo>
                  <a:pt x="1102" y="855"/>
                  <a:pt x="855" y="1102"/>
                  <a:pt x="551" y="1102"/>
                </a:cubicBezTo>
                <a:close/>
              </a:path>
            </a:pathLst>
          </a:custGeom>
          <a:solidFill>
            <a:srgbClr val="0064E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36" name="Google Shape;136;p6"/>
          <p:cNvSpPr txBox="1"/>
          <p:nvPr/>
        </p:nvSpPr>
        <p:spPr>
          <a:xfrm>
            <a:off x="705749" y="307756"/>
            <a:ext cx="7950571" cy="586285"/>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मार्केटिंग में बिग डेटा</a:t>
            </a:r>
            <a:endParaRPr/>
          </a:p>
        </p:txBody>
      </p:sp>
      <p:sp>
        <p:nvSpPr>
          <p:cNvPr id="137" name="Google Shape;137;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8: बड़ा डेटा और लक्षित विपणन</a:t>
            </a:r>
            <a:endParaRPr/>
          </a:p>
        </p:txBody>
      </p:sp>
      <p:sp>
        <p:nvSpPr>
          <p:cNvPr id="138" name="Google Shape;138;p6"/>
          <p:cNvSpPr/>
          <p:nvPr/>
        </p:nvSpPr>
        <p:spPr>
          <a:xfrm>
            <a:off x="839788" y="10464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9" name="Google Shape;139;p6"/>
          <p:cNvSpPr/>
          <p:nvPr/>
        </p:nvSpPr>
        <p:spPr>
          <a:xfrm>
            <a:off x="536872" y="2226427"/>
            <a:ext cx="11068974" cy="2430665"/>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कल्पना कीजिए कि आप कुछ प्रकार के फ्रोजन ट्रीट बनाकर अपना खुद का व्यवसाय शुरू करना चाहते हैं, लेकिन आप अनिश्चित हैं कि किस प्रकार के ट्रीट लोकप्रिय हैं।</a:t>
            </a:r>
            <a:endParaRPr/>
          </a:p>
          <a:p>
            <a:pPr indent="-285750" lvl="0" marL="412747" marR="0" rtl="0" algn="l">
              <a:lnSpc>
                <a:spcPct val="115000"/>
              </a:lnSpc>
              <a:spcBef>
                <a:spcPts val="18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आप उनसे कुछ डेटा खरीदने के लिए एक बड़ी ऑनलाइन किराने की श्रृंखला में जाने का निर्णय लेते हैं। एक बार जब आप डेटा देख लेते हैं, तो आप तय करेंगे कि क्या बनाना और बेचना है।</a:t>
            </a:r>
            <a:endParaRPr/>
          </a:p>
        </p:txBody>
      </p:sp>
      <p:sp>
        <p:nvSpPr>
          <p:cNvPr id="140" name="Google Shape;140;p6"/>
          <p:cNvSpPr/>
          <p:nvPr/>
        </p:nvSpPr>
        <p:spPr>
          <a:xfrm>
            <a:off x="1991360" y="1396353"/>
            <a:ext cx="4317030" cy="4554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1" name="Google Shape;141;p6"/>
          <p:cNvSpPr/>
          <p:nvPr/>
        </p:nvSpPr>
        <p:spPr>
          <a:xfrm>
            <a:off x="839788" y="1396353"/>
            <a:ext cx="1151572" cy="455400"/>
          </a:xfrm>
          <a:prstGeom prst="rect">
            <a:avLst/>
          </a:prstGeom>
          <a:solidFill>
            <a:srgbClr val="ED7D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2" name="Google Shape;142;p6"/>
          <p:cNvSpPr/>
          <p:nvPr/>
        </p:nvSpPr>
        <p:spPr>
          <a:xfrm>
            <a:off x="1311598" y="1424000"/>
            <a:ext cx="64173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500" u="none" cap="none" strike="noStrike">
                <a:solidFill>
                  <a:schemeClr val="lt1"/>
                </a:solidFill>
                <a:latin typeface="Arial"/>
                <a:ea typeface="Arial"/>
                <a:cs typeface="Arial"/>
                <a:sym typeface="Arial"/>
              </a:rPr>
              <a:t>चरण 1: </a:t>
            </a:r>
            <a:r>
              <a:rPr b="1" lang="en-US" sz="1500">
                <a:solidFill>
                  <a:schemeClr val="lt1"/>
                </a:solidFill>
              </a:rPr>
              <a:t>अपना बड़ा डेटा एकत्र करें और उसका विश्लेषण करें:</a:t>
            </a:r>
            <a:endParaRPr b="0" i="0" sz="23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48" name="Google Shape;148;p7"/>
          <p:cNvSpPr txBox="1"/>
          <p:nvPr/>
        </p:nvSpPr>
        <p:spPr>
          <a:xfrm>
            <a:off x="705749" y="307756"/>
            <a:ext cx="7950571" cy="586285"/>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मार्केटिंग में बिग डेटा</a:t>
            </a:r>
            <a:endParaRPr/>
          </a:p>
        </p:txBody>
      </p:sp>
      <p:sp>
        <p:nvSpPr>
          <p:cNvPr id="149" name="Google Shape;149;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8: बड़ा डेटा और लक्षित विपणन</a:t>
            </a:r>
            <a:endParaRPr/>
          </a:p>
        </p:txBody>
      </p:sp>
      <p:sp>
        <p:nvSpPr>
          <p:cNvPr id="150" name="Google Shape;150;p7"/>
          <p:cNvSpPr/>
          <p:nvPr/>
        </p:nvSpPr>
        <p:spPr>
          <a:xfrm>
            <a:off x="839788" y="10464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1" name="Google Shape;151;p7"/>
          <p:cNvSpPr/>
          <p:nvPr/>
        </p:nvSpPr>
        <p:spPr>
          <a:xfrm>
            <a:off x="615026" y="2005042"/>
            <a:ext cx="11068974" cy="393569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600"/>
              </a:spcBef>
              <a:spcAft>
                <a:spcPts val="0"/>
              </a:spcAft>
              <a:buNone/>
            </a:pPr>
            <a:r>
              <a:rPr lang="en-US" sz="2400">
                <a:solidFill>
                  <a:schemeClr val="dk1"/>
                </a:solidFill>
              </a:rPr>
              <a:t>प्रत्येक समूह को अपने उत्पाद की विशेषताओं को परिभाषित करने के लिए निम्नलिखित प्रश्नों का उत्तर देना चाहिए</a:t>
            </a:r>
            <a:endParaRPr sz="2400">
              <a:solidFill>
                <a:schemeClr val="dk1"/>
              </a:solidFill>
            </a:endParaRPr>
          </a:p>
          <a:p>
            <a:pPr indent="-285750" lvl="0" marL="647999" marR="0" rtl="0" algn="l">
              <a:lnSpc>
                <a:spcPct val="115000"/>
              </a:lnSpc>
              <a:spcBef>
                <a:spcPts val="600"/>
              </a:spcBef>
              <a:spcAft>
                <a:spcPts val="0"/>
              </a:spcAft>
              <a:buClr>
                <a:schemeClr val="dk1"/>
              </a:buClr>
              <a:buSzPts val="2400"/>
              <a:buChar char="•"/>
            </a:pPr>
            <a:r>
              <a:rPr lang="en-US" sz="2400">
                <a:solidFill>
                  <a:schemeClr val="dk1"/>
                </a:solidFill>
              </a:rPr>
              <a:t>आप किस तरह का फ्रोजन ट्रीट बेचेंगे?</a:t>
            </a:r>
            <a:endParaRPr sz="2400">
              <a:solidFill>
                <a:schemeClr val="dk1"/>
              </a:solidFill>
            </a:endParaRPr>
          </a:p>
          <a:p>
            <a:pPr indent="-285750" lvl="0" marL="647999" marR="0" rtl="0" algn="l">
              <a:lnSpc>
                <a:spcPct val="115000"/>
              </a:lnSpc>
              <a:spcBef>
                <a:spcPts val="600"/>
              </a:spcBef>
              <a:spcAft>
                <a:spcPts val="0"/>
              </a:spcAft>
              <a:buClr>
                <a:schemeClr val="dk1"/>
              </a:buClr>
              <a:buSzPts val="2400"/>
              <a:buChar char="•"/>
            </a:pPr>
            <a:r>
              <a:rPr lang="en-US" sz="2400">
                <a:solidFill>
                  <a:schemeClr val="dk1"/>
                </a:solidFill>
              </a:rPr>
              <a:t>किस स्वाद में?</a:t>
            </a:r>
            <a:endParaRPr sz="2400">
              <a:solidFill>
                <a:schemeClr val="dk1"/>
              </a:solidFill>
            </a:endParaRPr>
          </a:p>
          <a:p>
            <a:pPr indent="-285750" lvl="0" marL="647999" marR="0" rtl="0" algn="l">
              <a:lnSpc>
                <a:spcPct val="115000"/>
              </a:lnSpc>
              <a:spcBef>
                <a:spcPts val="600"/>
              </a:spcBef>
              <a:spcAft>
                <a:spcPts val="0"/>
              </a:spcAft>
              <a:buClr>
                <a:schemeClr val="dk1"/>
              </a:buClr>
              <a:buSzPts val="2400"/>
              <a:buChar char="•"/>
            </a:pPr>
            <a:r>
              <a:rPr lang="en-US" sz="2400">
                <a:solidFill>
                  <a:schemeClr val="dk1"/>
                </a:solidFill>
              </a:rPr>
              <a:t>आपका ग्राहक इसे कैसे खाएगा? एक शंकु में? एक छड़ी पर?</a:t>
            </a:r>
            <a:endParaRPr sz="2400">
              <a:solidFill>
                <a:schemeClr val="dk1"/>
              </a:solidFill>
            </a:endParaRPr>
          </a:p>
          <a:p>
            <a:pPr indent="-285750" lvl="0" marL="647999" marR="0" rtl="0" algn="l">
              <a:lnSpc>
                <a:spcPct val="115000"/>
              </a:lnSpc>
              <a:spcBef>
                <a:spcPts val="600"/>
              </a:spcBef>
              <a:spcAft>
                <a:spcPts val="0"/>
              </a:spcAft>
              <a:buClr>
                <a:schemeClr val="dk1"/>
              </a:buClr>
              <a:buSzPts val="2400"/>
              <a:buChar char="•"/>
            </a:pPr>
            <a:r>
              <a:rPr lang="en-US" sz="2400">
                <a:solidFill>
                  <a:schemeClr val="dk1"/>
                </a:solidFill>
              </a:rPr>
              <a:t>क्या आप इसे साल भर बेचेंगे या केवल मौसमी रूप से?</a:t>
            </a:r>
            <a:endParaRPr sz="2400">
              <a:solidFill>
                <a:schemeClr val="dk1"/>
              </a:solidFill>
            </a:endParaRPr>
          </a:p>
          <a:p>
            <a:pPr indent="-285750" lvl="0" marL="647999" marR="0" rtl="0" algn="l">
              <a:lnSpc>
                <a:spcPct val="115000"/>
              </a:lnSpc>
              <a:spcBef>
                <a:spcPts val="600"/>
              </a:spcBef>
              <a:spcAft>
                <a:spcPts val="0"/>
              </a:spcAft>
              <a:buClr>
                <a:schemeClr val="dk1"/>
              </a:buClr>
              <a:buSzPts val="2400"/>
              <a:buChar char="•"/>
            </a:pPr>
            <a:r>
              <a:rPr lang="en-US" sz="2400">
                <a:solidFill>
                  <a:schemeClr val="dk1"/>
                </a:solidFill>
              </a:rPr>
              <a:t>आप इसे कहां बेचेंगे?</a:t>
            </a:r>
            <a:endParaRPr sz="2400">
              <a:solidFill>
                <a:schemeClr val="dk1"/>
              </a:solidFill>
            </a:endParaRPr>
          </a:p>
          <a:p>
            <a:pPr indent="-285750" lvl="0" marL="647999" marR="0" rtl="0" algn="l">
              <a:lnSpc>
                <a:spcPct val="115000"/>
              </a:lnSpc>
              <a:spcBef>
                <a:spcPts val="600"/>
              </a:spcBef>
              <a:spcAft>
                <a:spcPts val="0"/>
              </a:spcAft>
              <a:buClr>
                <a:schemeClr val="dk1"/>
              </a:buClr>
              <a:buSzPts val="2400"/>
              <a:buChar char="•"/>
            </a:pPr>
            <a:r>
              <a:rPr lang="en-US" sz="2400">
                <a:solidFill>
                  <a:schemeClr val="dk1"/>
                </a:solidFill>
              </a:rPr>
              <a:t>आपके उत्पाद का नाम क्या है?</a:t>
            </a:r>
            <a:endParaRPr sz="2400">
              <a:solidFill>
                <a:schemeClr val="dk1"/>
              </a:solidFill>
            </a:endParaRPr>
          </a:p>
        </p:txBody>
      </p:sp>
      <p:grpSp>
        <p:nvGrpSpPr>
          <p:cNvPr id="152" name="Google Shape;152;p7"/>
          <p:cNvGrpSpPr/>
          <p:nvPr/>
        </p:nvGrpSpPr>
        <p:grpSpPr>
          <a:xfrm>
            <a:off x="839788" y="1421524"/>
            <a:ext cx="5932051" cy="455400"/>
            <a:chOff x="839788" y="1421524"/>
            <a:chExt cx="5932051" cy="455400"/>
          </a:xfrm>
        </p:grpSpPr>
        <p:sp>
          <p:nvSpPr>
            <p:cNvPr id="153" name="Google Shape;153;p7"/>
            <p:cNvSpPr/>
            <p:nvPr/>
          </p:nvSpPr>
          <p:spPr>
            <a:xfrm>
              <a:off x="1991360" y="1421524"/>
              <a:ext cx="4780479" cy="4554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4" name="Google Shape;154;p7"/>
            <p:cNvSpPr/>
            <p:nvPr/>
          </p:nvSpPr>
          <p:spPr>
            <a:xfrm>
              <a:off x="839788" y="1421524"/>
              <a:ext cx="1151572" cy="455400"/>
            </a:xfrm>
            <a:prstGeom prst="rect">
              <a:avLst/>
            </a:prstGeom>
            <a:solidFill>
              <a:srgbClr val="ED7D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5" name="Google Shape;155;p7"/>
            <p:cNvSpPr/>
            <p:nvPr/>
          </p:nvSpPr>
          <p:spPr>
            <a:xfrm>
              <a:off x="1006810" y="1449169"/>
              <a:ext cx="568296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lt1"/>
                  </a:solidFill>
                  <a:latin typeface="Arial"/>
                  <a:ea typeface="Arial"/>
                  <a:cs typeface="Arial"/>
                  <a:sym typeface="Arial"/>
                </a:rPr>
                <a:t>चरण 2: बड़े डेटा के आधार पर उत्पाद विकसित करें:</a:t>
              </a:r>
              <a:endParaRPr b="0" i="0" sz="2800" u="none" cap="none" strike="noStrike">
                <a:solidFill>
                  <a:schemeClr val="lt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8"/>
          <p:cNvSpPr/>
          <p:nvPr/>
        </p:nvSpPr>
        <p:spPr>
          <a:xfrm>
            <a:off x="6684830" y="2040280"/>
            <a:ext cx="4735010" cy="342149"/>
          </a:xfrm>
          <a:prstGeom prst="rect">
            <a:avLst/>
          </a:prstGeom>
          <a:solidFill>
            <a:srgbClr val="E7E8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2F2F2"/>
              </a:solidFill>
              <a:latin typeface="Calibri"/>
              <a:ea typeface="Calibri"/>
              <a:cs typeface="Calibri"/>
              <a:sym typeface="Calibri"/>
            </a:endParaRPr>
          </a:p>
        </p:txBody>
      </p:sp>
      <p:sp>
        <p:nvSpPr>
          <p:cNvPr id="161" name="Google Shape;161;p8"/>
          <p:cNvSpPr/>
          <p:nvPr/>
        </p:nvSpPr>
        <p:spPr>
          <a:xfrm>
            <a:off x="839788" y="2040280"/>
            <a:ext cx="5195252" cy="342149"/>
          </a:xfrm>
          <a:prstGeom prst="rect">
            <a:avLst/>
          </a:prstGeom>
          <a:solidFill>
            <a:srgbClr val="E7E8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2F2F2"/>
              </a:solidFill>
              <a:latin typeface="Calibri"/>
              <a:ea typeface="Calibri"/>
              <a:cs typeface="Calibri"/>
              <a:sym typeface="Calibri"/>
            </a:endParaRPr>
          </a:p>
        </p:txBody>
      </p:sp>
      <p:sp>
        <p:nvSpPr>
          <p:cNvPr id="162" name="Google Shape;162;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63" name="Google Shape;163;p8"/>
          <p:cNvSpPr txBox="1"/>
          <p:nvPr/>
        </p:nvSpPr>
        <p:spPr>
          <a:xfrm>
            <a:off x="705749" y="307756"/>
            <a:ext cx="7950571" cy="586285"/>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मार्केटिंग में बिग डेटा</a:t>
            </a:r>
            <a:endParaRPr/>
          </a:p>
        </p:txBody>
      </p:sp>
      <p:sp>
        <p:nvSpPr>
          <p:cNvPr id="164" name="Google Shape;164;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8: बड़ा डेटा और लक्षित विपणन</a:t>
            </a:r>
            <a:endParaRPr/>
          </a:p>
        </p:txBody>
      </p:sp>
      <p:sp>
        <p:nvSpPr>
          <p:cNvPr id="165" name="Google Shape;165;p8"/>
          <p:cNvSpPr/>
          <p:nvPr/>
        </p:nvSpPr>
        <p:spPr>
          <a:xfrm>
            <a:off x="839788" y="10464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66" name="Google Shape;166;p8"/>
          <p:cNvGrpSpPr/>
          <p:nvPr/>
        </p:nvGrpSpPr>
        <p:grpSpPr>
          <a:xfrm>
            <a:off x="839788" y="1314838"/>
            <a:ext cx="5205291" cy="455400"/>
            <a:chOff x="839788" y="1314838"/>
            <a:chExt cx="5205291" cy="455400"/>
          </a:xfrm>
        </p:grpSpPr>
        <p:sp>
          <p:nvSpPr>
            <p:cNvPr id="167" name="Google Shape;167;p8"/>
            <p:cNvSpPr/>
            <p:nvPr/>
          </p:nvSpPr>
          <p:spPr>
            <a:xfrm>
              <a:off x="1991360" y="1314838"/>
              <a:ext cx="4053719" cy="4554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8" name="Google Shape;168;p8"/>
            <p:cNvSpPr/>
            <p:nvPr/>
          </p:nvSpPr>
          <p:spPr>
            <a:xfrm>
              <a:off x="839788" y="1314838"/>
              <a:ext cx="1151572" cy="455400"/>
            </a:xfrm>
            <a:prstGeom prst="rect">
              <a:avLst/>
            </a:prstGeom>
            <a:solidFill>
              <a:srgbClr val="ED7D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9" name="Google Shape;169;p8"/>
            <p:cNvSpPr/>
            <p:nvPr/>
          </p:nvSpPr>
          <p:spPr>
            <a:xfrm>
              <a:off x="1006810" y="1342483"/>
              <a:ext cx="482856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lt1"/>
                  </a:solidFill>
                  <a:latin typeface="Arial"/>
                  <a:ea typeface="Arial"/>
                  <a:cs typeface="Arial"/>
                  <a:sym typeface="Arial"/>
                </a:rPr>
                <a:t>चरण 3:  अपनी मार्केटिंग योजना विकसित करें:</a:t>
              </a:r>
              <a:endParaRPr b="0" i="0" sz="2800" u="none" cap="none" strike="noStrike">
                <a:solidFill>
                  <a:schemeClr val="lt1"/>
                </a:solidFill>
                <a:latin typeface="Arial"/>
                <a:ea typeface="Arial"/>
                <a:cs typeface="Arial"/>
                <a:sym typeface="Arial"/>
              </a:endParaRPr>
            </a:p>
          </p:txBody>
        </p:sp>
      </p:grpSp>
      <p:sp>
        <p:nvSpPr>
          <p:cNvPr id="170" name="Google Shape;170;p8"/>
          <p:cNvSpPr txBox="1"/>
          <p:nvPr/>
        </p:nvSpPr>
        <p:spPr>
          <a:xfrm>
            <a:off x="705749" y="2044274"/>
            <a:ext cx="5532491" cy="378414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श्रेणी ए: उत्पाद टाई इन्स</a:t>
            </a:r>
            <a:endParaRPr/>
          </a:p>
          <a:p>
            <a:pPr indent="0" lvl="0" marL="0" marR="0" rtl="0" algn="l">
              <a:lnSpc>
                <a:spcPct val="90000"/>
              </a:lnSpc>
              <a:spcBef>
                <a:spcPts val="0"/>
              </a:spcBef>
              <a:spcAft>
                <a:spcPts val="0"/>
              </a:spcAft>
              <a:buClr>
                <a:schemeClr val="dk1"/>
              </a:buClr>
              <a:buSzPts val="1800"/>
              <a:buFont typeface="Arial"/>
              <a:buNone/>
            </a:pPr>
            <a:r>
              <a:t/>
            </a:r>
            <a:endParaRPr b="1" i="0" sz="1800" u="none" cap="none" strike="noStrike">
              <a:solidFill>
                <a:srgbClr val="000000"/>
              </a:solidFill>
              <a:latin typeface="Arial"/>
              <a:ea typeface="Arial"/>
              <a:cs typeface="Arial"/>
              <a:sym typeface="Arial"/>
            </a:endParaRPr>
          </a:p>
          <a:p>
            <a:pPr indent="-228600" lvl="0" marL="228600" marR="0" rtl="0" algn="l">
              <a:lnSpc>
                <a:spcPct val="90000"/>
              </a:lnSpc>
              <a:spcBef>
                <a:spcPts val="0"/>
              </a:spcBef>
              <a:spcAft>
                <a:spcPts val="0"/>
              </a:spcAft>
              <a:buClr>
                <a:srgbClr val="000000"/>
              </a:buClr>
              <a:buSzPts val="1800"/>
              <a:buFont typeface="Calibri"/>
              <a:buAutoNum type="arabicPeriod"/>
            </a:pPr>
            <a:r>
              <a:rPr b="0" i="0" lang="en-US" sz="1800" u="none" cap="none" strike="noStrike">
                <a:solidFill>
                  <a:srgbClr val="000000"/>
                </a:solidFill>
                <a:latin typeface="Arial"/>
                <a:ea typeface="Arial"/>
                <a:cs typeface="Arial"/>
                <a:sym typeface="Arial"/>
              </a:rPr>
              <a:t>जो लोग पसंद करते हैं</a:t>
            </a:r>
            <a:r>
              <a:rPr b="1" i="0" lang="en-US" sz="1800" u="none" cap="none" strike="noStrike">
                <a:solidFill>
                  <a:srgbClr val="000000"/>
                </a:solidFill>
                <a:latin typeface="Arial"/>
                <a:ea typeface="Arial"/>
                <a:cs typeface="Arial"/>
                <a:sym typeface="Arial"/>
              </a:rPr>
              <a:t>आइसक्रीम</a:t>
            </a:r>
            <a:r>
              <a:rPr b="0" i="0" lang="en-US" sz="1800" u="none" cap="none" strike="noStrike">
                <a:solidFill>
                  <a:srgbClr val="000000"/>
                </a:solidFill>
                <a:latin typeface="Arial"/>
                <a:ea typeface="Arial"/>
                <a:cs typeface="Arial"/>
                <a:sym typeface="Arial"/>
              </a:rPr>
              <a:t>, केक भी पसंद है।</a:t>
            </a:r>
            <a:endParaRPr/>
          </a:p>
          <a:p>
            <a:pPr indent="-228600" lvl="0" marL="228600" marR="0" rtl="0" algn="l">
              <a:lnSpc>
                <a:spcPct val="90000"/>
              </a:lnSpc>
              <a:spcBef>
                <a:spcPts val="1200"/>
              </a:spcBef>
              <a:spcAft>
                <a:spcPts val="0"/>
              </a:spcAft>
              <a:buClr>
                <a:srgbClr val="000000"/>
              </a:buClr>
              <a:buSzPts val="1800"/>
              <a:buFont typeface="Calibri"/>
              <a:buAutoNum type="arabicPeriod"/>
            </a:pPr>
            <a:r>
              <a:rPr b="0" i="0" lang="en-US" sz="1800" u="none" cap="none" strike="noStrike">
                <a:solidFill>
                  <a:srgbClr val="000000"/>
                </a:solidFill>
                <a:latin typeface="Arial"/>
                <a:ea typeface="Arial"/>
                <a:cs typeface="Arial"/>
                <a:sym typeface="Arial"/>
              </a:rPr>
              <a:t>जो लोग पसंद करते हैं</a:t>
            </a:r>
            <a:r>
              <a:rPr b="1" i="0" lang="en-US" sz="1800" u="none" cap="none" strike="noStrike">
                <a:solidFill>
                  <a:srgbClr val="000000"/>
                </a:solidFill>
                <a:latin typeface="Arial"/>
                <a:ea typeface="Arial"/>
                <a:cs typeface="Arial"/>
                <a:sym typeface="Arial"/>
              </a:rPr>
              <a:t>जमे हुए फल</a:t>
            </a:r>
            <a:r>
              <a:rPr b="0" i="0" lang="en-US" sz="1800" u="none" cap="none" strike="noStrike">
                <a:solidFill>
                  <a:srgbClr val="000000"/>
                </a:solidFill>
                <a:latin typeface="Arial"/>
                <a:ea typeface="Arial"/>
                <a:cs typeface="Arial"/>
                <a:sym typeface="Arial"/>
              </a:rPr>
              <a:t>सलाद और सूप खाना भी पसंद करते हैं।</a:t>
            </a:r>
            <a:endParaRPr/>
          </a:p>
          <a:p>
            <a:pPr indent="-228600" lvl="0" marL="228600" marR="0" rtl="0" algn="l">
              <a:lnSpc>
                <a:spcPct val="90000"/>
              </a:lnSpc>
              <a:spcBef>
                <a:spcPts val="1200"/>
              </a:spcBef>
              <a:spcAft>
                <a:spcPts val="0"/>
              </a:spcAft>
              <a:buClr>
                <a:srgbClr val="000000"/>
              </a:buClr>
              <a:buSzPts val="1800"/>
              <a:buFont typeface="Calibri"/>
              <a:buAutoNum type="arabicPeriod"/>
            </a:pPr>
            <a:r>
              <a:rPr b="0" i="0" lang="en-US" sz="1800" u="none" cap="none" strike="noStrike">
                <a:solidFill>
                  <a:srgbClr val="000000"/>
                </a:solidFill>
                <a:latin typeface="Arial"/>
                <a:ea typeface="Arial"/>
                <a:cs typeface="Arial"/>
                <a:sym typeface="Arial"/>
              </a:rPr>
              <a:t>जो लोग पसंद करते हैं</a:t>
            </a:r>
            <a:r>
              <a:rPr b="1" i="0" lang="en-US" sz="1800" u="none" cap="none" strike="noStrike">
                <a:solidFill>
                  <a:srgbClr val="000000"/>
                </a:solidFill>
                <a:latin typeface="Arial"/>
                <a:ea typeface="Arial"/>
                <a:cs typeface="Arial"/>
                <a:sym typeface="Arial"/>
              </a:rPr>
              <a:t>कुल्फी</a:t>
            </a:r>
            <a:r>
              <a:rPr b="0" i="0" lang="en-US" sz="1800" u="none" cap="none" strike="noStrike">
                <a:solidFill>
                  <a:srgbClr val="000000"/>
                </a:solidFill>
                <a:latin typeface="Arial"/>
                <a:ea typeface="Arial"/>
                <a:cs typeface="Arial"/>
                <a:sym typeface="Arial"/>
              </a:rPr>
              <a:t>मकई के गुच्छे जैसे नाश्ते के अनाज भी पसंद करते हैं।</a:t>
            </a:r>
            <a:endParaRPr/>
          </a:p>
          <a:p>
            <a:pPr indent="-228600" lvl="0" marL="228600" marR="0" rtl="0" algn="l">
              <a:lnSpc>
                <a:spcPct val="90000"/>
              </a:lnSpc>
              <a:spcBef>
                <a:spcPts val="1200"/>
              </a:spcBef>
              <a:spcAft>
                <a:spcPts val="0"/>
              </a:spcAft>
              <a:buClr>
                <a:srgbClr val="000000"/>
              </a:buClr>
              <a:buSzPts val="1800"/>
              <a:buFont typeface="Calibri"/>
              <a:buAutoNum type="arabicPeriod"/>
            </a:pPr>
            <a:r>
              <a:rPr b="0" i="0" lang="en-US" sz="1800" u="none" cap="none" strike="noStrike">
                <a:solidFill>
                  <a:srgbClr val="000000"/>
                </a:solidFill>
                <a:latin typeface="Arial"/>
                <a:ea typeface="Arial"/>
                <a:cs typeface="Arial"/>
                <a:sym typeface="Arial"/>
              </a:rPr>
              <a:t>जो लोग पसंद करते हैं</a:t>
            </a:r>
            <a:r>
              <a:rPr b="1" i="0" lang="en-US" sz="1800" u="none" cap="none" strike="noStrike">
                <a:solidFill>
                  <a:srgbClr val="000000"/>
                </a:solidFill>
                <a:latin typeface="Arial"/>
                <a:ea typeface="Arial"/>
                <a:cs typeface="Arial"/>
                <a:sym typeface="Arial"/>
              </a:rPr>
              <a:t>जमा हुआ</a:t>
            </a:r>
            <a:r>
              <a:rPr b="0" i="0" lang="en-US" sz="1800" u="none" cap="none" strike="noStrike">
                <a:solidFill>
                  <a:srgbClr val="000000"/>
                </a:solidFill>
                <a:latin typeface="Arial"/>
                <a:ea typeface="Arial"/>
                <a:cs typeface="Arial"/>
                <a:sym typeface="Arial"/>
              </a:rPr>
              <a:t> </a:t>
            </a:r>
            <a:r>
              <a:rPr b="1" i="0" lang="en-US" sz="1800" u="none" cap="none" strike="noStrike">
                <a:solidFill>
                  <a:srgbClr val="000000"/>
                </a:solidFill>
                <a:latin typeface="Arial"/>
                <a:ea typeface="Arial"/>
                <a:cs typeface="Arial"/>
                <a:sym typeface="Arial"/>
              </a:rPr>
              <a:t>मिल्क शेक</a:t>
            </a:r>
            <a:r>
              <a:rPr b="0" i="0" lang="en-US" sz="1800" u="none" cap="none" strike="noStrike">
                <a:solidFill>
                  <a:srgbClr val="000000"/>
                </a:solidFill>
                <a:latin typeface="Arial"/>
                <a:ea typeface="Arial"/>
                <a:cs typeface="Arial"/>
                <a:sym typeface="Arial"/>
              </a:rPr>
              <a:t>खाना भी पसंद करते हैंकाठीरोल और बर्गर।</a:t>
            </a:r>
            <a:endParaRPr/>
          </a:p>
          <a:p>
            <a:pPr indent="-228600" lvl="0" marL="228600" marR="0" rtl="0" algn="l">
              <a:lnSpc>
                <a:spcPct val="90000"/>
              </a:lnSpc>
              <a:spcBef>
                <a:spcPts val="1200"/>
              </a:spcBef>
              <a:spcAft>
                <a:spcPts val="0"/>
              </a:spcAft>
              <a:buClr>
                <a:srgbClr val="000000"/>
              </a:buClr>
              <a:buSzPts val="1800"/>
              <a:buFont typeface="Calibri"/>
              <a:buAutoNum type="arabicPeriod"/>
            </a:pPr>
            <a:r>
              <a:rPr b="0" i="0" lang="en-US" sz="1800" u="none" cap="none" strike="noStrike">
                <a:solidFill>
                  <a:srgbClr val="000000"/>
                </a:solidFill>
                <a:latin typeface="Arial"/>
                <a:ea typeface="Arial"/>
                <a:cs typeface="Arial"/>
                <a:sym typeface="Arial"/>
              </a:rPr>
              <a:t>जो लोग खाना पसंद करते हैं</a:t>
            </a:r>
            <a:r>
              <a:rPr b="1" i="0" lang="en-US" sz="1800" u="none" cap="none" strike="noStrike">
                <a:solidFill>
                  <a:srgbClr val="000000"/>
                </a:solidFill>
                <a:latin typeface="Arial"/>
                <a:ea typeface="Arial"/>
                <a:cs typeface="Arial"/>
                <a:sym typeface="Arial"/>
              </a:rPr>
              <a:t>बर्फ़</a:t>
            </a:r>
            <a:r>
              <a:rPr b="0" i="0" lang="en-US" sz="1800" u="none" cap="none" strike="noStrike">
                <a:solidFill>
                  <a:srgbClr val="000000"/>
                </a:solidFill>
                <a:latin typeface="Arial"/>
                <a:ea typeface="Arial"/>
                <a:cs typeface="Arial"/>
                <a:sym typeface="Arial"/>
              </a:rPr>
              <a:t> </a:t>
            </a:r>
            <a:r>
              <a:rPr b="1" i="0" lang="en-US" sz="1800" u="none" cap="none" strike="noStrike">
                <a:solidFill>
                  <a:srgbClr val="000000"/>
                </a:solidFill>
                <a:latin typeface="Arial"/>
                <a:ea typeface="Arial"/>
                <a:cs typeface="Arial"/>
                <a:sym typeface="Arial"/>
              </a:rPr>
              <a:t>लॉली</a:t>
            </a:r>
            <a:r>
              <a:rPr b="0" i="0" lang="en-US" sz="1800" u="none" cap="none" strike="noStrike">
                <a:solidFill>
                  <a:srgbClr val="000000"/>
                </a:solidFill>
                <a:latin typeface="Arial"/>
                <a:ea typeface="Arial"/>
                <a:cs typeface="Arial"/>
                <a:sym typeface="Arial"/>
              </a:rPr>
              <a:t>पिज्जा खाना भी पसंद है।</a:t>
            </a:r>
            <a:endParaRPr b="0" i="0" sz="2800" u="none" cap="none" strike="noStrike">
              <a:solidFill>
                <a:schemeClr val="dk1"/>
              </a:solidFill>
              <a:latin typeface="Arial"/>
              <a:ea typeface="Arial"/>
              <a:cs typeface="Arial"/>
              <a:sym typeface="Arial"/>
            </a:endParaRPr>
          </a:p>
        </p:txBody>
      </p:sp>
      <p:sp>
        <p:nvSpPr>
          <p:cNvPr id="171" name="Google Shape;171;p8"/>
          <p:cNvSpPr txBox="1"/>
          <p:nvPr/>
        </p:nvSpPr>
        <p:spPr>
          <a:xfrm>
            <a:off x="6684830" y="2044274"/>
            <a:ext cx="4921016" cy="378414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श्रेणी बी: ​​स्थान</a:t>
            </a:r>
            <a:endParaRPr/>
          </a:p>
          <a:p>
            <a:pPr indent="0" lvl="0" marL="0" marR="0" rtl="0" algn="l">
              <a:lnSpc>
                <a:spcPct val="90000"/>
              </a:lnSpc>
              <a:spcBef>
                <a:spcPts val="0"/>
              </a:spcBef>
              <a:spcAft>
                <a:spcPts val="0"/>
              </a:spcAft>
              <a:buClr>
                <a:schemeClr val="dk1"/>
              </a:buClr>
              <a:buSzPts val="1800"/>
              <a:buFont typeface="Arial"/>
              <a:buNone/>
            </a:pPr>
            <a:r>
              <a:t/>
            </a:r>
            <a:endParaRPr b="1" i="0" sz="1800" u="sng" cap="none" strike="noStrike">
              <a:solidFill>
                <a:srgbClr val="000000"/>
              </a:solidFill>
              <a:latin typeface="Arial"/>
              <a:ea typeface="Arial"/>
              <a:cs typeface="Arial"/>
              <a:sym typeface="Arial"/>
            </a:endParaRPr>
          </a:p>
          <a:p>
            <a:pPr indent="-228600" lvl="0" marL="228600" marR="0" rtl="0" algn="l">
              <a:lnSpc>
                <a:spcPct val="90000"/>
              </a:lnSpc>
              <a:spcBef>
                <a:spcPts val="0"/>
              </a:spcBef>
              <a:spcAft>
                <a:spcPts val="0"/>
              </a:spcAft>
              <a:buClr>
                <a:srgbClr val="000000"/>
              </a:buClr>
              <a:buSzPts val="1800"/>
              <a:buFont typeface="Calibri"/>
              <a:buAutoNum type="arabicPeriod"/>
            </a:pPr>
            <a:r>
              <a:rPr b="0" i="0" lang="en-US" sz="1800" u="none" cap="none" strike="noStrike">
                <a:solidFill>
                  <a:srgbClr val="000000"/>
                </a:solidFill>
                <a:latin typeface="Arial"/>
                <a:ea typeface="Arial"/>
                <a:cs typeface="Arial"/>
                <a:sym typeface="Arial"/>
              </a:rPr>
              <a:t>जो लोग इसमें फ्रोजन ट्रीट खाना पसंद करते हैं</a:t>
            </a:r>
            <a:r>
              <a:rPr b="1" i="0" lang="en-US" sz="1800" u="none" cap="none" strike="noStrike">
                <a:solidFill>
                  <a:srgbClr val="000000"/>
                </a:solidFill>
                <a:latin typeface="Arial"/>
                <a:ea typeface="Arial"/>
                <a:cs typeface="Arial"/>
                <a:sym typeface="Arial"/>
              </a:rPr>
              <a:t>पार्क</a:t>
            </a:r>
            <a:r>
              <a:rPr b="0" i="0" lang="en-US" sz="1800" u="none" cap="none" strike="noStrike">
                <a:solidFill>
                  <a:srgbClr val="000000"/>
                </a:solidFill>
                <a:latin typeface="Arial"/>
                <a:ea typeface="Arial"/>
                <a:cs typeface="Arial"/>
                <a:sym typeface="Arial"/>
              </a:rPr>
              <a:t>बीच पर जाना भी पसंद करते हैं।</a:t>
            </a:r>
            <a:endParaRPr/>
          </a:p>
          <a:p>
            <a:pPr indent="-228600" lvl="0" marL="228600" marR="0" rtl="0" algn="l">
              <a:lnSpc>
                <a:spcPct val="90000"/>
              </a:lnSpc>
              <a:spcBef>
                <a:spcPts val="1200"/>
              </a:spcBef>
              <a:spcAft>
                <a:spcPts val="0"/>
              </a:spcAft>
              <a:buClr>
                <a:srgbClr val="000000"/>
              </a:buClr>
              <a:buSzPts val="1800"/>
              <a:buFont typeface="Calibri"/>
              <a:buAutoNum type="arabicPeriod"/>
            </a:pPr>
            <a:r>
              <a:rPr b="0" i="0" lang="en-US" sz="1800" u="none" cap="none" strike="noStrike">
                <a:solidFill>
                  <a:srgbClr val="000000"/>
                </a:solidFill>
                <a:latin typeface="Arial"/>
                <a:ea typeface="Arial"/>
                <a:cs typeface="Arial"/>
                <a:sym typeface="Arial"/>
              </a:rPr>
              <a:t>जो लोग फ्रोजन ट्रीट खाना पसंद करते हैं</a:t>
            </a:r>
            <a:r>
              <a:rPr b="1" i="0" lang="en-US" sz="1800" u="none" cap="none" strike="noStrike">
                <a:solidFill>
                  <a:srgbClr val="000000"/>
                </a:solidFill>
                <a:latin typeface="Arial"/>
                <a:ea typeface="Arial"/>
                <a:cs typeface="Arial"/>
                <a:sym typeface="Arial"/>
              </a:rPr>
              <a:t>घर</a:t>
            </a:r>
            <a:r>
              <a:rPr b="0" i="0" lang="en-US" sz="1800" u="none" cap="none" strike="noStrike">
                <a:solidFill>
                  <a:srgbClr val="000000"/>
                </a:solidFill>
                <a:latin typeface="Arial"/>
                <a:ea typeface="Arial"/>
                <a:cs typeface="Arial"/>
                <a:sym typeface="Arial"/>
              </a:rPr>
              <a:t>आमतौर पर व्यंजनों को ऑनलाइन खोजते हैं।</a:t>
            </a:r>
            <a:endParaRPr/>
          </a:p>
          <a:p>
            <a:pPr indent="-228600" lvl="0" marL="228600" marR="0" rtl="0" algn="l">
              <a:lnSpc>
                <a:spcPct val="90000"/>
              </a:lnSpc>
              <a:spcBef>
                <a:spcPts val="1200"/>
              </a:spcBef>
              <a:spcAft>
                <a:spcPts val="0"/>
              </a:spcAft>
              <a:buClr>
                <a:srgbClr val="000000"/>
              </a:buClr>
              <a:buSzPts val="1800"/>
              <a:buFont typeface="Calibri"/>
              <a:buAutoNum type="arabicPeriod"/>
            </a:pPr>
            <a:r>
              <a:rPr b="0" i="0" lang="en-US" sz="1800" u="none" cap="none" strike="noStrike">
                <a:solidFill>
                  <a:srgbClr val="000000"/>
                </a:solidFill>
                <a:latin typeface="Arial"/>
                <a:ea typeface="Arial"/>
                <a:cs typeface="Arial"/>
                <a:sym typeface="Arial"/>
              </a:rPr>
              <a:t>जो लोग फ्रोजन ट्रीट खाना पसंद करते हैं</a:t>
            </a:r>
            <a:r>
              <a:rPr b="1" i="0" lang="en-US" sz="1800" u="none" cap="none" strike="noStrike">
                <a:solidFill>
                  <a:srgbClr val="000000"/>
                </a:solidFill>
                <a:latin typeface="Arial"/>
                <a:ea typeface="Arial"/>
                <a:cs typeface="Arial"/>
                <a:sym typeface="Arial"/>
              </a:rPr>
              <a:t>मॉल</a:t>
            </a:r>
            <a:r>
              <a:rPr b="0" i="0" lang="en-US" sz="1800" u="none" cap="none" strike="noStrike">
                <a:solidFill>
                  <a:srgbClr val="000000"/>
                </a:solidFill>
                <a:latin typeface="Arial"/>
                <a:ea typeface="Arial"/>
                <a:cs typeface="Arial"/>
                <a:sym typeface="Arial"/>
              </a:rPr>
              <a:t>आमतौर पर भोजन वितरण का आदेश दें।</a:t>
            </a:r>
            <a:endParaRPr/>
          </a:p>
          <a:p>
            <a:pPr indent="-228600" lvl="0" marL="228600" marR="0" rtl="0" algn="l">
              <a:lnSpc>
                <a:spcPct val="90000"/>
              </a:lnSpc>
              <a:spcBef>
                <a:spcPts val="1200"/>
              </a:spcBef>
              <a:spcAft>
                <a:spcPts val="0"/>
              </a:spcAft>
              <a:buClr>
                <a:srgbClr val="000000"/>
              </a:buClr>
              <a:buSzPts val="1800"/>
              <a:buFont typeface="Calibri"/>
              <a:buAutoNum type="arabicPeriod"/>
            </a:pPr>
            <a:r>
              <a:rPr b="0" i="0" lang="en-US" sz="1800" u="none" cap="none" strike="noStrike">
                <a:solidFill>
                  <a:srgbClr val="000000"/>
                </a:solidFill>
                <a:latin typeface="Arial"/>
                <a:ea typeface="Arial"/>
                <a:cs typeface="Arial"/>
                <a:sym typeface="Arial"/>
              </a:rPr>
              <a:t>जो लोग फ्रोजन ट्रीट खाना पसंद करते हैं</a:t>
            </a:r>
            <a:r>
              <a:rPr b="1" i="0" lang="en-US" sz="1800" u="none" cap="none" strike="noStrike">
                <a:solidFill>
                  <a:srgbClr val="000000"/>
                </a:solidFill>
                <a:latin typeface="Arial"/>
                <a:ea typeface="Arial"/>
                <a:cs typeface="Arial"/>
                <a:sym typeface="Arial"/>
              </a:rPr>
              <a:t>दलों</a:t>
            </a:r>
            <a:r>
              <a:rPr b="0" i="0" lang="en-US" sz="1800" u="none" cap="none" strike="noStrike">
                <a:solidFill>
                  <a:srgbClr val="000000"/>
                </a:solidFill>
                <a:latin typeface="Arial"/>
                <a:ea typeface="Arial"/>
                <a:cs typeface="Arial"/>
                <a:sym typeface="Arial"/>
              </a:rPr>
              <a:t>ऑनलाइन कपड़ों की खरीदारी करना भी पसंद करते हैं।</a:t>
            </a:r>
            <a:endParaRPr/>
          </a:p>
        </p:txBody>
      </p:sp>
      <p:cxnSp>
        <p:nvCxnSpPr>
          <p:cNvPr id="172" name="Google Shape;172;p8"/>
          <p:cNvCxnSpPr/>
          <p:nvPr/>
        </p:nvCxnSpPr>
        <p:spPr>
          <a:xfrm>
            <a:off x="6368677" y="2382429"/>
            <a:ext cx="0" cy="290576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9"/>
          <p:cNvPicPr preferRelativeResize="0"/>
          <p:nvPr/>
        </p:nvPicPr>
        <p:blipFill rotWithShape="1">
          <a:blip r:embed="rId3">
            <a:alphaModFix/>
          </a:blip>
          <a:srcRect b="27280" l="0" r="0" t="27263"/>
          <a:stretch/>
        </p:blipFill>
        <p:spPr>
          <a:xfrm>
            <a:off x="6713461" y="3941263"/>
            <a:ext cx="1513881" cy="428882"/>
          </a:xfrm>
          <a:prstGeom prst="rect">
            <a:avLst/>
          </a:prstGeom>
          <a:noFill/>
          <a:ln>
            <a:noFill/>
          </a:ln>
        </p:spPr>
      </p:pic>
      <p:pic>
        <p:nvPicPr>
          <p:cNvPr id="178" name="Google Shape;178;p9"/>
          <p:cNvPicPr preferRelativeResize="0"/>
          <p:nvPr/>
        </p:nvPicPr>
        <p:blipFill rotWithShape="1">
          <a:blip r:embed="rId4">
            <a:alphaModFix/>
          </a:blip>
          <a:srcRect b="29715" l="0" r="0" t="31208"/>
          <a:stretch/>
        </p:blipFill>
        <p:spPr>
          <a:xfrm>
            <a:off x="6534392" y="2806310"/>
            <a:ext cx="1715443" cy="376426"/>
          </a:xfrm>
          <a:prstGeom prst="rect">
            <a:avLst/>
          </a:prstGeom>
          <a:noFill/>
          <a:ln>
            <a:noFill/>
          </a:ln>
        </p:spPr>
      </p:pic>
      <p:pic>
        <p:nvPicPr>
          <p:cNvPr id="179" name="Google Shape;179;p9"/>
          <p:cNvPicPr preferRelativeResize="0"/>
          <p:nvPr/>
        </p:nvPicPr>
        <p:blipFill rotWithShape="1">
          <a:blip r:embed="rId5">
            <a:alphaModFix/>
          </a:blip>
          <a:srcRect b="23517" l="6468" r="5140" t="25527"/>
          <a:stretch/>
        </p:blipFill>
        <p:spPr>
          <a:xfrm>
            <a:off x="6667457" y="2210479"/>
            <a:ext cx="1449314" cy="408641"/>
          </a:xfrm>
          <a:prstGeom prst="rect">
            <a:avLst/>
          </a:prstGeom>
          <a:noFill/>
          <a:ln>
            <a:noFill/>
          </a:ln>
        </p:spPr>
      </p:pic>
      <p:grpSp>
        <p:nvGrpSpPr>
          <p:cNvPr id="180" name="Google Shape;180;p9"/>
          <p:cNvGrpSpPr/>
          <p:nvPr/>
        </p:nvGrpSpPr>
        <p:grpSpPr>
          <a:xfrm>
            <a:off x="6613009" y="3337915"/>
            <a:ext cx="1677365" cy="394871"/>
            <a:chOff x="8500798" y="5303518"/>
            <a:chExt cx="2028455" cy="477522"/>
          </a:xfrm>
        </p:grpSpPr>
        <p:pic>
          <p:nvPicPr>
            <p:cNvPr id="181" name="Google Shape;181;p9"/>
            <p:cNvPicPr preferRelativeResize="0"/>
            <p:nvPr/>
          </p:nvPicPr>
          <p:blipFill rotWithShape="1">
            <a:blip r:embed="rId6">
              <a:alphaModFix/>
            </a:blip>
            <a:srcRect b="5925" l="23114" r="23286" t="64234"/>
            <a:stretch/>
          </p:blipFill>
          <p:spPr>
            <a:xfrm>
              <a:off x="8997633" y="5303519"/>
              <a:ext cx="1531620" cy="477521"/>
            </a:xfrm>
            <a:prstGeom prst="rect">
              <a:avLst/>
            </a:prstGeom>
            <a:noFill/>
            <a:ln>
              <a:noFill/>
            </a:ln>
          </p:spPr>
        </p:pic>
        <p:pic>
          <p:nvPicPr>
            <p:cNvPr id="182" name="Google Shape;182;p9"/>
            <p:cNvPicPr preferRelativeResize="0"/>
            <p:nvPr/>
          </p:nvPicPr>
          <p:blipFill rotWithShape="1">
            <a:blip r:embed="rId6">
              <a:alphaModFix/>
            </a:blip>
            <a:srcRect b="34337" l="30658" r="31074" t="3521"/>
            <a:stretch/>
          </p:blipFill>
          <p:spPr>
            <a:xfrm>
              <a:off x="8500798" y="5303518"/>
              <a:ext cx="525091" cy="477521"/>
            </a:xfrm>
            <a:prstGeom prst="rect">
              <a:avLst/>
            </a:prstGeom>
            <a:noFill/>
            <a:ln>
              <a:noFill/>
            </a:ln>
          </p:spPr>
        </p:pic>
      </p:grpSp>
      <p:sp>
        <p:nvSpPr>
          <p:cNvPr id="183" name="Google Shape;183;p9"/>
          <p:cNvSpPr/>
          <p:nvPr/>
        </p:nvSpPr>
        <p:spPr>
          <a:xfrm>
            <a:off x="839787" y="4876081"/>
            <a:ext cx="10514977" cy="1047199"/>
          </a:xfrm>
          <a:prstGeom prst="rect">
            <a:avLst/>
          </a:prstGeom>
          <a:solidFill>
            <a:srgbClr val="E7E8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4" name="Google Shape;184;p9"/>
          <p:cNvSpPr/>
          <p:nvPr/>
        </p:nvSpPr>
        <p:spPr>
          <a:xfrm>
            <a:off x="551974" y="1731207"/>
            <a:ext cx="5195252" cy="342149"/>
          </a:xfrm>
          <a:prstGeom prst="rect">
            <a:avLst/>
          </a:prstGeom>
          <a:solidFill>
            <a:srgbClr val="E7E8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5" name="Google Shape;185;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86" name="Google Shape;186;p9"/>
          <p:cNvSpPr txBox="1"/>
          <p:nvPr/>
        </p:nvSpPr>
        <p:spPr>
          <a:xfrm>
            <a:off x="705749" y="307756"/>
            <a:ext cx="7950571" cy="586285"/>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मार्केटिंग में बिग डेटा</a:t>
            </a:r>
            <a:endParaRPr/>
          </a:p>
        </p:txBody>
      </p:sp>
      <p:sp>
        <p:nvSpPr>
          <p:cNvPr id="187" name="Google Shape;187;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8: बड़ा डेटा और लक्षित विपणन</a:t>
            </a:r>
            <a:endParaRPr/>
          </a:p>
        </p:txBody>
      </p:sp>
      <p:sp>
        <p:nvSpPr>
          <p:cNvPr id="188" name="Google Shape;188;p9"/>
          <p:cNvSpPr/>
          <p:nvPr/>
        </p:nvSpPr>
        <p:spPr>
          <a:xfrm>
            <a:off x="839788" y="10464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9" name="Google Shape;189;p9"/>
          <p:cNvSpPr txBox="1"/>
          <p:nvPr/>
        </p:nvSpPr>
        <p:spPr>
          <a:xfrm>
            <a:off x="551974" y="1790174"/>
            <a:ext cx="6170507" cy="378414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श्रेणी सी: सोशल मीडिया प्लेटफॉर्म</a:t>
            </a:r>
            <a:endParaRPr/>
          </a:p>
          <a:p>
            <a:pPr indent="0" lvl="0" marL="0" marR="0" rtl="0" algn="l">
              <a:lnSpc>
                <a:spcPct val="90000"/>
              </a:lnSpc>
              <a:spcBef>
                <a:spcPts val="0"/>
              </a:spcBef>
              <a:spcAft>
                <a:spcPts val="0"/>
              </a:spcAft>
              <a:buClr>
                <a:schemeClr val="dk1"/>
              </a:buClr>
              <a:buSzPts val="1600"/>
              <a:buFont typeface="Arial"/>
              <a:buNone/>
            </a:pPr>
            <a:r>
              <a:t/>
            </a:r>
            <a:endParaRPr b="1" i="0" sz="1600" u="none" cap="none" strike="noStrike">
              <a:solidFill>
                <a:srgbClr val="000000"/>
              </a:solidFill>
              <a:latin typeface="Arial"/>
              <a:ea typeface="Arial"/>
              <a:cs typeface="Arial"/>
              <a:sym typeface="Arial"/>
            </a:endParaRPr>
          </a:p>
          <a:p>
            <a:pPr indent="-228600" lvl="0" marL="228600" marR="0" rtl="0" algn="l">
              <a:lnSpc>
                <a:spcPct val="90000"/>
              </a:lnSpc>
              <a:spcBef>
                <a:spcPts val="0"/>
              </a:spcBef>
              <a:spcAft>
                <a:spcPts val="0"/>
              </a:spcAft>
              <a:buClr>
                <a:srgbClr val="000000"/>
              </a:buClr>
              <a:buSzPts val="1600"/>
              <a:buFont typeface="Calibri"/>
              <a:buAutoNum type="arabicPeriod"/>
            </a:pPr>
            <a:r>
              <a:rPr b="0" i="0" lang="en-US" sz="1600" u="none" cap="none" strike="noStrike">
                <a:solidFill>
                  <a:srgbClr val="000000"/>
                </a:solidFill>
                <a:latin typeface="Arial"/>
                <a:ea typeface="Arial"/>
                <a:cs typeface="Arial"/>
                <a:sym typeface="Arial"/>
              </a:rPr>
              <a:t>जो लोग पसंद करते हैं</a:t>
            </a:r>
            <a:r>
              <a:rPr b="1" i="0" lang="en-US" sz="1600" u="none" cap="none" strike="noStrike">
                <a:solidFill>
                  <a:srgbClr val="000000"/>
                </a:solidFill>
                <a:latin typeface="Arial"/>
                <a:ea typeface="Arial"/>
                <a:cs typeface="Arial"/>
                <a:sym typeface="Arial"/>
              </a:rPr>
              <a:t>चॉकलेट</a:t>
            </a:r>
            <a:r>
              <a:rPr b="0" i="0" lang="en-US" sz="1600" u="none" cap="none" strike="noStrike">
                <a:solidFill>
                  <a:srgbClr val="000000"/>
                </a:solidFill>
                <a:latin typeface="Arial"/>
                <a:ea typeface="Arial"/>
                <a:cs typeface="Arial"/>
                <a:sym typeface="Arial"/>
              </a:rPr>
              <a:t>और</a:t>
            </a:r>
            <a:r>
              <a:rPr b="1" i="0" lang="en-US" sz="1600" u="none" cap="none" strike="noStrike">
                <a:solidFill>
                  <a:srgbClr val="000000"/>
                </a:solidFill>
                <a:latin typeface="Arial"/>
                <a:ea typeface="Arial"/>
                <a:cs typeface="Arial"/>
                <a:sym typeface="Arial"/>
              </a:rPr>
              <a:t>वनीला</a:t>
            </a:r>
            <a:r>
              <a:rPr b="0" i="0" lang="en-US" sz="1600" u="none" cap="none" strike="noStrike">
                <a:solidFill>
                  <a:srgbClr val="000000"/>
                </a:solidFill>
                <a:latin typeface="Arial"/>
                <a:ea typeface="Arial"/>
                <a:cs typeface="Arial"/>
                <a:sym typeface="Arial"/>
              </a:rPr>
              <a:t> जायकेमुख्य रूप से उपयोग करें</a:t>
            </a:r>
            <a:endParaRPr/>
          </a:p>
          <a:p>
            <a:pPr indent="-228600" lvl="0" marL="228600" marR="0" rtl="0" algn="l">
              <a:lnSpc>
                <a:spcPct val="90000"/>
              </a:lnSpc>
              <a:spcBef>
                <a:spcPts val="3000"/>
              </a:spcBef>
              <a:spcAft>
                <a:spcPts val="0"/>
              </a:spcAft>
              <a:buClr>
                <a:srgbClr val="000000"/>
              </a:buClr>
              <a:buSzPts val="1600"/>
              <a:buFont typeface="Calibri"/>
              <a:buAutoNum type="arabicPeriod"/>
            </a:pPr>
            <a:r>
              <a:rPr b="0" i="0" lang="en-US" sz="1600" u="none" cap="none" strike="noStrike">
                <a:solidFill>
                  <a:srgbClr val="000000"/>
                </a:solidFill>
                <a:latin typeface="Arial"/>
                <a:ea typeface="Arial"/>
                <a:cs typeface="Arial"/>
                <a:sym typeface="Arial"/>
              </a:rPr>
              <a:t>जो लोग पसंद करते हैं</a:t>
            </a:r>
            <a:r>
              <a:rPr b="1" i="0" lang="en-US" sz="1600" u="none" cap="none" strike="noStrike">
                <a:solidFill>
                  <a:srgbClr val="000000"/>
                </a:solidFill>
                <a:latin typeface="Arial"/>
                <a:ea typeface="Arial"/>
                <a:cs typeface="Arial"/>
                <a:sym typeface="Arial"/>
              </a:rPr>
              <a:t>पिस्ता</a:t>
            </a:r>
            <a:r>
              <a:rPr b="0" i="0" lang="en-US" sz="1600" u="none" cap="none" strike="noStrike">
                <a:solidFill>
                  <a:srgbClr val="000000"/>
                </a:solidFill>
                <a:latin typeface="Arial"/>
                <a:ea typeface="Arial"/>
                <a:cs typeface="Arial"/>
                <a:sym typeface="Arial"/>
              </a:rPr>
              <a:t> स्वादमुख्य रूप से वीडियो देखें</a:t>
            </a:r>
            <a:endParaRPr/>
          </a:p>
          <a:p>
            <a:pPr indent="-228600" lvl="0" marL="228600" marR="0" rtl="0" algn="l">
              <a:lnSpc>
                <a:spcPct val="90000"/>
              </a:lnSpc>
              <a:spcBef>
                <a:spcPts val="3000"/>
              </a:spcBef>
              <a:spcAft>
                <a:spcPts val="0"/>
              </a:spcAft>
              <a:buClr>
                <a:srgbClr val="000000"/>
              </a:buClr>
              <a:buSzPts val="1600"/>
              <a:buFont typeface="Calibri"/>
              <a:buAutoNum type="arabicPeriod"/>
            </a:pPr>
            <a:r>
              <a:rPr b="0" i="0" lang="en-US" sz="1600" u="none" cap="none" strike="noStrike">
                <a:solidFill>
                  <a:srgbClr val="000000"/>
                </a:solidFill>
                <a:latin typeface="Arial"/>
                <a:ea typeface="Arial"/>
                <a:cs typeface="Arial"/>
                <a:sym typeface="Arial"/>
              </a:rPr>
              <a:t>जो लोग पसंद करते हैं</a:t>
            </a:r>
            <a:r>
              <a:rPr b="1" i="0" lang="en-US" sz="1600" u="none" cap="none" strike="noStrike">
                <a:solidFill>
                  <a:srgbClr val="000000"/>
                </a:solidFill>
                <a:latin typeface="Arial"/>
                <a:ea typeface="Arial"/>
                <a:cs typeface="Arial"/>
                <a:sym typeface="Arial"/>
              </a:rPr>
              <a:t>आम</a:t>
            </a:r>
            <a:r>
              <a:rPr b="0" i="0" lang="en-US" sz="1600" u="none" cap="none" strike="noStrike">
                <a:solidFill>
                  <a:srgbClr val="000000"/>
                </a:solidFill>
                <a:latin typeface="Arial"/>
                <a:ea typeface="Arial"/>
                <a:cs typeface="Arial"/>
                <a:sym typeface="Arial"/>
              </a:rPr>
              <a:t> स्वादमुख्य रूप से उपयोग करें</a:t>
            </a:r>
            <a:endParaRPr/>
          </a:p>
          <a:p>
            <a:pPr indent="-228600" lvl="0" marL="228600" marR="0" rtl="0" algn="l">
              <a:lnSpc>
                <a:spcPct val="90000"/>
              </a:lnSpc>
              <a:spcBef>
                <a:spcPts val="3000"/>
              </a:spcBef>
              <a:spcAft>
                <a:spcPts val="0"/>
              </a:spcAft>
              <a:buClr>
                <a:srgbClr val="000000"/>
              </a:buClr>
              <a:buSzPts val="1600"/>
              <a:buFont typeface="Calibri"/>
              <a:buAutoNum type="arabicPeriod"/>
            </a:pPr>
            <a:r>
              <a:rPr b="0" i="0" lang="en-US" sz="1600" u="none" cap="none" strike="noStrike">
                <a:solidFill>
                  <a:srgbClr val="000000"/>
                </a:solidFill>
                <a:latin typeface="Arial"/>
                <a:ea typeface="Arial"/>
                <a:cs typeface="Arial"/>
                <a:sym typeface="Arial"/>
              </a:rPr>
              <a:t>जो लोग पसंद करते हैं</a:t>
            </a:r>
            <a:r>
              <a:rPr b="1" i="0" lang="en-US" sz="1600" u="none" cap="none" strike="noStrike">
                <a:solidFill>
                  <a:srgbClr val="000000"/>
                </a:solidFill>
                <a:latin typeface="Arial"/>
                <a:ea typeface="Arial"/>
                <a:cs typeface="Arial"/>
                <a:sym typeface="Arial"/>
              </a:rPr>
              <a:t>नारियल</a:t>
            </a:r>
            <a:r>
              <a:rPr b="0" i="0" lang="en-US" sz="1600" u="none" cap="none" strike="noStrike">
                <a:solidFill>
                  <a:srgbClr val="000000"/>
                </a:solidFill>
                <a:latin typeface="Arial"/>
                <a:ea typeface="Arial"/>
                <a:cs typeface="Arial"/>
                <a:sym typeface="Arial"/>
              </a:rPr>
              <a:t> स्वादमुख्य रूप से उपयोग करें</a:t>
            </a:r>
            <a:endParaRPr b="0" i="0" sz="2400" u="none" cap="none" strike="noStrike">
              <a:solidFill>
                <a:schemeClr val="dk1"/>
              </a:solidFill>
              <a:latin typeface="Arial"/>
              <a:ea typeface="Arial"/>
              <a:cs typeface="Arial"/>
              <a:sym typeface="Arial"/>
            </a:endParaRPr>
          </a:p>
        </p:txBody>
      </p:sp>
      <p:sp>
        <p:nvSpPr>
          <p:cNvPr id="190" name="Google Shape;190;p9"/>
          <p:cNvSpPr txBox="1"/>
          <p:nvPr/>
        </p:nvSpPr>
        <p:spPr>
          <a:xfrm>
            <a:off x="878654" y="5025832"/>
            <a:ext cx="7543800" cy="998855"/>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3 श्रेणियों के आधार पर, अपनी मार्केटिंग रणनीति की योजना बनाएं।</a:t>
            </a:r>
            <a:endParaRPr/>
          </a:p>
          <a:p>
            <a:pPr indent="-228600" lvl="0" marL="228600" marR="0" rtl="0" algn="l">
              <a:lnSpc>
                <a:spcPct val="90000"/>
              </a:lnSpc>
              <a:spcBef>
                <a:spcPts val="10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आपकी पुस्तिका में एक उदाहरण दिया गया है</a:t>
            </a:r>
            <a:endParaRPr b="0" i="0" sz="18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