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0" roundtripDataSignature="AMtx7mgnqExan1dqZZXsna0hRMGQ0yh8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6S3-XGrZA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7TpsYofbAP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What are Black Hat, White Hat, and Grey Hat Hackers? [Explained] - YouTube</a:t>
            </a:r>
            <a:endParaRPr/>
          </a:p>
        </p:txBody>
      </p:sp>
      <p:sp>
        <p:nvSpPr>
          <p:cNvPr id="95" name="Google Shape;9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Meet a 12-year-old hacker and cyber security expert - YouTube</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gif"/><Relationship Id="rId4" Type="http://schemas.openxmlformats.org/officeDocument/2006/relationships/image" Target="../media/image13.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hyperlink" Target="http://drive.google.com/file/d/19T7cunmcGhBUHurqTMIphV_FUpibP4wY/view" TargetMode="External"/><Relationship Id="rId5"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hyperlink" Target="http://www.youtube.com/watch?v=E6S3-XGrZAE" TargetMode="External"/><Relationship Id="rId5"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hyperlink" Target="http://www.youtube.com/watch?v=7TpsYofbAPA" TargetMode="External"/><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1" name="Google Shape;41;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386063" y="3664608"/>
            <a:ext cx="4221738"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6</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हैकिंग - इसका अच्छा और बुरा!</a:t>
            </a:r>
            <a:endParaRPr/>
          </a:p>
        </p:txBody>
      </p:sp>
      <p:pic>
        <p:nvPicPr>
          <p:cNvPr id="44" name="Google Shape;44;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b="-367" l="18509" r="2157" t="1353"/>
          <a:stretch/>
        </p:blipFill>
        <p:spPr>
          <a:xfrm flipH="1">
            <a:off x="-14990" y="0"/>
            <a:ext cx="12212706" cy="6580681"/>
          </a:xfrm>
          <a:prstGeom prst="rect">
            <a:avLst/>
          </a:prstGeom>
          <a:noFill/>
          <a:ln>
            <a:noFill/>
          </a:ln>
        </p:spPr>
      </p:pic>
      <p:sp>
        <p:nvSpPr>
          <p:cNvPr id="166" name="Google Shape;166;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7" name="Google Shape;167;p10"/>
          <p:cNvSpPr txBox="1"/>
          <p:nvPr/>
        </p:nvSpPr>
        <p:spPr>
          <a:xfrm>
            <a:off x="705750" y="307757"/>
            <a:ext cx="6358728"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अपनी पहचान और डेटा की ऑनलाइन सुरक्षा करना</a:t>
            </a:r>
            <a:endParaRPr b="1" i="0" sz="3600" u="none" cap="none" strike="noStrike">
              <a:solidFill>
                <a:schemeClr val="lt1"/>
              </a:solidFill>
              <a:latin typeface="Arial"/>
              <a:ea typeface="Arial"/>
              <a:cs typeface="Arial"/>
              <a:sym typeface="Arial"/>
            </a:endParaRPr>
          </a:p>
        </p:txBody>
      </p:sp>
      <p:sp>
        <p:nvSpPr>
          <p:cNvPr id="168" name="Google Shape;168;p10"/>
          <p:cNvSpPr/>
          <p:nvPr/>
        </p:nvSpPr>
        <p:spPr>
          <a:xfrm>
            <a:off x="839788" y="1453931"/>
            <a:ext cx="1345316" cy="1162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10"/>
          <p:cNvSpPr/>
          <p:nvPr/>
        </p:nvSpPr>
        <p:spPr>
          <a:xfrm>
            <a:off x="861060" y="2839069"/>
            <a:ext cx="5068405" cy="2076029"/>
          </a:xfrm>
          <a:prstGeom prst="rect">
            <a:avLst/>
          </a:prstGeom>
          <a:solidFill>
            <a:srgbClr val="0C0C0C">
              <a:alpha val="69803"/>
            </a:srgbClr>
          </a:solidFill>
          <a:ln cap="flat" cmpd="sng" w="12700">
            <a:solidFill>
              <a:schemeClr val="lt1"/>
            </a:solidFill>
            <a:prstDash val="solid"/>
            <a:miter lim="800000"/>
            <a:headEnd len="sm" w="sm" type="none"/>
            <a:tailEnd len="sm" w="sm" type="none"/>
          </a:ln>
        </p:spPr>
        <p:txBody>
          <a:bodyPr anchorCtr="0" anchor="t" bIns="45700" lIns="144000"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70" name="Google Shape;170;p10"/>
          <p:cNvSpPr/>
          <p:nvPr/>
        </p:nvSpPr>
        <p:spPr>
          <a:xfrm>
            <a:off x="981380" y="3048312"/>
            <a:ext cx="4384704"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अपनी पहचान और डेटा को ऑनलाइन सुरक्षित रखने के लिए जोड़ी बनाएं और रणनीतियों पर चर्चा करें।</a:t>
            </a:r>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तीन प्रमुख रणनीतियों को साझा करने के लिए तैयार रहें</a:t>
            </a:r>
            <a:endParaRPr/>
          </a:p>
        </p:txBody>
      </p:sp>
      <p:sp>
        <p:nvSpPr>
          <p:cNvPr id="171" name="Google Shape;171;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
        <p:nvSpPr>
          <p:cNvPr id="172" name="Google Shape;172;p10"/>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1"/>
          <p:cNvPicPr preferRelativeResize="0"/>
          <p:nvPr/>
        </p:nvPicPr>
        <p:blipFill rotWithShape="1">
          <a:blip r:embed="rId3">
            <a:alphaModFix/>
          </a:blip>
          <a:srcRect b="668" l="31852" r="27175" t="2353"/>
          <a:stretch/>
        </p:blipFill>
        <p:spPr>
          <a:xfrm>
            <a:off x="480713" y="1961535"/>
            <a:ext cx="2738164" cy="4320794"/>
          </a:xfrm>
          <a:prstGeom prst="rect">
            <a:avLst/>
          </a:prstGeom>
          <a:noFill/>
          <a:ln>
            <a:noFill/>
          </a:ln>
        </p:spPr>
      </p:pic>
      <p:sp>
        <p:nvSpPr>
          <p:cNvPr id="179" name="Google Shape;179;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0" name="Google Shape;180;p11"/>
          <p:cNvSpPr txBox="1"/>
          <p:nvPr/>
        </p:nvSpPr>
        <p:spPr>
          <a:xfrm>
            <a:off x="705750" y="307750"/>
            <a:ext cx="81735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एडवर्ड स्नोडेन - आप क्या सोचते हैं?</a:t>
            </a:r>
            <a:endParaRPr b="1" i="0" sz="3600" u="none" cap="none" strike="noStrike">
              <a:solidFill>
                <a:srgbClr val="0064E0"/>
              </a:solidFill>
              <a:latin typeface="Arial"/>
              <a:ea typeface="Arial"/>
              <a:cs typeface="Arial"/>
              <a:sym typeface="Arial"/>
            </a:endParaRPr>
          </a:p>
        </p:txBody>
      </p:sp>
      <p:sp>
        <p:nvSpPr>
          <p:cNvPr id="181" name="Google Shape;181;p11"/>
          <p:cNvSpPr/>
          <p:nvPr/>
        </p:nvSpPr>
        <p:spPr>
          <a:xfrm>
            <a:off x="839788" y="992901"/>
            <a:ext cx="1345200" cy="116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11"/>
          <p:cNvSpPr/>
          <p:nvPr/>
        </p:nvSpPr>
        <p:spPr>
          <a:xfrm>
            <a:off x="3218878" y="1961535"/>
            <a:ext cx="8697820" cy="4350775"/>
          </a:xfrm>
          <a:prstGeom prst="rect">
            <a:avLst/>
          </a:prstGeom>
          <a:solidFill>
            <a:srgbClr val="F2F2F2"/>
          </a:solidFill>
          <a:ln>
            <a:noFill/>
          </a:ln>
        </p:spPr>
        <p:txBody>
          <a:bodyPr anchorCtr="0" anchor="ctr" bIns="36000" lIns="864000" spcFirstLastPara="1" rIns="2988000" wrap="square" tIns="360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83" name="Google Shape;183;p11"/>
          <p:cNvSpPr/>
          <p:nvPr/>
        </p:nvSpPr>
        <p:spPr>
          <a:xfrm>
            <a:off x="3495500" y="2130649"/>
            <a:ext cx="8096732" cy="40010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एडवर्ड स्नोडेन संयुक्त राज्य अमेरिका में राष्ट्रीय सुरक्षा एजेंसी (एनएसए) में एक खुफिया ठेकेदार थे जब उन्होंने मीडिया को संवेदनशील दस्तावेज लीक किए थे। इन दस्तावेज़ों ने अमेरिकी नागरिकों और अंतर्राष्ट्रीय साझेदारों पर NSA की निगरानी की पूरी सीमा का खुलासा किया।</a:t>
            </a:r>
            <a:br>
              <a:rPr b="0" i="0" lang="en-US"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spcBef>
                <a:spcPts val="1200"/>
              </a:spcBef>
              <a:spcAft>
                <a:spcPts val="0"/>
              </a:spcAft>
              <a:buNone/>
            </a:pPr>
            <a:r>
              <a:rPr b="0" i="0" lang="en-US" sz="1600" u="none" cap="none" strike="noStrike">
                <a:solidFill>
                  <a:schemeClr val="dk1"/>
                </a:solidFill>
                <a:latin typeface="Arial"/>
                <a:ea typeface="Arial"/>
                <a:cs typeface="Arial"/>
                <a:sym typeface="Arial"/>
              </a:rPr>
              <a:t>लीक में यह जानकारी शामिल थी कि NSA की अपने नागरिकों के Google, Yahoo, Apple और अन्य निजी खातों के खातों तक पहुंच थी। एनएसए, और इसलिए अमेरिकी सरकार, गुप्त रूप से लाखों ईमेल और चैट सामग्री सूचियां एकत्र कर रही थी, जिसे अमेरिकी नागरिकों की गोपनीयता का दुरुपयोग माना जा सकता है।</a:t>
            </a:r>
            <a:br>
              <a:rPr b="0" i="0" lang="en-US"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spcBef>
                <a:spcPts val="1200"/>
              </a:spcBef>
              <a:spcAft>
                <a:spcPts val="0"/>
              </a:spcAft>
              <a:buNone/>
            </a:pPr>
            <a:r>
              <a:rPr b="0" i="0" lang="en-US" sz="1600" u="none" cap="none" strike="noStrike">
                <a:solidFill>
                  <a:schemeClr val="dk1"/>
                </a:solidFill>
                <a:latin typeface="Arial"/>
                <a:ea typeface="Arial"/>
                <a:cs typeface="Arial"/>
                <a:sym typeface="Arial"/>
              </a:rPr>
              <a:t>स्नोडेन को यह कहते हुए उद्धृत किया गया है:</a:t>
            </a:r>
            <a:r>
              <a:rPr b="0" i="1" lang="en-US" sz="1600" u="none" cap="none" strike="noStrike">
                <a:solidFill>
                  <a:schemeClr val="dk1"/>
                </a:solidFill>
                <a:latin typeface="Arial"/>
                <a:ea typeface="Arial"/>
                <a:cs typeface="Arial"/>
                <a:sym typeface="Arial"/>
              </a:rPr>
              <a:t>मैं बस इतना चाहता था कि जनता को यह कहने में सक्षम होना चाहिए कि वे कैसे शासित होते हैं।</a:t>
            </a:r>
            <a:endParaRPr/>
          </a:p>
          <a:p>
            <a:pPr indent="0" lvl="0" marL="0" marR="0" rtl="0" algn="l">
              <a:spcBef>
                <a:spcPts val="1200"/>
              </a:spcBef>
              <a:spcAft>
                <a:spcPts val="0"/>
              </a:spcAft>
              <a:buNone/>
            </a:pPr>
            <a:r>
              <a:rPr b="0" i="0" lang="en-US" sz="1600" u="none" cap="none" strike="noStrike">
                <a:solidFill>
                  <a:schemeClr val="dk1"/>
                </a:solidFill>
                <a:latin typeface="Arial"/>
                <a:ea typeface="Arial"/>
                <a:cs typeface="Arial"/>
                <a:sym typeface="Arial"/>
              </a:rPr>
              <a:t>कुछ का मानना ​​है कि वह एक नायक है जबकि अन्य सोचते हैं कि उसने अपने देश में कानून का उल्लंघन किया है और उसे इसके परिणाम भुगतने चाहिए।</a:t>
            </a:r>
            <a:endParaRPr/>
          </a:p>
        </p:txBody>
      </p:sp>
      <p:sp>
        <p:nvSpPr>
          <p:cNvPr id="184" name="Google Shape;184;p11"/>
          <p:cNvSpPr/>
          <p:nvPr/>
        </p:nvSpPr>
        <p:spPr>
          <a:xfrm>
            <a:off x="2137106" y="5200904"/>
            <a:ext cx="930840" cy="9308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1" name="Google Shape;191;p12"/>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ज्ञान पुनर्कथन</a:t>
            </a:r>
            <a:endParaRPr b="1" i="0" sz="3600" u="none" cap="none" strike="noStrike">
              <a:solidFill>
                <a:srgbClr val="0064E0"/>
              </a:solidFill>
              <a:latin typeface="Arial"/>
              <a:ea typeface="Arial"/>
              <a:cs typeface="Arial"/>
              <a:sym typeface="Arial"/>
            </a:endParaRPr>
          </a:p>
        </p:txBody>
      </p:sp>
      <p:sp>
        <p:nvSpPr>
          <p:cNvPr id="192" name="Google Shape;192;p1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12"/>
          <p:cNvSpPr/>
          <p:nvPr/>
        </p:nvSpPr>
        <p:spPr>
          <a:xfrm>
            <a:off x="871763" y="1506837"/>
            <a:ext cx="502920" cy="643991"/>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1</a:t>
            </a:r>
            <a:endParaRPr b="0" i="0" sz="2000" u="none" cap="none" strike="noStrike">
              <a:solidFill>
                <a:schemeClr val="lt1"/>
              </a:solidFill>
              <a:latin typeface="Arial"/>
              <a:ea typeface="Arial"/>
              <a:cs typeface="Arial"/>
              <a:sym typeface="Arial"/>
            </a:endParaRPr>
          </a:p>
        </p:txBody>
      </p:sp>
      <p:sp>
        <p:nvSpPr>
          <p:cNvPr id="194" name="Google Shape;194;p12"/>
          <p:cNvSpPr/>
          <p:nvPr/>
        </p:nvSpPr>
        <p:spPr>
          <a:xfrm>
            <a:off x="871763" y="4118098"/>
            <a:ext cx="502920" cy="643991"/>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2</a:t>
            </a:r>
            <a:endParaRPr b="0" i="0" sz="2000" u="none" cap="none" strike="noStrike">
              <a:solidFill>
                <a:schemeClr val="lt1"/>
              </a:solidFill>
              <a:latin typeface="Arial"/>
              <a:ea typeface="Arial"/>
              <a:cs typeface="Arial"/>
              <a:sym typeface="Arial"/>
            </a:endParaRPr>
          </a:p>
        </p:txBody>
      </p:sp>
      <p:sp>
        <p:nvSpPr>
          <p:cNvPr id="195" name="Google Shape;195;p12"/>
          <p:cNvSpPr/>
          <p:nvPr/>
        </p:nvSpPr>
        <p:spPr>
          <a:xfrm>
            <a:off x="6914023" y="1506837"/>
            <a:ext cx="502920" cy="643991"/>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3</a:t>
            </a:r>
            <a:endParaRPr b="0" i="0" sz="2000" u="none" cap="none" strike="noStrike">
              <a:solidFill>
                <a:schemeClr val="lt1"/>
              </a:solidFill>
              <a:latin typeface="Arial"/>
              <a:ea typeface="Arial"/>
              <a:cs typeface="Arial"/>
              <a:sym typeface="Arial"/>
            </a:endParaRPr>
          </a:p>
        </p:txBody>
      </p:sp>
      <p:sp>
        <p:nvSpPr>
          <p:cNvPr id="196" name="Google Shape;196;p12"/>
          <p:cNvSpPr/>
          <p:nvPr/>
        </p:nvSpPr>
        <p:spPr>
          <a:xfrm>
            <a:off x="6908158" y="4118098"/>
            <a:ext cx="502920" cy="643991"/>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4</a:t>
            </a:r>
            <a:endParaRPr b="0" i="0" sz="2000" u="none" cap="none" strike="noStrike">
              <a:solidFill>
                <a:schemeClr val="lt1"/>
              </a:solidFill>
              <a:latin typeface="Arial"/>
              <a:ea typeface="Arial"/>
              <a:cs typeface="Arial"/>
              <a:sym typeface="Arial"/>
            </a:endParaRPr>
          </a:p>
        </p:txBody>
      </p:sp>
      <p:sp>
        <p:nvSpPr>
          <p:cNvPr id="197" name="Google Shape;197;p12"/>
          <p:cNvSpPr/>
          <p:nvPr/>
        </p:nvSpPr>
        <p:spPr>
          <a:xfrm>
            <a:off x="1374682" y="1508792"/>
            <a:ext cx="5401673" cy="64008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आपके पास रखने की जिम्मेदारी है:</a:t>
            </a:r>
            <a:endParaRPr/>
          </a:p>
        </p:txBody>
      </p:sp>
      <p:sp>
        <p:nvSpPr>
          <p:cNvPr id="198" name="Google Shape;198;p12"/>
          <p:cNvSpPr/>
          <p:nvPr/>
        </p:nvSpPr>
        <p:spPr>
          <a:xfrm>
            <a:off x="1374684" y="4120053"/>
            <a:ext cx="5401673" cy="64008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यदि आप ऑनलाइन कुछ हानिकारक देखते हैं तो आप किसे कहते हैं?</a:t>
            </a:r>
            <a:endParaRPr/>
          </a:p>
        </p:txBody>
      </p:sp>
      <p:sp>
        <p:nvSpPr>
          <p:cNvPr id="199" name="Google Shape;199;p12"/>
          <p:cNvSpPr/>
          <p:nvPr/>
        </p:nvSpPr>
        <p:spPr>
          <a:xfrm>
            <a:off x="7416951" y="1508800"/>
            <a:ext cx="4672500" cy="6402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आपको कौन सी व्यक्तिगत जानकारी सुरक्षित रखनी चाहिए?</a:t>
            </a:r>
            <a:endParaRPr/>
          </a:p>
        </p:txBody>
      </p:sp>
      <p:sp>
        <p:nvSpPr>
          <p:cNvPr id="200" name="Google Shape;200;p12"/>
          <p:cNvSpPr/>
          <p:nvPr/>
        </p:nvSpPr>
        <p:spPr>
          <a:xfrm>
            <a:off x="7416950" y="4120050"/>
            <a:ext cx="4672500" cy="6402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आप अपना पासवर्ड अपने सबसे अच्छे दोस्त के साथ पूरी तरह से साझा कर सकते हैं, आप उन पर भरोसा करते हैं!</a:t>
            </a:r>
            <a:endParaRPr/>
          </a:p>
        </p:txBody>
      </p:sp>
      <p:sp>
        <p:nvSpPr>
          <p:cNvPr id="201" name="Google Shape;201;p12"/>
          <p:cNvSpPr/>
          <p:nvPr/>
        </p:nvSpPr>
        <p:spPr>
          <a:xfrm>
            <a:off x="908536" y="2201467"/>
            <a:ext cx="2809900" cy="1477328"/>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अपने आप को सुरक्षित</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आपका सामान सुरक्षित</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आपकी कुकीज़ सुरक्षित</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A और B दोनों</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बी और सी दोनों</a:t>
            </a:r>
            <a:endParaRPr/>
          </a:p>
        </p:txBody>
      </p:sp>
      <p:sp>
        <p:nvSpPr>
          <p:cNvPr id="202" name="Google Shape;202;p12"/>
          <p:cNvSpPr/>
          <p:nvPr/>
        </p:nvSpPr>
        <p:spPr>
          <a:xfrm>
            <a:off x="908536" y="4800341"/>
            <a:ext cx="2809900" cy="1184940"/>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आपके माता - पिता</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आपके शिक्षक</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एक विश्वसनीय वयस्क</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ऊपर के सभी</a:t>
            </a:r>
            <a:endParaRPr/>
          </a:p>
        </p:txBody>
      </p:sp>
      <p:sp>
        <p:nvSpPr>
          <p:cNvPr id="203" name="Google Shape;203;p12"/>
          <p:cNvSpPr/>
          <p:nvPr/>
        </p:nvSpPr>
        <p:spPr>
          <a:xfrm>
            <a:off x="6875496" y="2201467"/>
            <a:ext cx="4156800" cy="892500"/>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आपके जूते का आकार</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आप संबोधित करें</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पिज्जा रेस्तरां फोन नंबर</a:t>
            </a:r>
            <a:endParaRPr/>
          </a:p>
        </p:txBody>
      </p:sp>
      <p:sp>
        <p:nvSpPr>
          <p:cNvPr id="204" name="Google Shape;204;p12"/>
          <p:cNvSpPr/>
          <p:nvPr/>
        </p:nvSpPr>
        <p:spPr>
          <a:xfrm>
            <a:off x="6937193" y="4800341"/>
            <a:ext cx="2809900" cy="600164"/>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सत्य</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असत्य</a:t>
            </a:r>
            <a:endParaRPr/>
          </a:p>
        </p:txBody>
      </p:sp>
      <p:sp>
        <p:nvSpPr>
          <p:cNvPr id="205" name="Google Shape;205;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11" name="Google Shape;211;p13"/>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ज्ञान पुनर्कथन</a:t>
            </a:r>
            <a:endParaRPr b="1" i="0" sz="3600" u="none" cap="none" strike="noStrike">
              <a:solidFill>
                <a:srgbClr val="0064E0"/>
              </a:solidFill>
              <a:latin typeface="Arial"/>
              <a:ea typeface="Arial"/>
              <a:cs typeface="Arial"/>
              <a:sym typeface="Arial"/>
            </a:endParaRPr>
          </a:p>
        </p:txBody>
      </p:sp>
      <p:sp>
        <p:nvSpPr>
          <p:cNvPr id="212" name="Google Shape;212;p1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13"/>
          <p:cNvSpPr/>
          <p:nvPr/>
        </p:nvSpPr>
        <p:spPr>
          <a:xfrm>
            <a:off x="545189" y="1506837"/>
            <a:ext cx="502920" cy="643991"/>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5</a:t>
            </a:r>
            <a:endParaRPr b="0" i="0" sz="2000" u="none" cap="none" strike="noStrike">
              <a:solidFill>
                <a:schemeClr val="lt1"/>
              </a:solidFill>
              <a:latin typeface="Arial"/>
              <a:ea typeface="Arial"/>
              <a:cs typeface="Arial"/>
              <a:sym typeface="Arial"/>
            </a:endParaRPr>
          </a:p>
        </p:txBody>
      </p:sp>
      <p:sp>
        <p:nvSpPr>
          <p:cNvPr id="214" name="Google Shape;214;p13"/>
          <p:cNvSpPr/>
          <p:nvPr/>
        </p:nvSpPr>
        <p:spPr>
          <a:xfrm>
            <a:off x="545189" y="4120053"/>
            <a:ext cx="502920" cy="640080"/>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6</a:t>
            </a:r>
            <a:endParaRPr b="0" i="0" sz="2000" u="none" cap="none" strike="noStrike">
              <a:solidFill>
                <a:schemeClr val="lt1"/>
              </a:solidFill>
              <a:latin typeface="Arial"/>
              <a:ea typeface="Arial"/>
              <a:cs typeface="Arial"/>
              <a:sym typeface="Arial"/>
            </a:endParaRPr>
          </a:p>
        </p:txBody>
      </p:sp>
      <p:sp>
        <p:nvSpPr>
          <p:cNvPr id="215" name="Google Shape;215;p13"/>
          <p:cNvSpPr/>
          <p:nvPr/>
        </p:nvSpPr>
        <p:spPr>
          <a:xfrm>
            <a:off x="7251059" y="1506837"/>
            <a:ext cx="502920" cy="643991"/>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7</a:t>
            </a:r>
            <a:endParaRPr b="0" i="0" sz="2000" u="none" cap="none" strike="noStrike">
              <a:solidFill>
                <a:schemeClr val="lt1"/>
              </a:solidFill>
              <a:latin typeface="Arial"/>
              <a:ea typeface="Arial"/>
              <a:cs typeface="Arial"/>
              <a:sym typeface="Arial"/>
            </a:endParaRPr>
          </a:p>
        </p:txBody>
      </p:sp>
      <p:sp>
        <p:nvSpPr>
          <p:cNvPr id="216" name="Google Shape;216;p13"/>
          <p:cNvSpPr/>
          <p:nvPr/>
        </p:nvSpPr>
        <p:spPr>
          <a:xfrm>
            <a:off x="7251060" y="4118098"/>
            <a:ext cx="502920" cy="643991"/>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0000" spcFirstLastPara="1" rIns="91425" wrap="square" tIns="0">
            <a:noAutofit/>
          </a:bodyPr>
          <a:lstStyle/>
          <a:p>
            <a:pPr indent="0" lvl="0" marL="0" marR="0" rtl="0" algn="ctr">
              <a:spcBef>
                <a:spcPts val="0"/>
              </a:spcBef>
              <a:spcAft>
                <a:spcPts val="0"/>
              </a:spcAft>
              <a:buNone/>
            </a:pPr>
            <a:r>
              <a:rPr b="0" i="0" lang="en-US" sz="2000" u="none" cap="none" strike="noStrike">
                <a:solidFill>
                  <a:schemeClr val="lt1"/>
                </a:solidFill>
                <a:latin typeface="Arial"/>
                <a:ea typeface="Arial"/>
                <a:cs typeface="Arial"/>
                <a:sym typeface="Arial"/>
              </a:rPr>
              <a:t>8</a:t>
            </a:r>
            <a:endParaRPr b="0" i="0" sz="2000" u="none" cap="none" strike="noStrike">
              <a:solidFill>
                <a:schemeClr val="lt1"/>
              </a:solidFill>
              <a:latin typeface="Arial"/>
              <a:ea typeface="Arial"/>
              <a:cs typeface="Arial"/>
              <a:sym typeface="Arial"/>
            </a:endParaRPr>
          </a:p>
        </p:txBody>
      </p:sp>
      <p:sp>
        <p:nvSpPr>
          <p:cNvPr id="217" name="Google Shape;217;p13"/>
          <p:cNvSpPr/>
          <p:nvPr/>
        </p:nvSpPr>
        <p:spPr>
          <a:xfrm>
            <a:off x="1048108" y="1508792"/>
            <a:ext cx="6048802" cy="64008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निम्नलिखित में से कौन सा एक ऑनलाइन खतरा है?</a:t>
            </a:r>
            <a:endParaRPr/>
          </a:p>
        </p:txBody>
      </p:sp>
      <p:sp>
        <p:nvSpPr>
          <p:cNvPr id="218" name="Google Shape;218;p13"/>
          <p:cNvSpPr/>
          <p:nvPr/>
        </p:nvSpPr>
        <p:spPr>
          <a:xfrm>
            <a:off x="1048100" y="4057186"/>
            <a:ext cx="6048900" cy="7791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यदि आप ऑनलाइन हैं और कोई ऐसा व्यक्ति जिसे आप नहीं जानते हैं तो आपको क्या करना चाहिए जो आप पास के स्कूल में एक छात्र होने का दावा करते हैं?</a:t>
            </a:r>
            <a:endParaRPr/>
          </a:p>
        </p:txBody>
      </p:sp>
      <p:sp>
        <p:nvSpPr>
          <p:cNvPr id="219" name="Google Shape;219;p13"/>
          <p:cNvSpPr/>
          <p:nvPr/>
        </p:nvSpPr>
        <p:spPr>
          <a:xfrm>
            <a:off x="7753975" y="1508800"/>
            <a:ext cx="4176600" cy="6402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आप जो कुछ भी ऑनलाइन पोस्ट करते हैं वह हमेशा के लिए वहां रहेगा, भले ही आप उसे हटा दें।</a:t>
            </a:r>
            <a:endParaRPr/>
          </a:p>
        </p:txBody>
      </p:sp>
      <p:sp>
        <p:nvSpPr>
          <p:cNvPr id="220" name="Google Shape;220;p13"/>
          <p:cNvSpPr/>
          <p:nvPr/>
        </p:nvSpPr>
        <p:spPr>
          <a:xfrm>
            <a:off x="7753975" y="4120050"/>
            <a:ext cx="4176600" cy="6402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अगर कोई आपको ऑनलाइन धमका रहा है तो आप क्या करते हैं?</a:t>
            </a:r>
            <a:endParaRPr/>
          </a:p>
        </p:txBody>
      </p:sp>
      <p:sp>
        <p:nvSpPr>
          <p:cNvPr id="221" name="Google Shape;221;p13"/>
          <p:cNvSpPr/>
          <p:nvPr/>
        </p:nvSpPr>
        <p:spPr>
          <a:xfrm>
            <a:off x="581962" y="2189773"/>
            <a:ext cx="2809900" cy="1477328"/>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चोरी की पहचान</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फ़िशिंग</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सर्फ़िंग</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A और B दोनों</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ए और सी दोनों</a:t>
            </a:r>
            <a:endParaRPr/>
          </a:p>
        </p:txBody>
      </p:sp>
      <p:sp>
        <p:nvSpPr>
          <p:cNvPr id="222" name="Google Shape;222;p13"/>
          <p:cNvSpPr/>
          <p:nvPr/>
        </p:nvSpPr>
        <p:spPr>
          <a:xfrm>
            <a:off x="581962" y="4955650"/>
            <a:ext cx="4581000" cy="815700"/>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चैट के लिए उनके आमंत्रण को स्वीकार न करें (यह कोई आपको बरगलाने की कोशिश कर सकता है)</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आमंत्रण स्वीकार करें और एक नया मित्र बनाएं</a:t>
            </a:r>
            <a:endParaRPr/>
          </a:p>
        </p:txBody>
      </p:sp>
      <p:sp>
        <p:nvSpPr>
          <p:cNvPr id="223" name="Google Shape;223;p13"/>
          <p:cNvSpPr/>
          <p:nvPr/>
        </p:nvSpPr>
        <p:spPr>
          <a:xfrm>
            <a:off x="7245194" y="2189773"/>
            <a:ext cx="4156759" cy="600164"/>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सत्य</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असत्य</a:t>
            </a:r>
            <a:endParaRPr/>
          </a:p>
        </p:txBody>
      </p:sp>
      <p:sp>
        <p:nvSpPr>
          <p:cNvPr id="224" name="Google Shape;224;p13"/>
          <p:cNvSpPr/>
          <p:nvPr/>
        </p:nvSpPr>
        <p:spPr>
          <a:xfrm>
            <a:off x="7251061" y="4955650"/>
            <a:ext cx="4176600" cy="892500"/>
          </a:xfrm>
          <a:prstGeom prst="rect">
            <a:avLst/>
          </a:prstGeom>
          <a:noFill/>
          <a:ln>
            <a:noFill/>
          </a:ln>
        </p:spPr>
        <p:txBody>
          <a:bodyPr anchorCtr="0" anchor="t" bIns="45700" lIns="91425" spcFirstLastPara="1" rIns="91425" wrap="square" tIns="45700">
            <a:spAutoFit/>
          </a:bodyPr>
          <a:lstStyle/>
          <a:p>
            <a:pPr indent="-365760" lvl="1" marL="822960" marR="0" rtl="0" algn="l">
              <a:spcBef>
                <a:spcPts val="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कृपया उन्हें रुकने के लिए कहें</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कहो आप उन पर बताएंगे</a:t>
            </a:r>
            <a:endParaRPr/>
          </a:p>
          <a:p>
            <a:pPr indent="-365760" lvl="1" marL="822960" marR="0" rtl="0" algn="l">
              <a:spcBef>
                <a:spcPts val="600"/>
              </a:spcBef>
              <a:spcAft>
                <a:spcPts val="0"/>
              </a:spcAft>
              <a:buClr>
                <a:schemeClr val="dk1"/>
              </a:buClr>
              <a:buSzPts val="1400"/>
              <a:buFont typeface="Calibri"/>
              <a:buAutoNum type="alphaUcPeriod"/>
            </a:pPr>
            <a:r>
              <a:rPr b="0" i="0" lang="en-US" sz="1400" u="none" cap="none" strike="noStrike">
                <a:solidFill>
                  <a:schemeClr val="dk1"/>
                </a:solidFill>
                <a:latin typeface="Arial"/>
                <a:ea typeface="Arial"/>
                <a:cs typeface="Arial"/>
                <a:sym typeface="Arial"/>
              </a:rPr>
              <a:t>बंद करो, ब्लॉक करो, एक वयस्क को बताओ</a:t>
            </a:r>
            <a:endParaRPr/>
          </a:p>
        </p:txBody>
      </p:sp>
      <p:sp>
        <p:nvSpPr>
          <p:cNvPr id="225" name="Google Shape;225;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14"/>
          <p:cNvGrpSpPr/>
          <p:nvPr/>
        </p:nvGrpSpPr>
        <p:grpSpPr>
          <a:xfrm flipH="1">
            <a:off x="3170099" y="2654041"/>
            <a:ext cx="5851803" cy="1966150"/>
            <a:chOff x="2788049" y="2445925"/>
            <a:chExt cx="5851803" cy="1966150"/>
          </a:xfrm>
        </p:grpSpPr>
        <p:pic>
          <p:nvPicPr>
            <p:cNvPr id="231" name="Google Shape;231;p14"/>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32" name="Google Shape;232;p14"/>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33" name="Google Shape;233;p14"/>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34" name="Google Shape;234;p14"/>
          <p:cNvPicPr preferRelativeResize="0"/>
          <p:nvPr/>
        </p:nvPicPr>
        <p:blipFill rotWithShape="1">
          <a:blip r:embed="rId5">
            <a:alphaModFix/>
          </a:blip>
          <a:srcRect b="0" l="0" r="0" t="0"/>
          <a:stretch/>
        </p:blipFill>
        <p:spPr>
          <a:xfrm>
            <a:off x="4358489" y="2456415"/>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2"/>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51" name="Google Shape;51;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2" name="Google Shape;52;p2"/>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हैकर कौन है?</a:t>
            </a:r>
            <a:endParaRPr b="1" i="0" sz="3600" u="none" cap="none" strike="noStrike">
              <a:solidFill>
                <a:srgbClr val="0064E0"/>
              </a:solidFill>
              <a:latin typeface="Arial"/>
              <a:ea typeface="Arial"/>
              <a:cs typeface="Arial"/>
              <a:sym typeface="Arial"/>
            </a:endParaRPr>
          </a:p>
        </p:txBody>
      </p:sp>
      <p:sp>
        <p:nvSpPr>
          <p:cNvPr id="53" name="Google Shape;53;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640115" y="1170435"/>
            <a:ext cx="9478443" cy="517065"/>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हैकर्स के विभिन्न प्रकार।</a:t>
            </a:r>
            <a:endParaRPr/>
          </a:p>
        </p:txBody>
      </p:sp>
      <p:sp>
        <p:nvSpPr>
          <p:cNvPr id="55" name="Google Shape;55;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
        <p:nvSpPr>
          <p:cNvPr id="56" name="Google Shape;56;p2"/>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id="57" name="Google Shape;57;p2" title="Level 3 lesson 6 video.mp4">
            <a:hlinkClick r:id="rId4"/>
          </p:cNvPr>
          <p:cNvPicPr preferRelativeResize="0"/>
          <p:nvPr/>
        </p:nvPicPr>
        <p:blipFill>
          <a:blip r:embed="rId5">
            <a:alphaModFix/>
          </a:blip>
          <a:stretch>
            <a:fillRect/>
          </a:stretch>
        </p:blipFill>
        <p:spPr>
          <a:xfrm>
            <a:off x="2105025" y="1447800"/>
            <a:ext cx="8134350"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3" name="Google Shape;63;p3"/>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सही या गलत?</a:t>
            </a:r>
            <a:endParaRPr b="1" i="0" sz="3600" u="none" cap="none" strike="noStrike">
              <a:solidFill>
                <a:srgbClr val="0064E0"/>
              </a:solidFill>
              <a:latin typeface="Arial"/>
              <a:ea typeface="Arial"/>
              <a:cs typeface="Arial"/>
              <a:sym typeface="Arial"/>
            </a:endParaRPr>
          </a:p>
        </p:txBody>
      </p:sp>
      <p:sp>
        <p:nvSpPr>
          <p:cNvPr id="64" name="Google Shape;64;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5" name="Google Shape;65;p3"/>
          <p:cNvPicPr preferRelativeResize="0"/>
          <p:nvPr/>
        </p:nvPicPr>
        <p:blipFill rotWithShape="1">
          <a:blip r:embed="rId3">
            <a:alphaModFix/>
          </a:blip>
          <a:srcRect b="0" l="0" r="23521" t="18505"/>
          <a:stretch/>
        </p:blipFill>
        <p:spPr>
          <a:xfrm>
            <a:off x="9259795" y="326354"/>
            <a:ext cx="2923496" cy="3120201"/>
          </a:xfrm>
          <a:prstGeom prst="rect">
            <a:avLst/>
          </a:prstGeom>
          <a:noFill/>
          <a:ln>
            <a:noFill/>
          </a:ln>
        </p:spPr>
      </p:pic>
      <p:sp>
        <p:nvSpPr>
          <p:cNvPr id="66" name="Google Shape;66;p3"/>
          <p:cNvSpPr/>
          <p:nvPr/>
        </p:nvSpPr>
        <p:spPr>
          <a:xfrm>
            <a:off x="220205" y="1654147"/>
            <a:ext cx="10150711" cy="3970318"/>
          </a:xfrm>
          <a:prstGeom prst="rect">
            <a:avLst/>
          </a:prstGeom>
          <a:noFill/>
          <a:ln>
            <a:noFill/>
          </a:ln>
        </p:spPr>
        <p:txBody>
          <a:bodyPr anchorCtr="0" anchor="t" bIns="45700" lIns="91425" spcFirstLastPara="1" rIns="91425" wrap="square" tIns="45700">
            <a:spAutoFit/>
          </a:bodyPr>
          <a:lstStyle/>
          <a:p>
            <a:pPr indent="-285750" lvl="0" marL="412747"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कोई भी गतिविधि जो एक डिजिटल डिवाइस, कंप्यूटर सिस्टम या नेटवर्क से समझौता करना चाहती है, उसे हैकिंग के रूप में परिभाषित किया गया है।</a:t>
            </a:r>
            <a:endParaRPr/>
          </a:p>
          <a:p>
            <a:pPr indent="-285750" lvl="0" marL="412747" marR="0" rtl="0" algn="l">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हैकिंग हमेशा अवैध होती है।</a:t>
            </a:r>
            <a:endParaRPr/>
          </a:p>
          <a:p>
            <a:pPr indent="-285750" lvl="0" marL="412747" marR="0" rtl="0" algn="l">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मैलवेयर और घोटाले दुर्भावनापूर्ण साइबर गतिविधि के उदाहरण हैं जो किसी को भी प्रभावित कर सकते हैं।</a:t>
            </a:r>
            <a:endParaRPr/>
          </a:p>
          <a:p>
            <a:pPr indent="-285750" lvl="0" marL="412747" marR="0" rtl="0" algn="l">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सभी हैकर साइबर क्रिमिनल हैं।</a:t>
            </a:r>
            <a:endParaRPr/>
          </a:p>
          <a:p>
            <a:pPr indent="-285750" lvl="0" marL="412747" marR="0" rtl="0" algn="l">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हैकर्स को कंपनियों द्वारा नियोजित किया जा सकता है और संगठनों उनके डेटा को सुरक्षित बनाने में मदद करने के लिए।</a:t>
            </a:r>
            <a:endParaRPr/>
          </a:p>
        </p:txBody>
      </p:sp>
      <p:sp>
        <p:nvSpPr>
          <p:cNvPr id="67" name="Google Shape;6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grpSp>
        <p:nvGrpSpPr>
          <p:cNvPr id="73" name="Google Shape;73;p4"/>
          <p:cNvGrpSpPr/>
          <p:nvPr/>
        </p:nvGrpSpPr>
        <p:grpSpPr>
          <a:xfrm>
            <a:off x="7145338" y="4757951"/>
            <a:ext cx="3727449" cy="1594631"/>
            <a:chOff x="4501" y="2829"/>
            <a:chExt cx="2348" cy="1154"/>
          </a:xfrm>
        </p:grpSpPr>
        <p:sp>
          <p:nvSpPr>
            <p:cNvPr id="74" name="Google Shape;74;p4"/>
            <p:cNvSpPr/>
            <p:nvPr/>
          </p:nvSpPr>
          <p:spPr>
            <a:xfrm>
              <a:off x="4501" y="2868"/>
              <a:ext cx="2333" cy="1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5" name="Google Shape;75;p4"/>
            <p:cNvSpPr/>
            <p:nvPr/>
          </p:nvSpPr>
          <p:spPr>
            <a:xfrm>
              <a:off x="4501" y="2829"/>
              <a:ext cx="2348" cy="1154"/>
            </a:xfrm>
            <a:custGeom>
              <a:rect b="b" l="l" r="r" t="t"/>
              <a:pathLst>
                <a:path extrusionOk="0" h="619" w="1262">
                  <a:moveTo>
                    <a:pt x="1222" y="619"/>
                  </a:moveTo>
                  <a:cubicBezTo>
                    <a:pt x="1243" y="560"/>
                    <a:pt x="1262" y="477"/>
                    <a:pt x="1250" y="377"/>
                  </a:cubicBezTo>
                  <a:cubicBezTo>
                    <a:pt x="1245" y="331"/>
                    <a:pt x="1227" y="172"/>
                    <a:pt x="1127" y="93"/>
                  </a:cubicBezTo>
                  <a:cubicBezTo>
                    <a:pt x="1090" y="63"/>
                    <a:pt x="1044" y="37"/>
                    <a:pt x="940" y="25"/>
                  </a:cubicBezTo>
                  <a:cubicBezTo>
                    <a:pt x="875" y="18"/>
                    <a:pt x="648" y="0"/>
                    <a:pt x="330" y="158"/>
                  </a:cubicBezTo>
                  <a:cubicBezTo>
                    <a:pt x="217" y="214"/>
                    <a:pt x="165" y="250"/>
                    <a:pt x="108" y="312"/>
                  </a:cubicBezTo>
                  <a:cubicBezTo>
                    <a:pt x="62" y="361"/>
                    <a:pt x="12" y="448"/>
                    <a:pt x="0" y="619"/>
                  </a:cubicBezTo>
                  <a:lnTo>
                    <a:pt x="1222" y="619"/>
                  </a:lnTo>
                  <a:close/>
                </a:path>
              </a:pathLst>
            </a:custGeom>
            <a:solidFill>
              <a:srgbClr val="0064DF">
                <a:alpha val="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 name="Google Shape;76;p4"/>
          <p:cNvSpPr/>
          <p:nvPr/>
        </p:nvSpPr>
        <p:spPr>
          <a:xfrm>
            <a:off x="1" y="-4850"/>
            <a:ext cx="6095999"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7" name="Google Shape;77;p4"/>
          <p:cNvGrpSpPr/>
          <p:nvPr/>
        </p:nvGrpSpPr>
        <p:grpSpPr>
          <a:xfrm>
            <a:off x="981075" y="4911310"/>
            <a:ext cx="3727451" cy="1425989"/>
            <a:chOff x="618" y="2829"/>
            <a:chExt cx="2348" cy="1154"/>
          </a:xfrm>
        </p:grpSpPr>
        <p:sp>
          <p:nvSpPr>
            <p:cNvPr id="78" name="Google Shape;78;p4"/>
            <p:cNvSpPr/>
            <p:nvPr/>
          </p:nvSpPr>
          <p:spPr>
            <a:xfrm>
              <a:off x="618" y="2868"/>
              <a:ext cx="2333" cy="1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79" name="Google Shape;79;p4"/>
            <p:cNvSpPr/>
            <p:nvPr/>
          </p:nvSpPr>
          <p:spPr>
            <a:xfrm>
              <a:off x="618" y="2829"/>
              <a:ext cx="2348" cy="1154"/>
            </a:xfrm>
            <a:custGeom>
              <a:rect b="b" l="l" r="r" t="t"/>
              <a:pathLst>
                <a:path extrusionOk="0" h="619" w="1262">
                  <a:moveTo>
                    <a:pt x="1222" y="619"/>
                  </a:moveTo>
                  <a:cubicBezTo>
                    <a:pt x="1243" y="560"/>
                    <a:pt x="1262" y="477"/>
                    <a:pt x="1250" y="377"/>
                  </a:cubicBezTo>
                  <a:cubicBezTo>
                    <a:pt x="1245" y="331"/>
                    <a:pt x="1227" y="172"/>
                    <a:pt x="1127" y="93"/>
                  </a:cubicBezTo>
                  <a:cubicBezTo>
                    <a:pt x="1090" y="63"/>
                    <a:pt x="1044" y="37"/>
                    <a:pt x="940" y="25"/>
                  </a:cubicBezTo>
                  <a:cubicBezTo>
                    <a:pt x="875" y="18"/>
                    <a:pt x="648" y="0"/>
                    <a:pt x="330" y="158"/>
                  </a:cubicBezTo>
                  <a:cubicBezTo>
                    <a:pt x="217" y="214"/>
                    <a:pt x="165" y="250"/>
                    <a:pt x="108" y="312"/>
                  </a:cubicBezTo>
                  <a:cubicBezTo>
                    <a:pt x="62" y="361"/>
                    <a:pt x="12" y="448"/>
                    <a:pt x="0" y="619"/>
                  </a:cubicBezTo>
                  <a:lnTo>
                    <a:pt x="1222" y="619"/>
                  </a:lnTo>
                  <a:close/>
                </a:path>
              </a:pathLst>
            </a:custGeom>
            <a:solidFill>
              <a:schemeClr val="lt1">
                <a:alpha val="1372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 name="Google Shape;80;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1" name="Google Shape;81;p4"/>
          <p:cNvSpPr/>
          <p:nvPr/>
        </p:nvSpPr>
        <p:spPr>
          <a:xfrm>
            <a:off x="6284496" y="2835899"/>
            <a:ext cx="5068405" cy="1555627"/>
          </a:xfrm>
          <a:prstGeom prst="rect">
            <a:avLst/>
          </a:prstGeom>
          <a:gradFill>
            <a:gsLst>
              <a:gs pos="0">
                <a:srgbClr val="EAEAEA"/>
              </a:gs>
              <a:gs pos="100000">
                <a:srgbClr val="F2F2F2"/>
              </a:gs>
            </a:gsLst>
            <a:lin ang="0" scaled="0"/>
          </a:gradFill>
          <a:ln>
            <a:noFill/>
          </a:ln>
        </p:spPr>
        <p:txBody>
          <a:bodyPr anchorCtr="0" anchor="t"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2" name="Google Shape;82;p4"/>
          <p:cNvSpPr txBox="1"/>
          <p:nvPr/>
        </p:nvSpPr>
        <p:spPr>
          <a:xfrm>
            <a:off x="6154057" y="2305262"/>
            <a:ext cx="35829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64E0"/>
                </a:solidFill>
                <a:latin typeface="Arial"/>
                <a:ea typeface="Arial"/>
                <a:cs typeface="Arial"/>
                <a:sym typeface="Arial"/>
              </a:rPr>
              <a:t>हैकर:</a:t>
            </a:r>
            <a:endParaRPr/>
          </a:p>
        </p:txBody>
      </p:sp>
      <p:sp>
        <p:nvSpPr>
          <p:cNvPr id="83" name="Google Shape;83;p4"/>
          <p:cNvSpPr/>
          <p:nvPr/>
        </p:nvSpPr>
        <p:spPr>
          <a:xfrm>
            <a:off x="861060" y="2835900"/>
            <a:ext cx="5068405" cy="1555626"/>
          </a:xfrm>
          <a:prstGeom prst="rect">
            <a:avLst/>
          </a:prstGeom>
          <a:solidFill>
            <a:schemeClr val="lt1">
              <a:alpha val="18823"/>
            </a:schemeClr>
          </a:solidFill>
          <a:ln>
            <a:noFill/>
          </a:ln>
        </p:spPr>
        <p:txBody>
          <a:bodyPr anchorCtr="0" anchor="t" bIns="45700" lIns="144000"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4" name="Google Shape;84;p4"/>
          <p:cNvSpPr txBox="1"/>
          <p:nvPr/>
        </p:nvSpPr>
        <p:spPr>
          <a:xfrm>
            <a:off x="749591" y="2305262"/>
            <a:ext cx="30989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हैकिंग:</a:t>
            </a:r>
            <a:endParaRPr/>
          </a:p>
        </p:txBody>
      </p:sp>
      <p:sp>
        <p:nvSpPr>
          <p:cNvPr id="85" name="Google Shape;85;p4"/>
          <p:cNvSpPr/>
          <p:nvPr/>
        </p:nvSpPr>
        <p:spPr>
          <a:xfrm>
            <a:off x="839788" y="1419650"/>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4"/>
          <p:cNvSpPr txBox="1"/>
          <p:nvPr/>
        </p:nvSpPr>
        <p:spPr>
          <a:xfrm>
            <a:off x="705749" y="307757"/>
            <a:ext cx="4916575"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परिभाषाएँ जो आपको पता होनी चाहिए</a:t>
            </a:r>
            <a:endParaRPr b="1" i="0" sz="3600" u="none" cap="none" strike="noStrike">
              <a:solidFill>
                <a:schemeClr val="lt1"/>
              </a:solidFill>
              <a:latin typeface="Arial"/>
              <a:ea typeface="Arial"/>
              <a:cs typeface="Arial"/>
              <a:sym typeface="Arial"/>
            </a:endParaRPr>
          </a:p>
        </p:txBody>
      </p:sp>
      <p:sp>
        <p:nvSpPr>
          <p:cNvPr id="87" name="Google Shape;87;p4"/>
          <p:cNvSpPr/>
          <p:nvPr/>
        </p:nvSpPr>
        <p:spPr>
          <a:xfrm>
            <a:off x="981380" y="2958946"/>
            <a:ext cx="438470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कंप्यूटर सिस्टम या नेटवर्क की सुरक्षा का फायदा उठाने और व्यक्तिगत डेटा या व्यावसायिक डेटा तक पहुंच प्राप्त करने के लिए कमजोरियों की पहचान करने की गतिविधि।</a:t>
            </a:r>
            <a:endParaRPr/>
          </a:p>
        </p:txBody>
      </p:sp>
      <p:sp>
        <p:nvSpPr>
          <p:cNvPr id="88" name="Google Shape;88;p4"/>
          <p:cNvSpPr/>
          <p:nvPr/>
        </p:nvSpPr>
        <p:spPr>
          <a:xfrm>
            <a:off x="6408832" y="2956220"/>
            <a:ext cx="47003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एक व्यक्ति जो डेटा तक पहुंच प्राप्त करने के लिए कंप्यूटर का उपयोग करता है।</a:t>
            </a:r>
            <a:endParaRPr/>
          </a:p>
        </p:txBody>
      </p:sp>
      <p:pic>
        <p:nvPicPr>
          <p:cNvPr id="89" name="Google Shape;89;p4"/>
          <p:cNvPicPr preferRelativeResize="0"/>
          <p:nvPr/>
        </p:nvPicPr>
        <p:blipFill rotWithShape="1">
          <a:blip r:embed="rId3">
            <a:alphaModFix/>
          </a:blip>
          <a:srcRect b="0" l="0" r="0" t="0"/>
          <a:stretch/>
        </p:blipFill>
        <p:spPr>
          <a:xfrm>
            <a:off x="7776416" y="4500487"/>
            <a:ext cx="2581787" cy="1834094"/>
          </a:xfrm>
          <a:prstGeom prst="rect">
            <a:avLst/>
          </a:prstGeom>
          <a:noFill/>
          <a:ln>
            <a:noFill/>
          </a:ln>
        </p:spPr>
      </p:pic>
      <p:pic>
        <p:nvPicPr>
          <p:cNvPr id="90" name="Google Shape;90;p4"/>
          <p:cNvPicPr preferRelativeResize="0"/>
          <p:nvPr/>
        </p:nvPicPr>
        <p:blipFill rotWithShape="1">
          <a:blip r:embed="rId4">
            <a:alphaModFix/>
          </a:blip>
          <a:srcRect b="0" l="0" r="0" t="0"/>
          <a:stretch/>
        </p:blipFill>
        <p:spPr>
          <a:xfrm>
            <a:off x="1600200" y="4558589"/>
            <a:ext cx="2709050" cy="1795311"/>
          </a:xfrm>
          <a:prstGeom prst="rect">
            <a:avLst/>
          </a:prstGeom>
          <a:noFill/>
          <a:ln>
            <a:noFill/>
          </a:ln>
        </p:spPr>
      </p:pic>
      <p:sp>
        <p:nvSpPr>
          <p:cNvPr id="91" name="Google Shape;91;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5"/>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98" name="Google Shape;98;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9" name="Google Shape;99;p5"/>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विभिन्न प्रकार के हैकर्स</a:t>
            </a:r>
            <a:endParaRPr b="1" i="0" sz="3600" u="none" cap="none" strike="noStrike">
              <a:solidFill>
                <a:srgbClr val="0064E0"/>
              </a:solidFill>
              <a:latin typeface="Arial"/>
              <a:ea typeface="Arial"/>
              <a:cs typeface="Arial"/>
              <a:sym typeface="Arial"/>
            </a:endParaRPr>
          </a:p>
        </p:txBody>
      </p:sp>
      <p:sp>
        <p:nvSpPr>
          <p:cNvPr id="100" name="Google Shape;100;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5"/>
          <p:cNvSpPr/>
          <p:nvPr/>
        </p:nvSpPr>
        <p:spPr>
          <a:xfrm>
            <a:off x="640126" y="1170425"/>
            <a:ext cx="10544400" cy="5172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विभिन्न प्रेरणाएँ जो हैकर्स को वह करने के लिए प्रेरित करती हैं जो वे करते हैं।</a:t>
            </a:r>
            <a:endParaRPr/>
          </a:p>
        </p:txBody>
      </p:sp>
      <p:sp>
        <p:nvSpPr>
          <p:cNvPr id="102" name="Google Shape;102;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
        <p:nvSpPr>
          <p:cNvPr id="103" name="Google Shape;103;p5"/>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All hackers are bad...right? Think again. In this episode of Business Solutions Academy, we'll explain the difference between black hat, white hat, and grey hat hackers. &#10;For even more information, visit our full article and podcast episode about this subject on our Resource Center: https://www.jdyoung.com/resource-center/posts/view/268/what-are-black-hat-white-hat-and-grey-hat-hackers&#10;____________________&#10;&#10;Business Solutions Academy is a production of JD Young Technologies. For over 70 years, JD Young Technologies has provided Oklahoma businesses and organizations with the technology, business solutions, and support they need to thrive. &#10;&#10;Learn more at https://jdyoung.com/&#10;&#10;Facebook: https://www.facebook.com/jdyoungsolutions/&#10;LinkedIn: https://www.linkedin.com/company/jd-young-company/&#10;&#10;JD Young Technologies - Tulsa&#10;116 W. 3rd St.&#10;Tulsa, OK 74103&#10;918-582-9955&#10;&#10;JD Young Technologies - OKC&#10;401 W. 33rd St. Ste. 450&#10;Edmond, OK 73013&#10;405-768-5599" id="104" name="Google Shape;104;p5" title="What are Black Hat, White Hat, and Grey Hat Hackers? [Explained]">
            <a:hlinkClick r:id="rId4"/>
          </p:cNvPr>
          <p:cNvPicPr preferRelativeResize="0"/>
          <p:nvPr/>
        </p:nvPicPr>
        <p:blipFill>
          <a:blip r:embed="rId5">
            <a:alphaModFix/>
          </a:blip>
          <a:stretch>
            <a:fillRect/>
          </a:stretch>
        </p:blipFill>
        <p:spPr>
          <a:xfrm>
            <a:off x="2478050" y="1834975"/>
            <a:ext cx="7389875" cy="415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b="0" l="0" r="0" t="0"/>
          <a:stretch/>
        </p:blipFill>
        <p:spPr>
          <a:xfrm>
            <a:off x="479424" y="1610155"/>
            <a:ext cx="5666784" cy="3777856"/>
          </a:xfrm>
          <a:prstGeom prst="rect">
            <a:avLst/>
          </a:prstGeom>
          <a:noFill/>
          <a:ln>
            <a:noFill/>
          </a:ln>
        </p:spPr>
      </p:pic>
      <p:sp>
        <p:nvSpPr>
          <p:cNvPr id="110" name="Google Shape;110;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1" name="Google Shape;111;p6"/>
          <p:cNvSpPr txBox="1"/>
          <p:nvPr/>
        </p:nvSpPr>
        <p:spPr>
          <a:xfrm>
            <a:off x="705749" y="307757"/>
            <a:ext cx="10646463"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सवाल</a:t>
            </a:r>
            <a:endParaRPr b="1" i="0" sz="3600" u="none" cap="none" strike="noStrike">
              <a:solidFill>
                <a:srgbClr val="0064E0"/>
              </a:solidFill>
              <a:latin typeface="Arial"/>
              <a:ea typeface="Arial"/>
              <a:cs typeface="Arial"/>
              <a:sym typeface="Arial"/>
            </a:endParaRPr>
          </a:p>
        </p:txBody>
      </p:sp>
      <p:sp>
        <p:nvSpPr>
          <p:cNvPr id="112" name="Google Shape;112;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p:nvPr/>
        </p:nvSpPr>
        <p:spPr>
          <a:xfrm>
            <a:off x="5156522" y="5493648"/>
            <a:ext cx="1022539" cy="997604"/>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6"/>
          <p:cNvSpPr/>
          <p:nvPr/>
        </p:nvSpPr>
        <p:spPr>
          <a:xfrm>
            <a:off x="571359" y="1770283"/>
            <a:ext cx="941087" cy="94108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प्रतिलिपि</a:t>
            </a:r>
            <a:endParaRPr/>
          </a:p>
        </p:txBody>
      </p:sp>
      <p:pic>
        <p:nvPicPr>
          <p:cNvPr id="115" name="Google Shape;115;p6"/>
          <p:cNvPicPr preferRelativeResize="0"/>
          <p:nvPr/>
        </p:nvPicPr>
        <p:blipFill rotWithShape="1">
          <a:blip r:embed="rId4">
            <a:alphaModFix/>
          </a:blip>
          <a:srcRect b="0" l="0" r="0" t="0"/>
          <a:stretch/>
        </p:blipFill>
        <p:spPr>
          <a:xfrm rot="-5400000">
            <a:off x="5281643" y="4504013"/>
            <a:ext cx="726964" cy="726964"/>
          </a:xfrm>
          <a:prstGeom prst="rect">
            <a:avLst/>
          </a:prstGeom>
          <a:noFill/>
          <a:ln>
            <a:noFill/>
          </a:ln>
        </p:spPr>
      </p:pic>
      <p:sp>
        <p:nvSpPr>
          <p:cNvPr id="116" name="Google Shape;116;p6"/>
          <p:cNvSpPr/>
          <p:nvPr/>
        </p:nvSpPr>
        <p:spPr>
          <a:xfrm>
            <a:off x="6143379" y="1610155"/>
            <a:ext cx="6048621" cy="3777856"/>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आपने कभी किसी कंपनी के हैक होने के बारे में सुना है? आपको क्या याद है?</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एक "नैतिक" हैकर कौन है और उन्हें ऐसा क्यों कहा जाता है?</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आपको लगता है कि </a:t>
            </a:r>
            <a:r>
              <a:rPr lang="en-US" sz="1800">
                <a:solidFill>
                  <a:schemeClr val="dk1"/>
                </a:solidFill>
              </a:rPr>
              <a:t>नैतिक हैकिंग </a:t>
            </a:r>
            <a:r>
              <a:rPr b="0" i="0" lang="en-US" sz="1800" u="none" cap="none" strike="noStrike">
                <a:solidFill>
                  <a:schemeClr val="dk1"/>
                </a:solidFill>
                <a:latin typeface="Arial"/>
                <a:ea typeface="Arial"/>
                <a:cs typeface="Arial"/>
                <a:sym typeface="Arial"/>
              </a:rPr>
              <a:t>महत्वपूर्ण है?</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एक व्हाइट हैट हैकर के काम का और एक ब्लैक हैट हैकर के काम का एक-एक उदाहरण दीजिए।</a:t>
            </a:r>
            <a:endParaRPr/>
          </a:p>
        </p:txBody>
      </p:sp>
      <p:sp>
        <p:nvSpPr>
          <p:cNvPr id="117" name="Google Shape;117;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
        <p:nvSpPr>
          <p:cNvPr id="118" name="Google Shape;118;p6"/>
          <p:cNvSpPr/>
          <p:nvPr/>
        </p:nvSpPr>
        <p:spPr>
          <a:xfrm>
            <a:off x="5624869" y="5916951"/>
            <a:ext cx="495125" cy="49512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7"/>
          <p:cNvPicPr preferRelativeResize="0"/>
          <p:nvPr/>
        </p:nvPicPr>
        <p:blipFill rotWithShape="1">
          <a:blip r:embed="rId3">
            <a:alphaModFix/>
          </a:blip>
          <a:srcRect b="11641" l="14193" r="17992" t="1357"/>
          <a:stretch/>
        </p:blipFill>
        <p:spPr>
          <a:xfrm>
            <a:off x="839788" y="2022155"/>
            <a:ext cx="4081128" cy="3084260"/>
          </a:xfrm>
          <a:prstGeom prst="rect">
            <a:avLst/>
          </a:prstGeom>
          <a:noFill/>
          <a:ln>
            <a:noFill/>
          </a:ln>
        </p:spPr>
      </p:pic>
      <p:sp>
        <p:nvSpPr>
          <p:cNvPr id="124" name="Google Shape;124;p7"/>
          <p:cNvSpPr/>
          <p:nvPr/>
        </p:nvSpPr>
        <p:spPr>
          <a:xfrm flipH="1">
            <a:off x="4915940" y="2036582"/>
            <a:ext cx="6689905" cy="3069834"/>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केविनमिटनिकदुनिया का सबसे मशहूर हैकर है। वह एक बार 40 प्रमुख निगमों में हैकिंग के लिए एफबीआई की "मोस्ट वांटेड" सूची (यूएसए) में था और यहां तक ​​कि 1990 के दशक के मध्य में एक अमेरिकी जेल में पांच साल की सेवा भी की थी।</a:t>
            </a:r>
            <a:endParaRPr sz="1600"/>
          </a:p>
          <a:p>
            <a:pPr indent="-184150" lvl="0" marL="285750" marR="0" rtl="0" algn="l">
              <a:spcBef>
                <a:spcPts val="0"/>
              </a:spcBef>
              <a:spcAft>
                <a:spcPts val="0"/>
              </a:spcAft>
              <a:buClr>
                <a:schemeClr val="dk1"/>
              </a:buClr>
              <a:buSzPts val="1600"/>
              <a:buFont typeface="Arial"/>
              <a:buNone/>
            </a:pPr>
            <a:r>
              <a:t/>
            </a:r>
            <a:endParaRPr b="0" i="0" sz="1800" u="none" cap="none" strike="noStrike">
              <a:solidFill>
                <a:schemeClr val="dk1"/>
              </a:solidFill>
              <a:latin typeface="Arial"/>
              <a:ea typeface="Arial"/>
              <a:cs typeface="Arial"/>
              <a:sym typeface="Arial"/>
            </a:endParaRPr>
          </a:p>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वह अब कुछ सबसे बड़े निगमों के लिए सुरक्षा सलाहकार के रूप में काम करता है,organizations-, और दुनिया भर में सरकारें।</a:t>
            </a:r>
            <a:endParaRPr sz="1600"/>
          </a:p>
          <a:p>
            <a:pPr indent="-184150" lvl="0" marL="285750" marR="0" rtl="0" algn="l">
              <a:spcBef>
                <a:spcPts val="0"/>
              </a:spcBef>
              <a:spcAft>
                <a:spcPts val="0"/>
              </a:spcAft>
              <a:buClr>
                <a:schemeClr val="dk1"/>
              </a:buClr>
              <a:buSzPts val="1600"/>
              <a:buFont typeface="Arial"/>
              <a:buNone/>
            </a:pPr>
            <a:r>
              <a:t/>
            </a:r>
            <a:endParaRPr b="0" i="0" sz="1800" u="none" cap="none" strike="noStrike">
              <a:solidFill>
                <a:schemeClr val="dk1"/>
              </a:solidFill>
              <a:latin typeface="Arial"/>
              <a:ea typeface="Arial"/>
              <a:cs typeface="Arial"/>
              <a:sym typeface="Arial"/>
            </a:endParaRPr>
          </a:p>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एक हैकर के रूप में उनके जीवन के बारे में एक हॉलीवुड फिल्म भी है!</a:t>
            </a:r>
            <a:endParaRPr sz="1600"/>
          </a:p>
        </p:txBody>
      </p:sp>
      <p:sp>
        <p:nvSpPr>
          <p:cNvPr id="125" name="Google Shape;125;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6" name="Google Shape;126;p7"/>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इस पर विश्वास करें या नहीं!</a:t>
            </a:r>
            <a:endParaRPr b="1" i="0" sz="3600" u="none" cap="none" strike="noStrike">
              <a:solidFill>
                <a:srgbClr val="0064E0"/>
              </a:solidFill>
              <a:latin typeface="Arial"/>
              <a:ea typeface="Arial"/>
              <a:cs typeface="Arial"/>
              <a:sym typeface="Arial"/>
            </a:endParaRPr>
          </a:p>
        </p:txBody>
      </p:sp>
      <p:sp>
        <p:nvSpPr>
          <p:cNvPr id="127" name="Google Shape;127;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8" name="Google Shape;128;p7"/>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29" name="Google Shape;129;p7"/>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7"/>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7"/>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7"/>
          <p:cNvSpPr/>
          <p:nvPr/>
        </p:nvSpPr>
        <p:spPr>
          <a:xfrm>
            <a:off x="3835025" y="4042611"/>
            <a:ext cx="887391" cy="88739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133" name="Google Shape;133;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8"/>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40" name="Google Shape;140;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1" name="Google Shape;141;p8"/>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साइबर निंजा</a:t>
            </a:r>
            <a:endParaRPr b="1" i="0" sz="3600" u="none" cap="none" strike="noStrike">
              <a:solidFill>
                <a:srgbClr val="0064E0"/>
              </a:solidFill>
              <a:latin typeface="Arial"/>
              <a:ea typeface="Arial"/>
              <a:cs typeface="Arial"/>
              <a:sym typeface="Arial"/>
            </a:endParaRPr>
          </a:p>
        </p:txBody>
      </p:sp>
      <p:sp>
        <p:nvSpPr>
          <p:cNvPr id="142" name="Google Shape;142;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8"/>
          <p:cNvSpPr/>
          <p:nvPr/>
        </p:nvSpPr>
        <p:spPr>
          <a:xfrm>
            <a:off x="640115" y="1170435"/>
            <a:ext cx="7751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साइबर निंजा</a:t>
            </a:r>
            <a:endParaRPr/>
          </a:p>
        </p:txBody>
      </p:sp>
      <p:sp>
        <p:nvSpPr>
          <p:cNvPr id="144" name="Google Shape;144;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
        <p:nvSpPr>
          <p:cNvPr id="145" name="Google Shape;145;p8"/>
          <p:cNvSpPr/>
          <p:nvPr/>
        </p:nvSpPr>
        <p:spPr>
          <a:xfrm>
            <a:off x="9541164" y="0"/>
            <a:ext cx="265083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One 12-year-old hacker from Texas is raising awareness about growing cyber threats and how to protect digital information. David Begnaud meets with Reuben Paul, a self-proclaimed &quot;cyber ninja&quot; who hacks household items to demonstrate how they can be exploited to spy on or even harm people.&#10;&#10;Subscribe to the &quot;CBS This Morning&quot; Channel HERE: http://bit.ly/1Q0v2hE&#10;Watch &quot;CBS This Morning&quot; HERE: http://bit.ly/1T88yAR&#10;Watch the latest installment of &quot;Note to Self,&quot; only on &quot;CBS This Morning,&quot; HERE: http://cbsn.ws/1Sh8XlB&#10;Follow &quot;CBS This Morning&quot; on Instagram HERE: http://bit.ly/1Q7NGnY&#10;Like &quot;CBS This Morning&quot; on Facebook HERE: http://on.fb.me/1LhtdvI&#10;Follow &quot;CBS This Morning&quot; on Twitter HERE: http://bit.ly/1Xj5W3p&#10;Follow &quot;CBS This Morning&quot; on Google+ HERE: http://bit.ly/1SIM4I8&#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Delivered by Norah O’Donnell and Gayle King, &quot;CBS This Morning&quot; offers a thoughtful, substantive and insightful source of news and information to a daily audience of 3 million viewers. The Emmy Award-winning broadcast presents a mix of daily news, coverage of developing stories of national and global significance, and interviews with leading figures in politics, business and entertainment. Check local listings for &quot;CBS This Morning&quot; broadcast times." id="146" name="Google Shape;146;p8" title="Meet a 12-year-old hacker and cyber security expert">
            <a:hlinkClick r:id="rId4"/>
          </p:cNvPr>
          <p:cNvPicPr preferRelativeResize="0"/>
          <p:nvPr/>
        </p:nvPicPr>
        <p:blipFill>
          <a:blip r:embed="rId5">
            <a:alphaModFix/>
          </a:blip>
          <a:stretch>
            <a:fillRect/>
          </a:stretch>
        </p:blipFill>
        <p:spPr>
          <a:xfrm>
            <a:off x="2415450" y="1601463"/>
            <a:ext cx="7582025" cy="426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9"/>
          <p:cNvPicPr preferRelativeResize="0"/>
          <p:nvPr/>
        </p:nvPicPr>
        <p:blipFill rotWithShape="1">
          <a:blip r:embed="rId3">
            <a:alphaModFix/>
          </a:blip>
          <a:srcRect b="0" l="0" r="0" t="0"/>
          <a:stretch/>
        </p:blipFill>
        <p:spPr>
          <a:xfrm>
            <a:off x="479424" y="1610155"/>
            <a:ext cx="5666784" cy="3777856"/>
          </a:xfrm>
          <a:prstGeom prst="rect">
            <a:avLst/>
          </a:prstGeom>
          <a:noFill/>
          <a:ln>
            <a:noFill/>
          </a:ln>
        </p:spPr>
      </p:pic>
      <p:sp>
        <p:nvSpPr>
          <p:cNvPr id="152" name="Google Shape;152;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3" name="Google Shape;153;p9"/>
          <p:cNvSpPr txBox="1"/>
          <p:nvPr/>
        </p:nvSpPr>
        <p:spPr>
          <a:xfrm>
            <a:off x="705749" y="307757"/>
            <a:ext cx="10646463"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मुख्य सवाल</a:t>
            </a:r>
            <a:endParaRPr b="1" i="0" sz="3600" u="none" cap="none" strike="noStrike">
              <a:solidFill>
                <a:srgbClr val="0064E0"/>
              </a:solidFill>
              <a:latin typeface="Arial"/>
              <a:ea typeface="Arial"/>
              <a:cs typeface="Arial"/>
              <a:sym typeface="Arial"/>
            </a:endParaRPr>
          </a:p>
        </p:txBody>
      </p:sp>
      <p:sp>
        <p:nvSpPr>
          <p:cNvPr id="154" name="Google Shape;154;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9"/>
          <p:cNvSpPr/>
          <p:nvPr/>
        </p:nvSpPr>
        <p:spPr>
          <a:xfrm>
            <a:off x="5156522" y="5493648"/>
            <a:ext cx="1022539" cy="997604"/>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9"/>
          <p:cNvSpPr/>
          <p:nvPr/>
        </p:nvSpPr>
        <p:spPr>
          <a:xfrm>
            <a:off x="5624869" y="5916951"/>
            <a:ext cx="495125" cy="49512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9"/>
          <p:cNvSpPr/>
          <p:nvPr/>
        </p:nvSpPr>
        <p:spPr>
          <a:xfrm>
            <a:off x="571359" y="1770283"/>
            <a:ext cx="941087" cy="94108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प्रतिलिपि</a:t>
            </a:r>
            <a:endParaRPr/>
          </a:p>
        </p:txBody>
      </p:sp>
      <p:pic>
        <p:nvPicPr>
          <p:cNvPr id="158" name="Google Shape;158;p9"/>
          <p:cNvPicPr preferRelativeResize="0"/>
          <p:nvPr/>
        </p:nvPicPr>
        <p:blipFill rotWithShape="1">
          <a:blip r:embed="rId4">
            <a:alphaModFix/>
          </a:blip>
          <a:srcRect b="0" l="0" r="0" t="0"/>
          <a:stretch/>
        </p:blipFill>
        <p:spPr>
          <a:xfrm rot="-5400000">
            <a:off x="5281643" y="4504013"/>
            <a:ext cx="726964" cy="726964"/>
          </a:xfrm>
          <a:prstGeom prst="rect">
            <a:avLst/>
          </a:prstGeom>
          <a:noFill/>
          <a:ln>
            <a:noFill/>
          </a:ln>
        </p:spPr>
      </p:pic>
      <p:sp>
        <p:nvSpPr>
          <p:cNvPr id="159" name="Google Shape;159;p9"/>
          <p:cNvSpPr/>
          <p:nvPr/>
        </p:nvSpPr>
        <p:spPr>
          <a:xfrm>
            <a:off x="6143379" y="1610155"/>
            <a:ext cx="6048621" cy="3777856"/>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साइबर निन्जा से आपने कौन सी सुरक्षा युक्ति सीखी? उसकी टिप का कारण क्या था?</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साइबर निन्जा ने दिखाया कि मुख्य उत्पाद क्या है जिसे आसानी से हैक किया जा सकता है? उन्होंने कई अन्य उत्पादों का भी उल्लेख किया - वे क्या थे?</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जैसा कि उन्होंने वीडियो में कहा,</a:t>
            </a:r>
            <a:r>
              <a:rPr b="0" i="1" lang="en-US" sz="1800" u="none" cap="none" strike="noStrike">
                <a:solidFill>
                  <a:schemeClr val="dk1"/>
                </a:solidFill>
                <a:latin typeface="Arial"/>
                <a:ea typeface="Arial"/>
                <a:cs typeface="Arial"/>
                <a:sym typeface="Arial"/>
              </a:rPr>
              <a:t>"यदि बारह वर्ष का बच्चा ऐसा कर सकता है, तो यह अपराधियों के लिए आसान होना चाहिए"।</a:t>
            </a:r>
            <a:r>
              <a:rPr b="0" i="0" lang="en-US" sz="1800" u="none" cap="none" strike="noStrike">
                <a:solidFill>
                  <a:schemeClr val="dk1"/>
                </a:solidFill>
                <a:latin typeface="Arial"/>
                <a:ea typeface="Arial"/>
                <a:cs typeface="Arial"/>
                <a:sym typeface="Arial"/>
              </a:rPr>
              <a:t>साइबर निन्जा जैसे छात्रों के लिए इन कमजोरियों को इंगित करना कितना महत्वपूर्ण है?</a:t>
            </a:r>
            <a:endParaRPr/>
          </a:p>
        </p:txBody>
      </p:sp>
      <p:sp>
        <p:nvSpPr>
          <p:cNvPr id="160" name="Google Shape;160;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6: हैकिंग - इसका अच्छा और बुरा!</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