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6" roundtripDataSignature="AMtx7mi3Saf0/bOpwutXf+wRQVCovKCK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lwG3sQHb_NU"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DE6cKML2LPE"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 name="Google Shape;4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Is Homework Necessary? - YouTube</a:t>
            </a:r>
            <a:endParaRPr/>
          </a:p>
        </p:txBody>
      </p:sp>
      <p:sp>
        <p:nvSpPr>
          <p:cNvPr id="48" name="Google Shape;4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Is Civil Discourse Online Even Possible? - YouTube</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 name="Google Shape;19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17" name="Google Shape;17;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3"/>
          <p:cNvSpPr/>
          <p:nvPr/>
        </p:nvSpPr>
        <p:spPr>
          <a:xfrm>
            <a:off x="9550400" y="0"/>
            <a:ext cx="2641600"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u="none" cap="none" strike="noStrike">
                <a:solidFill>
                  <a:schemeClr val="lt1"/>
                </a:solidFill>
                <a:latin typeface="Calibri"/>
                <a:ea typeface="Calibri"/>
                <a:cs typeface="Calibri"/>
                <a:sym typeface="Calibri"/>
              </a:rPr>
              <a:t>स्तर 3 | डिजिटल नागरिकता</a:t>
            </a:r>
            <a:endParaRPr b="1" i="0" sz="16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pic>
        <p:nvPicPr>
          <p:cNvPr id="22" name="Google Shape;22;p14"/>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3" name="Google Shape;23;p1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5" name="Google Shape;25;p14"/>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1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pic>
        <p:nvPicPr>
          <p:cNvPr id="27" name="Google Shape;27;p14"/>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8" name="Google Shape;28;p14"/>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rial"/>
                <a:ea typeface="Arial"/>
                <a:cs typeface="Arial"/>
                <a:sym typeface="Arial"/>
              </a:defRPr>
            </a:lvl1pPr>
            <a:lvl2pPr indent="0" lvl="1" marL="0" marR="0" rtl="0" algn="r">
              <a:spcBef>
                <a:spcPts val="0"/>
              </a:spcBef>
              <a:buNone/>
              <a:defRPr b="0" i="0" sz="900" u="none" cap="none" strike="noStrike">
                <a:solidFill>
                  <a:schemeClr val="lt1"/>
                </a:solidFill>
                <a:latin typeface="Arial"/>
                <a:ea typeface="Arial"/>
                <a:cs typeface="Arial"/>
                <a:sym typeface="Arial"/>
              </a:defRPr>
            </a:lvl2pPr>
            <a:lvl3pPr indent="0" lvl="2" marL="0" marR="0" rtl="0" algn="r">
              <a:spcBef>
                <a:spcPts val="0"/>
              </a:spcBef>
              <a:buNone/>
              <a:defRPr b="0" i="0" sz="900" u="none" cap="none" strike="noStrike">
                <a:solidFill>
                  <a:schemeClr val="lt1"/>
                </a:solidFill>
                <a:latin typeface="Arial"/>
                <a:ea typeface="Arial"/>
                <a:cs typeface="Arial"/>
                <a:sym typeface="Arial"/>
              </a:defRPr>
            </a:lvl3pPr>
            <a:lvl4pPr indent="0" lvl="3" marL="0" marR="0" rtl="0" algn="r">
              <a:spcBef>
                <a:spcPts val="0"/>
              </a:spcBef>
              <a:buNone/>
              <a:defRPr b="0" i="0" sz="900" u="none" cap="none" strike="noStrike">
                <a:solidFill>
                  <a:schemeClr val="lt1"/>
                </a:solidFill>
                <a:latin typeface="Arial"/>
                <a:ea typeface="Arial"/>
                <a:cs typeface="Arial"/>
                <a:sym typeface="Arial"/>
              </a:defRPr>
            </a:lvl4pPr>
            <a:lvl5pPr indent="0" lvl="4" marL="0" marR="0" rtl="0" algn="r">
              <a:spcBef>
                <a:spcPts val="0"/>
              </a:spcBef>
              <a:buNone/>
              <a:defRPr b="0" i="0" sz="900" u="none" cap="none" strike="noStrike">
                <a:solidFill>
                  <a:schemeClr val="lt1"/>
                </a:solidFill>
                <a:latin typeface="Arial"/>
                <a:ea typeface="Arial"/>
                <a:cs typeface="Arial"/>
                <a:sym typeface="Arial"/>
              </a:defRPr>
            </a:lvl5pPr>
            <a:lvl6pPr indent="0" lvl="5" marL="0" marR="0" rtl="0" algn="r">
              <a:spcBef>
                <a:spcPts val="0"/>
              </a:spcBef>
              <a:buNone/>
              <a:defRPr b="0" i="0" sz="900" u="none" cap="none" strike="noStrike">
                <a:solidFill>
                  <a:schemeClr val="lt1"/>
                </a:solidFill>
                <a:latin typeface="Arial"/>
                <a:ea typeface="Arial"/>
                <a:cs typeface="Arial"/>
                <a:sym typeface="Arial"/>
              </a:defRPr>
            </a:lvl6pPr>
            <a:lvl7pPr indent="0" lvl="6" marL="0" marR="0" rtl="0" algn="r">
              <a:spcBef>
                <a:spcPts val="0"/>
              </a:spcBef>
              <a:buNone/>
              <a:defRPr b="0" i="0" sz="900" u="none" cap="none" strike="noStrike">
                <a:solidFill>
                  <a:schemeClr val="lt1"/>
                </a:solidFill>
                <a:latin typeface="Arial"/>
                <a:ea typeface="Arial"/>
                <a:cs typeface="Arial"/>
                <a:sym typeface="Arial"/>
              </a:defRPr>
            </a:lvl7pPr>
            <a:lvl8pPr indent="0" lvl="7" marL="0" marR="0" rtl="0" algn="r">
              <a:spcBef>
                <a:spcPts val="0"/>
              </a:spcBef>
              <a:buNone/>
              <a:defRPr b="0" i="0" sz="900" u="none" cap="none" strike="noStrike">
                <a:solidFill>
                  <a:schemeClr val="lt1"/>
                </a:solidFill>
                <a:latin typeface="Arial"/>
                <a:ea typeface="Arial"/>
                <a:cs typeface="Arial"/>
                <a:sym typeface="Arial"/>
              </a:defRPr>
            </a:lvl8pPr>
            <a:lvl9pPr indent="0" lvl="8" marL="0" marR="0" rtl="0" algn="r">
              <a:spcBef>
                <a:spcPts val="0"/>
              </a:spcBef>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9" name="Shape 29"/>
        <p:cNvGrpSpPr/>
        <p:nvPr/>
      </p:nvGrpSpPr>
      <p:grpSpPr>
        <a:xfrm>
          <a:off x="0" y="0"/>
          <a:ext cx="0" cy="0"/>
          <a:chOff x="0" y="0"/>
          <a:chExt cx="0" cy="0"/>
        </a:xfrm>
      </p:grpSpPr>
      <p:pic>
        <p:nvPicPr>
          <p:cNvPr id="30" name="Google Shape;30;p15"/>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1" name="Google Shape;31;p15"/>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5"/>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15"/>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gif"/><Relationship Id="rId4" Type="http://schemas.openxmlformats.org/officeDocument/2006/relationships/image" Target="../media/image11.pn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 Id="rId4" Type="http://schemas.openxmlformats.org/officeDocument/2006/relationships/image" Target="../media/image7.png"/><Relationship Id="rId5" Type="http://schemas.openxmlformats.org/officeDocument/2006/relationships/hyperlink" Target="http://www.youtube.com/watch?v=lwG3sQHb_NU" TargetMode="External"/><Relationship Id="rId6"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hyperlink" Target="http://www.youtube.com/watch?v=DE6cKML2LPE" TargetMode="External"/><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hyperlink" Target="https://docs.google.com/document/d/12yJOjpyFO-5whUDIPoLOw8dfsQgu-5zRZEzn_i_HXig/edit" TargetMode="External"/><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1" name="Google Shape;41;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7177872" y="3536950"/>
            <a:ext cx="5014127" cy="1514662"/>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
          <p:cNvSpPr/>
          <p:nvPr/>
        </p:nvSpPr>
        <p:spPr>
          <a:xfrm>
            <a:off x="7386062" y="3664608"/>
            <a:ext cx="5101213" cy="9079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lt1"/>
                </a:solidFill>
                <a:latin typeface="Arial"/>
                <a:ea typeface="Arial"/>
                <a:cs typeface="Arial"/>
                <a:sym typeface="Arial"/>
              </a:rPr>
              <a:t>पाठ 5</a:t>
            </a:r>
            <a:endParaRPr/>
          </a:p>
          <a:p>
            <a:pPr indent="0" lvl="0" marL="0" marR="0" rtl="0" algn="l">
              <a:spcBef>
                <a:spcPts val="0"/>
              </a:spcBef>
              <a:spcAft>
                <a:spcPts val="0"/>
              </a:spcAft>
              <a:buNone/>
            </a:pPr>
            <a:r>
              <a:t/>
            </a:r>
            <a:endParaRPr b="0" i="0" sz="5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1" i="0" lang="en-US" sz="2400" u="none" cap="none" strike="noStrike">
                <a:solidFill>
                  <a:srgbClr val="FFFF00"/>
                </a:solidFill>
                <a:latin typeface="Arial"/>
                <a:ea typeface="Arial"/>
                <a:cs typeface="Arial"/>
                <a:sym typeface="Arial"/>
              </a:rPr>
              <a:t>नागरिक प्रवचन ऑनलाइन</a:t>
            </a:r>
            <a:endParaRPr/>
          </a:p>
        </p:txBody>
      </p:sp>
      <p:pic>
        <p:nvPicPr>
          <p:cNvPr id="44" name="Google Shape;44;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0"/>
          <p:cNvGrpSpPr/>
          <p:nvPr/>
        </p:nvGrpSpPr>
        <p:grpSpPr>
          <a:xfrm flipH="1">
            <a:off x="3170099" y="2654041"/>
            <a:ext cx="5851803" cy="1966150"/>
            <a:chOff x="2788049" y="2445925"/>
            <a:chExt cx="5851803" cy="1966150"/>
          </a:xfrm>
        </p:grpSpPr>
        <p:pic>
          <p:nvPicPr>
            <p:cNvPr id="213" name="Google Shape;213;p10"/>
            <p:cNvPicPr preferRelativeResize="0"/>
            <p:nvPr/>
          </p:nvPicPr>
          <p:blipFill rotWithShape="1">
            <a:blip r:embed="rId3">
              <a:alphaModFix/>
            </a:blip>
            <a:srcRect b="32654" l="27880" r="26060" t="32654"/>
            <a:stretch/>
          </p:blipFill>
          <p:spPr>
            <a:xfrm flipH="1">
              <a:off x="2788049" y="2445925"/>
              <a:ext cx="4640998" cy="1966150"/>
            </a:xfrm>
            <a:prstGeom prst="rect">
              <a:avLst/>
            </a:prstGeom>
            <a:noFill/>
            <a:ln>
              <a:noFill/>
            </a:ln>
          </p:spPr>
        </p:pic>
        <p:pic>
          <p:nvPicPr>
            <p:cNvPr descr="CBSE Logo Vector (.EPS) Free Download" id="214" name="Google Shape;214;p10"/>
            <p:cNvPicPr preferRelativeResize="0"/>
            <p:nvPr/>
          </p:nvPicPr>
          <p:blipFill rotWithShape="1">
            <a:blip r:embed="rId4">
              <a:alphaModFix/>
            </a:blip>
            <a:srcRect b="0" l="0" r="0" t="0"/>
            <a:stretch/>
          </p:blipFill>
          <p:spPr>
            <a:xfrm flipH="1">
              <a:off x="7730809" y="2916381"/>
              <a:ext cx="909043" cy="1025237"/>
            </a:xfrm>
            <a:prstGeom prst="rect">
              <a:avLst/>
            </a:prstGeom>
            <a:noFill/>
            <a:ln>
              <a:noFill/>
            </a:ln>
          </p:spPr>
        </p:pic>
      </p:grpSp>
      <p:cxnSp>
        <p:nvCxnSpPr>
          <p:cNvPr id="215" name="Google Shape;215;p10"/>
          <p:cNvCxnSpPr/>
          <p:nvPr/>
        </p:nvCxnSpPr>
        <p:spPr>
          <a:xfrm>
            <a:off x="4743135" y="3124497"/>
            <a:ext cx="0" cy="1025237"/>
          </a:xfrm>
          <a:prstGeom prst="straightConnector1">
            <a:avLst/>
          </a:prstGeom>
          <a:noFill/>
          <a:ln cap="flat" cmpd="sng" w="9525">
            <a:solidFill>
              <a:srgbClr val="595959"/>
            </a:solidFill>
            <a:prstDash val="solid"/>
            <a:miter lim="800000"/>
            <a:headEnd len="sm" w="sm" type="none"/>
            <a:tailEnd len="sm" w="sm" type="none"/>
          </a:ln>
        </p:spPr>
      </p:cxnSp>
      <p:pic>
        <p:nvPicPr>
          <p:cNvPr id="216" name="Google Shape;216;p10"/>
          <p:cNvPicPr preferRelativeResize="0"/>
          <p:nvPr/>
        </p:nvPicPr>
        <p:blipFill rotWithShape="1">
          <a:blip r:embed="rId5">
            <a:alphaModFix/>
          </a:blip>
          <a:srcRect b="0" l="0" r="0" t="0"/>
          <a:stretch/>
        </p:blipFill>
        <p:spPr>
          <a:xfrm>
            <a:off x="4358489" y="2367747"/>
            <a:ext cx="3475021" cy="4328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2"/>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51" name="Google Shape;51;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52" name="Google Shape;52;p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53" name="Google Shape;53;p2"/>
          <p:cNvSpPr txBox="1"/>
          <p:nvPr/>
        </p:nvSpPr>
        <p:spPr>
          <a:xfrm>
            <a:off x="93224" y="69482"/>
            <a:ext cx="11242500" cy="857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lang="en-US" sz="3600">
                <a:solidFill>
                  <a:schemeClr val="lt1"/>
                </a:solidFill>
              </a:rPr>
              <a:t>वर्ग चर्चा</a:t>
            </a:r>
            <a:endParaRPr/>
          </a:p>
        </p:txBody>
      </p:sp>
      <p:sp>
        <p:nvSpPr>
          <p:cNvPr id="54" name="Google Shape;54;p2"/>
          <p:cNvSpPr/>
          <p:nvPr/>
        </p:nvSpPr>
        <p:spPr>
          <a:xfrm>
            <a:off x="479413" y="625462"/>
            <a:ext cx="1345200" cy="11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235425" y="835014"/>
            <a:ext cx="10653300" cy="1549500"/>
          </a:xfrm>
          <a:prstGeom prst="rect">
            <a:avLst/>
          </a:prstGeom>
          <a:noFill/>
          <a:ln>
            <a:noFill/>
          </a:ln>
        </p:spPr>
        <p:txBody>
          <a:bodyPr anchorCtr="0" anchor="t" bIns="45700" lIns="91425" spcFirstLastPara="1" rIns="91425" wrap="square" tIns="45700">
            <a:spAutoFit/>
          </a:bodyPr>
          <a:lstStyle/>
          <a:p>
            <a:pPr indent="-355600" lvl="0" marL="469897" marR="0" rtl="0" algn="l">
              <a:spcBef>
                <a:spcPts val="0"/>
              </a:spcBef>
              <a:spcAft>
                <a:spcPts val="0"/>
              </a:spcAft>
              <a:buClr>
                <a:schemeClr val="dk1"/>
              </a:buClr>
              <a:buSzPts val="1800"/>
              <a:buFont typeface="Arial"/>
              <a:buChar char="•"/>
            </a:pPr>
            <a:r>
              <a:rPr b="1" i="0" lang="en-US" sz="1800" u="none" cap="none" strike="noStrike">
                <a:solidFill>
                  <a:schemeClr val="dk1"/>
                </a:solidFill>
                <a:latin typeface="Arial"/>
                <a:ea typeface="Arial"/>
                <a:cs typeface="Arial"/>
                <a:sym typeface="Arial"/>
              </a:rPr>
              <a:t>आज हम इस बात पर </a:t>
            </a:r>
            <a:r>
              <a:rPr b="1" lang="en-US" sz="1800">
                <a:solidFill>
                  <a:schemeClr val="dk1"/>
                </a:solidFill>
              </a:rPr>
              <a:t>चर्चा </a:t>
            </a:r>
            <a:r>
              <a:rPr b="1" i="0" lang="en-US" sz="1800" u="none" cap="none" strike="noStrike">
                <a:solidFill>
                  <a:schemeClr val="dk1"/>
                </a:solidFill>
                <a:latin typeface="Arial"/>
                <a:ea typeface="Arial"/>
                <a:cs typeface="Arial"/>
                <a:sym typeface="Arial"/>
              </a:rPr>
              <a:t>करेंगे कि क्या आपके स्कूल में </a:t>
            </a:r>
            <a:r>
              <a:rPr b="1" lang="en-US" sz="1800">
                <a:solidFill>
                  <a:schemeClr val="dk1"/>
                </a:solidFill>
              </a:rPr>
              <a:t>गृहकार्य</a:t>
            </a:r>
            <a:r>
              <a:rPr b="1" i="0" lang="en-US" sz="1800" u="none" cap="none" strike="noStrike">
                <a:solidFill>
                  <a:schemeClr val="dk1"/>
                </a:solidFill>
                <a:latin typeface="Arial"/>
                <a:ea typeface="Arial"/>
                <a:cs typeface="Arial"/>
                <a:sym typeface="Arial"/>
              </a:rPr>
              <a:t> होना चाहिए। तैयारी के लिए, आइए वीडियो देखें जो इस विषय की पड़ताल करता है।</a:t>
            </a:r>
            <a:endParaRPr b="1" i="0" sz="1800" u="none" cap="none" strike="noStrike">
              <a:solidFill>
                <a:schemeClr val="dk1"/>
              </a:solidFill>
              <a:latin typeface="Arial"/>
              <a:ea typeface="Arial"/>
              <a:cs typeface="Arial"/>
              <a:sym typeface="Arial"/>
            </a:endParaRPr>
          </a:p>
          <a:p>
            <a:pPr indent="0" lvl="0" marL="0" rtl="0" algn="l">
              <a:spcBef>
                <a:spcPts val="0"/>
              </a:spcBef>
              <a:spcAft>
                <a:spcPts val="0"/>
              </a:spcAft>
              <a:buNone/>
            </a:pPr>
            <a:r>
              <a:t/>
            </a:r>
            <a:endParaRPr b="1" sz="1800">
              <a:solidFill>
                <a:schemeClr val="dk1"/>
              </a:solidFill>
            </a:endParaRPr>
          </a:p>
          <a:p>
            <a:pPr indent="-342900" lvl="0" marL="457200" rtl="0" algn="l">
              <a:spcBef>
                <a:spcPts val="0"/>
              </a:spcBef>
              <a:spcAft>
                <a:spcPts val="0"/>
              </a:spcAft>
              <a:buClr>
                <a:schemeClr val="dk1"/>
              </a:buClr>
              <a:buSzPts val="1800"/>
              <a:buChar char="•"/>
            </a:pPr>
            <a:r>
              <a:rPr b="1" lang="en-US" sz="1800">
                <a:solidFill>
                  <a:schemeClr val="dk1"/>
                </a:solidFill>
              </a:rPr>
              <a:t>गृहकार्य के पक्ष और विपक्ष।</a:t>
            </a:r>
            <a:endParaRPr b="1" sz="1800">
              <a:solidFill>
                <a:schemeClr val="dk1"/>
              </a:solidFill>
            </a:endParaRPr>
          </a:p>
        </p:txBody>
      </p:sp>
      <p:pic>
        <p:nvPicPr>
          <p:cNvPr id="56" name="Google Shape;56;p2"/>
          <p:cNvPicPr preferRelativeResize="0"/>
          <p:nvPr/>
        </p:nvPicPr>
        <p:blipFill rotWithShape="1">
          <a:blip r:embed="rId4">
            <a:alphaModFix/>
          </a:blip>
          <a:srcRect b="0" l="0" r="0" t="0"/>
          <a:stretch/>
        </p:blipFill>
        <p:spPr>
          <a:xfrm>
            <a:off x="9419016" y="69481"/>
            <a:ext cx="2670279" cy="432854"/>
          </a:xfrm>
          <a:prstGeom prst="rect">
            <a:avLst/>
          </a:prstGeom>
          <a:noFill/>
          <a:ln>
            <a:noFill/>
          </a:ln>
        </p:spPr>
      </p:pic>
      <p:pic>
        <p:nvPicPr>
          <p:cNvPr descr="Are you stressed about homework? Are you juggling extracurricular activities, jobs, and family responsibilities?  It can be hard for many students, particularly low-income students, to find the time to dedicate to homework. &#10;&#10;School stress compilation: https://youtu.be/j4wqKsc8D3s&#10;&#10;SUBSCRIBE so you never miss a video! &#10;https://bit.ly/3tNKzhV &#10;And follow us on Instagram and Twitter!&#10;https://www.instagram.com/abovethenoisepbs/ &#10;https://twitter.com/ATN_PBS&#10;&#10;We collab'ed with students at  @PBS NewsHour Student Reporting Labs   program at Youth Beat in Oakland, California to ask: what’s a fair amount of homework?  &#10;&#10;** Is homework beneficial to students?&#10;The homework debate has been going on for years. There’s a big body of research that shows that homework can have a positive impact on academic performance. It can also help students prepare for the academic rigors of college. &#10;&#10;** Does homework hurt students?&#10;Some research suggests that homework is only beneficial up to a certain point. Too much homework can lead to compromised health and greater stress in students. Many students, particularly low-income students, can struggle to find the time to do homework, especially if they are working jobs after school or taking care of family members. Some students might not have access to technology, like computers or the internet, that are needed to complete assignments at home-- which can make completing assignments even more challenging. Many argue that this contributes to inequity in education-- particularly if completing homework is linked to better academic performance.&#10;&#10;** How much homework should students get?&#10;Based on research, the National Education Association recommends the 10-minute rule stating students should receive 10 minutes of homework per grade per night. But opponents to homework point out that for seniors that’s still 2 hours of homework which can be a lot for students with conflicting obligations. And in reality, high school students say it can be tough for teachers to coordinate their homework assignments since students are taking a variety of different classes. Some people advocate for eliminating homework altogether. &#10;&#10;Sources:&#10;Edweek: How Much Homework Is Enough? Depends Who You Ask&#10;https://www.edweek.org/ew/articles/2018/04/19/how-much-homework-is-enough-depends-who.html&#10;&#10;Business Insider: Here’s How Homework Differs Around the World&#10;https://www.businessinsider.com/education-homework-differs-around-the-world-2016-11&#10;&#10;Review of Educational Research: Does Homework Improve Academic Achievement? A Synthesis of Research, 1987-2003&#10;http://upload-community.kipa.co.il/819201525856.pdf&#10;&#10;Phys.org: Study suggests more than two hours of homework a night may be counterproductive&#10;https://phys.org/news/2014-03-hours-homework-night-counterproductive.html&#10;&#10;The Journal of Experimental Education: Nonacademic Effects of Homework in Privileged, High-Performing High Schools&#10;https://www.tandfonline.com/doi/abs/10.1080/00220973.2012.745469&#10;&#10;National Education Association: Research Spotlight on Homework&#10;NEA Reviews of the Research on Best Practices in Education http://www.nea.org/tools/16938.htm&#10;The Atlantic: Who Does Homework Work For? https://www.theatlantic.com/letters/archive/2019/04/readers-respond-does-homework-work/586609/&#10;Center for Public Education: What research says about the value of homework: Research review http://www.centerforpubliceducation.org/research/what-research-says-about-value-homework-research-review&#10;Time: Opinion: Why I think All Schools Should Abolish Homework http://time.com/4740297/homework-should-be-banned-from-schools/&#10;The Atlantic: A Teacher’s Defense of Homework https://www.theatlantic.com/education/archive/2013/09/a-teachers-defense-of-homework/279967/&#10;&#10;FOR EDUCATORS&#10;KQED Learn https://learn.kqed.org  &#10;KQED Teach https://teach.kqed.org &#10;KQED Education https://ww2.kqed.org/education &#10;https://www.facebook.com/KQEDEducation &#10;https://twitter.com/KQEDedspace &#10;https://www.instagram.com/kqededucation &#10;&#10;About KQED&#10;KQED, an NPR and PBS affiliate in San Francisco, CA, serves Northern California and beyond with a public-supported alternative to commercial TV, Radio, and web media. Funding for Above the Noise is provided in part by the Corporation for Public Broadcasting, Silver Giving Foundation, Stuart Foundation, and William and Flora Hewlett Foundation." id="57" name="Google Shape;57;p2" title="Is Homework Necessary?">
            <a:hlinkClick r:id="rId5"/>
          </p:cNvPr>
          <p:cNvPicPr preferRelativeResize="0"/>
          <p:nvPr/>
        </p:nvPicPr>
        <p:blipFill>
          <a:blip r:embed="rId6">
            <a:alphaModFix/>
          </a:blip>
          <a:stretch>
            <a:fillRect/>
          </a:stretch>
        </p:blipFill>
        <p:spPr>
          <a:xfrm>
            <a:off x="3208925" y="2113088"/>
            <a:ext cx="6236050" cy="35077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
                                        </p:tgtEl>
                                        <p:attrNameLst>
                                          <p:attrName>style.visibility</p:attrName>
                                        </p:attrNameLst>
                                      </p:cBhvr>
                                      <p:to>
                                        <p:strVal val="visible"/>
                                      </p:to>
                                    </p:set>
                                    <p:animEffect filter="fade" transition="in">
                                      <p:cBhvr>
                                        <p:cTn dur="1000"/>
                                        <p:tgtEl>
                                          <p:spTgt spid="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3"/>
          <p:cNvSpPr/>
          <p:nvPr/>
        </p:nvSpPr>
        <p:spPr>
          <a:xfrm>
            <a:off x="839788" y="1320134"/>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lang="en-US" sz="1600">
                <a:solidFill>
                  <a:schemeClr val="dk1"/>
                </a:solidFill>
              </a:rPr>
              <a:t>एक ट्वीट 20 शब्दों से अधिक लंबा नहीं हो सकता। इसमें संक्षिप्त रूप या चैटस्पीक शामिल हैं।</a:t>
            </a:r>
            <a:endParaRPr/>
          </a:p>
        </p:txBody>
      </p:sp>
      <p:sp>
        <p:nvSpPr>
          <p:cNvPr id="63" name="Google Shape;63;p3"/>
          <p:cNvSpPr/>
          <p:nvPr/>
        </p:nvSpPr>
        <p:spPr>
          <a:xfrm>
            <a:off x="839788" y="1953903"/>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प्रति ट्वीट 3 से अधिक इमोजी का उपयोग न करें।</a:t>
            </a:r>
            <a:endParaRPr b="0" i="0" sz="1600" u="none" cap="none" strike="noStrike">
              <a:solidFill>
                <a:schemeClr val="dk1"/>
              </a:solidFill>
              <a:latin typeface="Arial"/>
              <a:ea typeface="Arial"/>
              <a:cs typeface="Arial"/>
              <a:sym typeface="Arial"/>
            </a:endParaRPr>
          </a:p>
        </p:txBody>
      </p:sp>
      <p:sp>
        <p:nvSpPr>
          <p:cNvPr id="64" name="Google Shape;64;p3"/>
          <p:cNvSpPr/>
          <p:nvPr/>
        </p:nvSpPr>
        <p:spPr>
          <a:xfrm>
            <a:off x="839788" y="2587672"/>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किसी भी ट्वीट में अपशब्द या अपशब्द नहीं होने चाहिए।</a:t>
            </a:r>
            <a:endParaRPr b="0" i="0" sz="1600" u="none" cap="none" strike="noStrike">
              <a:solidFill>
                <a:schemeClr val="dk1"/>
              </a:solidFill>
              <a:latin typeface="Arial"/>
              <a:ea typeface="Arial"/>
              <a:cs typeface="Arial"/>
              <a:sym typeface="Arial"/>
            </a:endParaRPr>
          </a:p>
        </p:txBody>
      </p:sp>
      <p:sp>
        <p:nvSpPr>
          <p:cNvPr id="65" name="Google Shape;65;p3"/>
          <p:cNvSpPr/>
          <p:nvPr/>
        </p:nvSpPr>
        <p:spPr>
          <a:xfrm>
            <a:off x="839788" y="3221441"/>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प्रत्येक टीम आवंटित समय में अधिक से अधिक ट्वीट उत्पन्न कर सकती है।</a:t>
            </a:r>
            <a:endParaRPr b="0" i="0" sz="1600" u="none" cap="none" strike="noStrike">
              <a:solidFill>
                <a:schemeClr val="dk1"/>
              </a:solidFill>
              <a:latin typeface="Arial"/>
              <a:ea typeface="Arial"/>
              <a:cs typeface="Arial"/>
              <a:sym typeface="Arial"/>
            </a:endParaRPr>
          </a:p>
        </p:txBody>
      </p:sp>
      <p:sp>
        <p:nvSpPr>
          <p:cNvPr id="66" name="Google Shape;66;p3"/>
          <p:cNvSpPr/>
          <p:nvPr/>
        </p:nvSpPr>
        <p:spPr>
          <a:xfrm>
            <a:off x="839788" y="3855210"/>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प्रत्येक टीम के सदस्य का एक ट्विटर नाम होना चाहिए। नाम छात्र ए, छात्र बी, छात्र सी या शिक्षक ए, शिक्षक बी, शिक्षक सी, और इसी तरह होंगे।</a:t>
            </a:r>
            <a:endParaRPr b="0" i="0" sz="1600" u="none" cap="none" strike="noStrike">
              <a:solidFill>
                <a:schemeClr val="dk1"/>
              </a:solidFill>
              <a:latin typeface="Arial"/>
              <a:ea typeface="Arial"/>
              <a:cs typeface="Arial"/>
              <a:sym typeface="Arial"/>
            </a:endParaRPr>
          </a:p>
        </p:txBody>
      </p:sp>
      <p:sp>
        <p:nvSpPr>
          <p:cNvPr id="67" name="Google Shape;67;p3"/>
          <p:cNvSpPr/>
          <p:nvPr/>
        </p:nvSpPr>
        <p:spPr>
          <a:xfrm>
            <a:off x="839788" y="4488979"/>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सभी ट्वीट्स को या तो "नया ट्वीट" या "छात्र ए को जवाब" के रूप में लेबल किया जाना चाहिए। यह शुरुआती वाक्यांश आपकी शब्द गणना में नहीं गिना जाएगा।</a:t>
            </a:r>
            <a:endParaRPr b="0" i="0" sz="1600" u="none" cap="none" strike="noStrike">
              <a:solidFill>
                <a:schemeClr val="dk1"/>
              </a:solidFill>
              <a:latin typeface="Arial"/>
              <a:ea typeface="Arial"/>
              <a:cs typeface="Arial"/>
              <a:sym typeface="Arial"/>
            </a:endParaRPr>
          </a:p>
        </p:txBody>
      </p:sp>
      <p:sp>
        <p:nvSpPr>
          <p:cNvPr id="68" name="Google Shape;68;p3"/>
          <p:cNvSpPr/>
          <p:nvPr/>
        </p:nvSpPr>
        <p:spPr>
          <a:xfrm>
            <a:off x="839788" y="5122748"/>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सभी ट्वीट्स को एक कागज के टुकड़े पर लिखा जाना चाहिए जो सभी को देखने के लिए बोर्ड पर प्रदर्शित किया जाएगा। कृपया अपने ट्वीट को इतना बड़ा लिखें कि उसे दूर से पढ़ा जा सके।</a:t>
            </a:r>
            <a:endParaRPr b="0" i="0" sz="1600" u="none" cap="none" strike="noStrike">
              <a:solidFill>
                <a:schemeClr val="dk1"/>
              </a:solidFill>
              <a:latin typeface="Arial"/>
              <a:ea typeface="Arial"/>
              <a:cs typeface="Arial"/>
              <a:sym typeface="Arial"/>
            </a:endParaRPr>
          </a:p>
        </p:txBody>
      </p:sp>
      <p:sp>
        <p:nvSpPr>
          <p:cNvPr id="69" name="Google Shape;69;p3"/>
          <p:cNvSpPr/>
          <p:nvPr/>
        </p:nvSpPr>
        <p:spPr>
          <a:xfrm>
            <a:off x="839788" y="5756519"/>
            <a:ext cx="9843453" cy="563981"/>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365760" marR="0" rtl="0" algn="l">
              <a:spcBef>
                <a:spcPts val="0"/>
              </a:spcBef>
              <a:spcAft>
                <a:spcPts val="0"/>
              </a:spcAft>
              <a:buNone/>
            </a:pPr>
            <a:r>
              <a:rPr b="0" i="0" lang="en-US" sz="1600" u="none" cap="none" strike="noStrike">
                <a:solidFill>
                  <a:schemeClr val="dk1"/>
                </a:solidFill>
                <a:latin typeface="Arial"/>
                <a:ea typeface="Arial"/>
                <a:cs typeface="Arial"/>
                <a:sym typeface="Arial"/>
              </a:rPr>
              <a:t>आपके शिक्षक समय सीमा तय करेंगे।</a:t>
            </a:r>
            <a:endParaRPr b="0" i="0" sz="1600" u="none" cap="none" strike="noStrike">
              <a:solidFill>
                <a:schemeClr val="dk1"/>
              </a:solidFill>
              <a:latin typeface="Arial"/>
              <a:ea typeface="Arial"/>
              <a:cs typeface="Arial"/>
              <a:sym typeface="Arial"/>
            </a:endParaRPr>
          </a:p>
        </p:txBody>
      </p:sp>
      <p:sp>
        <p:nvSpPr>
          <p:cNvPr id="70" name="Google Shape;70;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71" name="Google Shape;71;p3"/>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क्लास डिबेट: द रूल्स</a:t>
            </a:r>
            <a:endParaRPr b="1" i="0" sz="3600" u="none" cap="none" strike="noStrike">
              <a:solidFill>
                <a:srgbClr val="0064E0"/>
              </a:solidFill>
              <a:latin typeface="Arial"/>
              <a:ea typeface="Arial"/>
              <a:cs typeface="Arial"/>
              <a:sym typeface="Arial"/>
            </a:endParaRPr>
          </a:p>
        </p:txBody>
      </p:sp>
      <p:sp>
        <p:nvSpPr>
          <p:cNvPr id="72" name="Google Shape;72;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73" name="Google Shape;73;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3"/>
          <p:cNvSpPr/>
          <p:nvPr/>
        </p:nvSpPr>
        <p:spPr>
          <a:xfrm>
            <a:off x="839788" y="1320134"/>
            <a:ext cx="85901" cy="563981"/>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75" name="Google Shape;75;p3"/>
          <p:cNvSpPr/>
          <p:nvPr/>
        </p:nvSpPr>
        <p:spPr>
          <a:xfrm>
            <a:off x="839788" y="1949972"/>
            <a:ext cx="85901" cy="567910"/>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76" name="Google Shape;76;p3"/>
          <p:cNvSpPr/>
          <p:nvPr/>
        </p:nvSpPr>
        <p:spPr>
          <a:xfrm>
            <a:off x="839788" y="2587672"/>
            <a:ext cx="85901" cy="563981"/>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77" name="Google Shape;77;p3"/>
          <p:cNvSpPr/>
          <p:nvPr/>
        </p:nvSpPr>
        <p:spPr>
          <a:xfrm>
            <a:off x="839788" y="3221441"/>
            <a:ext cx="85901" cy="563981"/>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78" name="Google Shape;78;p3"/>
          <p:cNvSpPr/>
          <p:nvPr/>
        </p:nvSpPr>
        <p:spPr>
          <a:xfrm>
            <a:off x="839788" y="3855210"/>
            <a:ext cx="85901" cy="563981"/>
          </a:xfrm>
          <a:prstGeom prst="rect">
            <a:avLst/>
          </a:prstGeom>
          <a:gradFill>
            <a:gsLst>
              <a:gs pos="0">
                <a:srgbClr val="914613"/>
              </a:gs>
              <a:gs pos="50000">
                <a:srgbClr val="D1651C"/>
              </a:gs>
              <a:gs pos="100000">
                <a:srgbClr val="FB7A22"/>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79" name="Google Shape;79;p3"/>
          <p:cNvSpPr/>
          <p:nvPr/>
        </p:nvSpPr>
        <p:spPr>
          <a:xfrm>
            <a:off x="839788" y="4485048"/>
            <a:ext cx="85901" cy="567910"/>
          </a:xfrm>
          <a:prstGeom prst="rect">
            <a:avLst/>
          </a:prstGeom>
          <a:gradFill>
            <a:gsLst>
              <a:gs pos="0">
                <a:srgbClr val="9E7400"/>
              </a:gs>
              <a:gs pos="50000">
                <a:srgbClr val="E4A800"/>
              </a:gs>
              <a:gs pos="100000">
                <a:srgbClr val="FFC900"/>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0" name="Google Shape;80;p3"/>
          <p:cNvSpPr/>
          <p:nvPr/>
        </p:nvSpPr>
        <p:spPr>
          <a:xfrm>
            <a:off x="839788" y="5122748"/>
            <a:ext cx="85901" cy="563981"/>
          </a:xfrm>
          <a:prstGeom prst="rect">
            <a:avLst/>
          </a:prstGeom>
          <a:gradFill>
            <a:gsLst>
              <a:gs pos="0">
                <a:srgbClr val="213F76"/>
              </a:gs>
              <a:gs pos="50000">
                <a:srgbClr val="2F5CAB"/>
              </a:gs>
              <a:gs pos="100000">
                <a:srgbClr val="3A6FCD"/>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1" name="Google Shape;81;p3"/>
          <p:cNvSpPr/>
          <p:nvPr/>
        </p:nvSpPr>
        <p:spPr>
          <a:xfrm>
            <a:off x="839788" y="5756517"/>
            <a:ext cx="85901" cy="563981"/>
          </a:xfrm>
          <a:prstGeom prst="rect">
            <a:avLst/>
          </a:prstGeom>
          <a:gradFill>
            <a:gsLst>
              <a:gs pos="0">
                <a:srgbClr val="3F6824"/>
              </a:gs>
              <a:gs pos="50000">
                <a:srgbClr val="5B9634"/>
              </a:gs>
              <a:gs pos="100000">
                <a:srgbClr val="6EB43F"/>
              </a:gs>
            </a:gsLst>
            <a:lin ang="16200000" scaled="0"/>
          </a:gra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2" name="Google Shape;82;p3"/>
          <p:cNvSpPr/>
          <p:nvPr/>
        </p:nvSpPr>
        <p:spPr>
          <a:xfrm flipH="1">
            <a:off x="10650193" y="1320134"/>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3" name="Google Shape;83;p3"/>
          <p:cNvSpPr/>
          <p:nvPr/>
        </p:nvSpPr>
        <p:spPr>
          <a:xfrm flipH="1">
            <a:off x="10650193" y="1949972"/>
            <a:ext cx="1541807" cy="567910"/>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4" name="Google Shape;84;p3"/>
          <p:cNvSpPr/>
          <p:nvPr/>
        </p:nvSpPr>
        <p:spPr>
          <a:xfrm flipH="1">
            <a:off x="10650193" y="2587672"/>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5" name="Google Shape;85;p3"/>
          <p:cNvSpPr/>
          <p:nvPr/>
        </p:nvSpPr>
        <p:spPr>
          <a:xfrm flipH="1">
            <a:off x="10650193" y="3221441"/>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6" name="Google Shape;86;p3"/>
          <p:cNvSpPr/>
          <p:nvPr/>
        </p:nvSpPr>
        <p:spPr>
          <a:xfrm flipH="1">
            <a:off x="10650193" y="3855210"/>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7" name="Google Shape;87;p3"/>
          <p:cNvSpPr/>
          <p:nvPr/>
        </p:nvSpPr>
        <p:spPr>
          <a:xfrm flipH="1">
            <a:off x="10650193" y="4485048"/>
            <a:ext cx="1541807" cy="567910"/>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8" name="Google Shape;88;p3"/>
          <p:cNvSpPr/>
          <p:nvPr/>
        </p:nvSpPr>
        <p:spPr>
          <a:xfrm flipH="1">
            <a:off x="10650193" y="5122748"/>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
        <p:nvSpPr>
          <p:cNvPr id="89" name="Google Shape;89;p3"/>
          <p:cNvSpPr/>
          <p:nvPr/>
        </p:nvSpPr>
        <p:spPr>
          <a:xfrm flipH="1">
            <a:off x="10650193" y="5756517"/>
            <a:ext cx="1541807" cy="563981"/>
          </a:xfrm>
          <a:prstGeom prst="rect">
            <a:avLst/>
          </a:prstGeom>
          <a:solidFill>
            <a:srgbClr val="A5A5A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0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4"/>
          <p:cNvSpPr/>
          <p:nvPr/>
        </p:nvSpPr>
        <p:spPr>
          <a:xfrm>
            <a:off x="5417820" y="1318060"/>
            <a:ext cx="6035040" cy="4436083"/>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95" name="Google Shape;95;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6" name="Google Shape;96;p4"/>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आरंभ करने के लिए उदाहरण</a:t>
            </a:r>
            <a:endParaRPr b="1" i="0" sz="3600" u="none" cap="none" strike="noStrike">
              <a:solidFill>
                <a:srgbClr val="0064E0"/>
              </a:solidFill>
              <a:latin typeface="Arial"/>
              <a:ea typeface="Arial"/>
              <a:cs typeface="Arial"/>
              <a:sym typeface="Arial"/>
            </a:endParaRPr>
          </a:p>
        </p:txBody>
      </p:sp>
      <p:sp>
        <p:nvSpPr>
          <p:cNvPr id="97" name="Google Shape;97;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98" name="Google Shape;98;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4"/>
          <p:cNvSpPr txBox="1"/>
          <p:nvPr/>
        </p:nvSpPr>
        <p:spPr>
          <a:xfrm>
            <a:off x="6128300" y="1534875"/>
            <a:ext cx="5477400" cy="41463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2200"/>
              </a:spcBef>
              <a:spcAft>
                <a:spcPts val="0"/>
              </a:spcAft>
              <a:buClr>
                <a:schemeClr val="dk1"/>
              </a:buClr>
              <a:buSzPts val="1100"/>
              <a:buFont typeface="Arial"/>
              <a:buNone/>
            </a:pPr>
            <a:r>
              <a:rPr b="1" lang="en-US" sz="1600"/>
              <a:t>छात्र A: नया ट्वीट: HW बहुत लंगड़ा है! और श्रीमती जोन्स सबसे खराब HW देती हैं, मुझे उनकी कक्षा से नफरत है 😡 🤮</a:t>
            </a:r>
            <a:endParaRPr b="1" sz="1600"/>
          </a:p>
          <a:p>
            <a:pPr indent="0" lvl="0" marL="0" marR="0" rtl="0" algn="l">
              <a:lnSpc>
                <a:spcPct val="100000"/>
              </a:lnSpc>
              <a:spcBef>
                <a:spcPts val="2200"/>
              </a:spcBef>
              <a:spcAft>
                <a:spcPts val="0"/>
              </a:spcAft>
              <a:buClr>
                <a:schemeClr val="dk1"/>
              </a:buClr>
              <a:buSzPts val="1100"/>
              <a:buFont typeface="Arial"/>
              <a:buNone/>
            </a:pPr>
            <a:r>
              <a:rPr b="1" lang="en-US" sz="1600"/>
              <a:t>छात्र J: छात्र A को उत्तर दें: भाग्यशाली है कि आपके पास मिस्टर स्मिथ नहीं है, जोंस से 1000% खराब है। बिना किसी अच्छे कारण के कल रात 12 बजे तक</a:t>
            </a:r>
            <a:endParaRPr b="1" sz="1600"/>
          </a:p>
          <a:p>
            <a:pPr indent="0" lvl="0" marL="0" marR="0" rtl="0" algn="l">
              <a:lnSpc>
                <a:spcPct val="100000"/>
              </a:lnSpc>
              <a:spcBef>
                <a:spcPts val="2200"/>
              </a:spcBef>
              <a:spcAft>
                <a:spcPts val="0"/>
              </a:spcAft>
              <a:buClr>
                <a:schemeClr val="dk1"/>
              </a:buClr>
              <a:buSzPts val="1100"/>
              <a:buFont typeface="Arial"/>
              <a:buNone/>
            </a:pPr>
            <a:r>
              <a:t/>
            </a:r>
            <a:endParaRPr b="1" sz="1600"/>
          </a:p>
          <a:p>
            <a:pPr indent="0" lvl="0" marL="0" marR="0" rtl="0" algn="l">
              <a:lnSpc>
                <a:spcPct val="100000"/>
              </a:lnSpc>
              <a:spcBef>
                <a:spcPts val="2200"/>
              </a:spcBef>
              <a:spcAft>
                <a:spcPts val="0"/>
              </a:spcAft>
              <a:buClr>
                <a:schemeClr val="dk1"/>
              </a:buClr>
              <a:buSzPts val="1100"/>
              <a:buFont typeface="Arial"/>
              <a:buNone/>
            </a:pPr>
            <a:r>
              <a:rPr b="1" lang="en-US" sz="1600"/>
              <a:t>शिक्षक सी: नया ट्वीट: ये ब हमेशा एचडब्ल्यू के बारे में रोते हैं, उन्हें कमर कसने, इसे पूरा करने और कुछ सीखने की जरूरत है !!</a:t>
            </a:r>
            <a:endParaRPr b="1" sz="1600"/>
          </a:p>
          <a:p>
            <a:pPr indent="0" lvl="0" marL="0" marR="0" rtl="0" algn="l">
              <a:lnSpc>
                <a:spcPct val="100000"/>
              </a:lnSpc>
              <a:spcBef>
                <a:spcPts val="2200"/>
              </a:spcBef>
              <a:spcAft>
                <a:spcPts val="0"/>
              </a:spcAft>
              <a:buClr>
                <a:schemeClr val="dk1"/>
              </a:buClr>
              <a:buSzPts val="1100"/>
              <a:buFont typeface="Arial"/>
              <a:buNone/>
            </a:pPr>
            <a:r>
              <a:rPr b="1" lang="en-US" sz="1600"/>
              <a:t>शिक्षक एफ: शिक्षक सी को उत्तर दें: गंभीरता से! हमारे पास इंटरनेट भी नहीं था और हमने इसे पूरा कर लिया! #ओल्डस्कूल #स्नोफ्लेक्स #टीचर्सरॉक</a:t>
            </a:r>
            <a:endParaRPr b="1" sz="1600"/>
          </a:p>
        </p:txBody>
      </p:sp>
      <p:pic>
        <p:nvPicPr>
          <p:cNvPr id="100" name="Google Shape;100;p4"/>
          <p:cNvPicPr preferRelativeResize="0"/>
          <p:nvPr/>
        </p:nvPicPr>
        <p:blipFill rotWithShape="1">
          <a:blip r:embed="rId3">
            <a:alphaModFix/>
          </a:blip>
          <a:srcRect b="0" l="0" r="0" t="0"/>
          <a:stretch/>
        </p:blipFill>
        <p:spPr>
          <a:xfrm rot="-5400000">
            <a:off x="4498647" y="1318060"/>
            <a:ext cx="621947" cy="621947"/>
          </a:xfrm>
          <a:prstGeom prst="rect">
            <a:avLst/>
          </a:prstGeom>
          <a:noFill/>
          <a:ln>
            <a:noFill/>
          </a:ln>
        </p:spPr>
      </p:pic>
      <p:sp>
        <p:nvSpPr>
          <p:cNvPr id="101" name="Google Shape;101;p4"/>
          <p:cNvSpPr/>
          <p:nvPr/>
        </p:nvSpPr>
        <p:spPr>
          <a:xfrm>
            <a:off x="4151515"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4"/>
          <p:cNvSpPr/>
          <p:nvPr/>
        </p:nvSpPr>
        <p:spPr>
          <a:xfrm>
            <a:off x="903744" y="4063247"/>
            <a:ext cx="932320" cy="9323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3" name="Google Shape;103;p4"/>
          <p:cNvSpPr/>
          <p:nvPr/>
        </p:nvSpPr>
        <p:spPr>
          <a:xfrm>
            <a:off x="841436" y="5213486"/>
            <a:ext cx="540657" cy="540657"/>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4" name="Google Shape;104;p4"/>
          <p:cNvSpPr/>
          <p:nvPr/>
        </p:nvSpPr>
        <p:spPr>
          <a:xfrm>
            <a:off x="1461160" y="5206767"/>
            <a:ext cx="278079" cy="278079"/>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5" name="Google Shape;105;p4"/>
          <p:cNvPicPr preferRelativeResize="0"/>
          <p:nvPr/>
        </p:nvPicPr>
        <p:blipFill rotWithShape="1">
          <a:blip r:embed="rId4">
            <a:alphaModFix/>
          </a:blip>
          <a:srcRect b="0" l="0" r="0" t="0"/>
          <a:stretch/>
        </p:blipFill>
        <p:spPr>
          <a:xfrm>
            <a:off x="5557537" y="1623583"/>
            <a:ext cx="501883" cy="501883"/>
          </a:xfrm>
          <a:prstGeom prst="rect">
            <a:avLst/>
          </a:prstGeom>
          <a:noFill/>
          <a:ln>
            <a:noFill/>
          </a:ln>
        </p:spPr>
      </p:pic>
      <p:pic>
        <p:nvPicPr>
          <p:cNvPr id="106" name="Google Shape;106;p4"/>
          <p:cNvPicPr preferRelativeResize="0"/>
          <p:nvPr/>
        </p:nvPicPr>
        <p:blipFill rotWithShape="1">
          <a:blip r:embed="rId4">
            <a:alphaModFix/>
          </a:blip>
          <a:srcRect b="0" l="0" r="0" t="0"/>
          <a:stretch/>
        </p:blipFill>
        <p:spPr>
          <a:xfrm>
            <a:off x="5557536" y="2590833"/>
            <a:ext cx="501883" cy="501883"/>
          </a:xfrm>
          <a:prstGeom prst="rect">
            <a:avLst/>
          </a:prstGeom>
          <a:noFill/>
          <a:ln>
            <a:noFill/>
          </a:ln>
        </p:spPr>
      </p:pic>
      <p:pic>
        <p:nvPicPr>
          <p:cNvPr id="107" name="Google Shape;107;p4"/>
          <p:cNvPicPr preferRelativeResize="0"/>
          <p:nvPr/>
        </p:nvPicPr>
        <p:blipFill rotWithShape="1">
          <a:blip r:embed="rId5">
            <a:alphaModFix/>
          </a:blip>
          <a:srcRect b="0" l="0" r="0" t="0"/>
          <a:stretch/>
        </p:blipFill>
        <p:spPr>
          <a:xfrm>
            <a:off x="5557537" y="3720866"/>
            <a:ext cx="501883" cy="501883"/>
          </a:xfrm>
          <a:prstGeom prst="rect">
            <a:avLst/>
          </a:prstGeom>
          <a:noFill/>
          <a:ln>
            <a:noFill/>
          </a:ln>
        </p:spPr>
      </p:pic>
      <p:pic>
        <p:nvPicPr>
          <p:cNvPr id="108" name="Google Shape;108;p4"/>
          <p:cNvPicPr preferRelativeResize="0"/>
          <p:nvPr/>
        </p:nvPicPr>
        <p:blipFill rotWithShape="1">
          <a:blip r:embed="rId5">
            <a:alphaModFix/>
          </a:blip>
          <a:srcRect b="0" l="0" r="0" t="0"/>
          <a:stretch/>
        </p:blipFill>
        <p:spPr>
          <a:xfrm>
            <a:off x="5557537" y="4899935"/>
            <a:ext cx="501883" cy="501883"/>
          </a:xfrm>
          <a:prstGeom prst="rect">
            <a:avLst/>
          </a:prstGeom>
          <a:noFill/>
          <a:ln>
            <a:noFill/>
          </a:ln>
        </p:spPr>
      </p:pic>
      <p:cxnSp>
        <p:nvCxnSpPr>
          <p:cNvPr id="109" name="Google Shape;109;p4"/>
          <p:cNvCxnSpPr/>
          <p:nvPr/>
        </p:nvCxnSpPr>
        <p:spPr>
          <a:xfrm>
            <a:off x="5417820" y="2378899"/>
            <a:ext cx="6035040" cy="0"/>
          </a:xfrm>
          <a:prstGeom prst="straightConnector1">
            <a:avLst/>
          </a:prstGeom>
          <a:noFill/>
          <a:ln cap="flat" cmpd="sng" w="9525">
            <a:solidFill>
              <a:srgbClr val="D8D8D8"/>
            </a:solidFill>
            <a:prstDash val="solid"/>
            <a:miter lim="800000"/>
            <a:headEnd len="sm" w="sm" type="none"/>
            <a:tailEnd len="sm" w="sm" type="none"/>
          </a:ln>
        </p:spPr>
      </p:cxnSp>
      <p:cxnSp>
        <p:nvCxnSpPr>
          <p:cNvPr id="110" name="Google Shape;110;p4"/>
          <p:cNvCxnSpPr/>
          <p:nvPr/>
        </p:nvCxnSpPr>
        <p:spPr>
          <a:xfrm>
            <a:off x="5417820" y="3394899"/>
            <a:ext cx="6035040" cy="0"/>
          </a:xfrm>
          <a:prstGeom prst="straightConnector1">
            <a:avLst/>
          </a:prstGeom>
          <a:noFill/>
          <a:ln cap="flat" cmpd="sng" w="9525">
            <a:solidFill>
              <a:srgbClr val="D8D8D8"/>
            </a:solidFill>
            <a:prstDash val="solid"/>
            <a:miter lim="800000"/>
            <a:headEnd len="sm" w="sm" type="none"/>
            <a:tailEnd len="sm" w="sm" type="none"/>
          </a:ln>
        </p:spPr>
      </p:cxnSp>
      <p:cxnSp>
        <p:nvCxnSpPr>
          <p:cNvPr id="111" name="Google Shape;111;p4"/>
          <p:cNvCxnSpPr/>
          <p:nvPr/>
        </p:nvCxnSpPr>
        <p:spPr>
          <a:xfrm>
            <a:off x="5364510" y="4531754"/>
            <a:ext cx="6035040" cy="0"/>
          </a:xfrm>
          <a:prstGeom prst="straightConnector1">
            <a:avLst/>
          </a:prstGeom>
          <a:noFill/>
          <a:ln cap="flat" cmpd="sng" w="9525">
            <a:solidFill>
              <a:srgbClr val="D8D8D8"/>
            </a:solidFill>
            <a:prstDash val="solid"/>
            <a:miter lim="800000"/>
            <a:headEnd len="sm" w="sm" type="none"/>
            <a:tailEnd len="sm" w="sm" type="none"/>
          </a:ln>
        </p:spPr>
      </p:cxnSp>
      <p:pic>
        <p:nvPicPr>
          <p:cNvPr id="112" name="Google Shape;112;p4"/>
          <p:cNvPicPr preferRelativeResize="0"/>
          <p:nvPr/>
        </p:nvPicPr>
        <p:blipFill>
          <a:blip r:embed="rId6">
            <a:alphaModFix/>
          </a:blip>
          <a:stretch>
            <a:fillRect/>
          </a:stretch>
        </p:blipFill>
        <p:spPr>
          <a:xfrm>
            <a:off x="841425" y="2054036"/>
            <a:ext cx="4183690" cy="3045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8" name="Google Shape;118;p5"/>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प्रतिबिंब</a:t>
            </a:r>
            <a:endParaRPr b="1" i="0" sz="3600" u="none" cap="none" strike="noStrike">
              <a:solidFill>
                <a:srgbClr val="0064E0"/>
              </a:solidFill>
              <a:latin typeface="Arial"/>
              <a:ea typeface="Arial"/>
              <a:cs typeface="Arial"/>
              <a:sym typeface="Arial"/>
            </a:endParaRPr>
          </a:p>
        </p:txBody>
      </p:sp>
      <p:sp>
        <p:nvSpPr>
          <p:cNvPr id="119" name="Google Shape;119;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120" name="Google Shape;120;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5"/>
          <p:cNvSpPr/>
          <p:nvPr/>
        </p:nvSpPr>
        <p:spPr>
          <a:xfrm>
            <a:off x="821375" y="5656452"/>
            <a:ext cx="565811" cy="56581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5"/>
          <p:cNvSpPr/>
          <p:nvPr/>
        </p:nvSpPr>
        <p:spPr>
          <a:xfrm>
            <a:off x="7494608" y="1543987"/>
            <a:ext cx="4697392" cy="90774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5"/>
          <p:cNvSpPr/>
          <p:nvPr/>
        </p:nvSpPr>
        <p:spPr>
          <a:xfrm>
            <a:off x="7494608" y="2515006"/>
            <a:ext cx="4697392" cy="90774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4" name="Google Shape;124;p5"/>
          <p:cNvSpPr/>
          <p:nvPr/>
        </p:nvSpPr>
        <p:spPr>
          <a:xfrm>
            <a:off x="7494608" y="3486024"/>
            <a:ext cx="4697392" cy="90774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5"/>
          <p:cNvSpPr/>
          <p:nvPr/>
        </p:nvSpPr>
        <p:spPr>
          <a:xfrm>
            <a:off x="7494608" y="4457043"/>
            <a:ext cx="4697392" cy="90774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5"/>
          <p:cNvSpPr/>
          <p:nvPr/>
        </p:nvSpPr>
        <p:spPr>
          <a:xfrm>
            <a:off x="5223980" y="1543987"/>
            <a:ext cx="6103621" cy="9077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आपके ट्विटर डिबेट में क्या हुआ? कौन सा पक्ष जीता?</a:t>
            </a:r>
            <a:endParaRPr/>
          </a:p>
        </p:txBody>
      </p:sp>
      <p:sp>
        <p:nvSpPr>
          <p:cNvPr id="127" name="Google Shape;127;p5"/>
          <p:cNvSpPr/>
          <p:nvPr/>
        </p:nvSpPr>
        <p:spPr>
          <a:xfrm>
            <a:off x="5223980" y="2515006"/>
            <a:ext cx="6103621" cy="9077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ऐसे ट्वीट थे जिनसे आपको गुस्सा आया? उन्होंने ऐसा क्या कहा जिससे आप परेशान हो गए? आपने कैसे प्रतिक्रिया दी?</a:t>
            </a:r>
            <a:endParaRPr/>
          </a:p>
        </p:txBody>
      </p:sp>
      <p:sp>
        <p:nvSpPr>
          <p:cNvPr id="128" name="Google Shape;128;p5"/>
          <p:cNvSpPr/>
          <p:nvPr/>
        </p:nvSpPr>
        <p:spPr>
          <a:xfrm>
            <a:off x="5223980" y="3486024"/>
            <a:ext cx="6103621" cy="9077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छात्र A, शिक्षक B जैसे नामों का होना मददगार था?</a:t>
            </a:r>
            <a:endParaRPr/>
          </a:p>
        </p:txBody>
      </p:sp>
      <p:sp>
        <p:nvSpPr>
          <p:cNvPr id="129" name="Google Shape;129;p5"/>
          <p:cNvSpPr/>
          <p:nvPr/>
        </p:nvSpPr>
        <p:spPr>
          <a:xfrm>
            <a:off x="5223980" y="4457043"/>
            <a:ext cx="6103621" cy="9077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आपने पहले ऐसा कुछ अनुभव किया है?</a:t>
            </a:r>
            <a:endParaRPr/>
          </a:p>
        </p:txBody>
      </p:sp>
      <p:sp>
        <p:nvSpPr>
          <p:cNvPr id="130" name="Google Shape;130;p5"/>
          <p:cNvSpPr/>
          <p:nvPr/>
        </p:nvSpPr>
        <p:spPr>
          <a:xfrm>
            <a:off x="7494608" y="5428062"/>
            <a:ext cx="4697392" cy="907743"/>
          </a:xfrm>
          <a:prstGeom prst="rect">
            <a:avLst/>
          </a:prstGeom>
          <a:solidFill>
            <a:srgbClr val="1E4E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5"/>
          <p:cNvSpPr/>
          <p:nvPr/>
        </p:nvSpPr>
        <p:spPr>
          <a:xfrm>
            <a:off x="5223980" y="5428062"/>
            <a:ext cx="6103621" cy="90774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क्या यह वाकई बहस थी? क्या चैट की इस शैली में वास्तव में कोई विजेता हो सकता है?</a:t>
            </a:r>
            <a:endParaRPr/>
          </a:p>
        </p:txBody>
      </p:sp>
      <p:pic>
        <p:nvPicPr>
          <p:cNvPr id="132" name="Google Shape;132;p5"/>
          <p:cNvPicPr preferRelativeResize="0"/>
          <p:nvPr/>
        </p:nvPicPr>
        <p:blipFill rotWithShape="1">
          <a:blip r:embed="rId3">
            <a:alphaModFix/>
          </a:blip>
          <a:srcRect b="0" l="0" r="0" t="0"/>
          <a:stretch/>
        </p:blipFill>
        <p:spPr>
          <a:xfrm>
            <a:off x="-1225173" y="1543987"/>
            <a:ext cx="6016955" cy="39053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8" name="Google Shape;138;p6"/>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परिभाषाएँ जो आपको पता होनी चाहिए</a:t>
            </a:r>
            <a:endParaRPr b="1" i="0" sz="3600" u="none" cap="none" strike="noStrike">
              <a:solidFill>
                <a:srgbClr val="0064E0"/>
              </a:solidFill>
              <a:latin typeface="Arial"/>
              <a:ea typeface="Arial"/>
              <a:cs typeface="Arial"/>
              <a:sym typeface="Arial"/>
            </a:endParaRPr>
          </a:p>
        </p:txBody>
      </p:sp>
      <p:sp>
        <p:nvSpPr>
          <p:cNvPr id="139" name="Google Shape;139;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140" name="Google Shape;140;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6"/>
          <p:cNvSpPr/>
          <p:nvPr/>
        </p:nvSpPr>
        <p:spPr>
          <a:xfrm>
            <a:off x="696913" y="2252663"/>
            <a:ext cx="10036175" cy="24622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2" name="Google Shape;142;p6"/>
          <p:cNvSpPr/>
          <p:nvPr/>
        </p:nvSpPr>
        <p:spPr>
          <a:xfrm>
            <a:off x="695326" y="1915779"/>
            <a:ext cx="2678424" cy="791882"/>
          </a:xfrm>
          <a:custGeom>
            <a:rect b="b" l="l" r="r" t="t"/>
            <a:pathLst>
              <a:path extrusionOk="0" h="374" w="1265">
                <a:moveTo>
                  <a:pt x="1091" y="374"/>
                </a:moveTo>
                <a:lnTo>
                  <a:pt x="0" y="374"/>
                </a:lnTo>
                <a:lnTo>
                  <a:pt x="175" y="187"/>
                </a:lnTo>
                <a:lnTo>
                  <a:pt x="0" y="0"/>
                </a:lnTo>
                <a:lnTo>
                  <a:pt x="1091" y="0"/>
                </a:lnTo>
                <a:lnTo>
                  <a:pt x="1265" y="187"/>
                </a:lnTo>
                <a:lnTo>
                  <a:pt x="1091" y="374"/>
                </a:lnTo>
                <a:close/>
              </a:path>
            </a:pathLst>
          </a:custGeom>
          <a:solidFill>
            <a:srgbClr val="FF37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3" name="Google Shape;143;p6"/>
          <p:cNvSpPr/>
          <p:nvPr/>
        </p:nvSpPr>
        <p:spPr>
          <a:xfrm>
            <a:off x="3373749" y="1915779"/>
            <a:ext cx="2678424" cy="791882"/>
          </a:xfrm>
          <a:custGeom>
            <a:rect b="b" l="l" r="r" t="t"/>
            <a:pathLst>
              <a:path extrusionOk="0" h="374" w="1265">
                <a:moveTo>
                  <a:pt x="1090" y="374"/>
                </a:moveTo>
                <a:lnTo>
                  <a:pt x="0" y="374"/>
                </a:lnTo>
                <a:lnTo>
                  <a:pt x="174" y="187"/>
                </a:lnTo>
                <a:lnTo>
                  <a:pt x="0" y="0"/>
                </a:lnTo>
                <a:lnTo>
                  <a:pt x="1090" y="0"/>
                </a:lnTo>
                <a:lnTo>
                  <a:pt x="1265" y="187"/>
                </a:lnTo>
                <a:lnTo>
                  <a:pt x="1090" y="374"/>
                </a:lnTo>
                <a:close/>
              </a:path>
            </a:pathLst>
          </a:custGeom>
          <a:solidFill>
            <a:srgbClr val="FF77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4" name="Google Shape;144;p6"/>
          <p:cNvSpPr/>
          <p:nvPr/>
        </p:nvSpPr>
        <p:spPr>
          <a:xfrm>
            <a:off x="6052173" y="1915779"/>
            <a:ext cx="2676306" cy="791882"/>
          </a:xfrm>
          <a:custGeom>
            <a:rect b="b" l="l" r="r" t="t"/>
            <a:pathLst>
              <a:path extrusionOk="0" h="374" w="1264">
                <a:moveTo>
                  <a:pt x="1090" y="374"/>
                </a:moveTo>
                <a:lnTo>
                  <a:pt x="0" y="374"/>
                </a:lnTo>
                <a:lnTo>
                  <a:pt x="174" y="187"/>
                </a:lnTo>
                <a:lnTo>
                  <a:pt x="0" y="0"/>
                </a:lnTo>
                <a:lnTo>
                  <a:pt x="1090" y="0"/>
                </a:lnTo>
                <a:lnTo>
                  <a:pt x="1264" y="187"/>
                </a:lnTo>
                <a:lnTo>
                  <a:pt x="1090" y="374"/>
                </a:lnTo>
                <a:close/>
              </a:path>
            </a:pathLst>
          </a:custGeom>
          <a:solidFill>
            <a:srgbClr val="01B2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5" name="Google Shape;145;p6"/>
          <p:cNvSpPr/>
          <p:nvPr/>
        </p:nvSpPr>
        <p:spPr>
          <a:xfrm>
            <a:off x="8728480" y="1915779"/>
            <a:ext cx="2676306" cy="791882"/>
          </a:xfrm>
          <a:custGeom>
            <a:rect b="b" l="l" r="r" t="t"/>
            <a:pathLst>
              <a:path extrusionOk="0" h="374" w="1264">
                <a:moveTo>
                  <a:pt x="1090" y="374"/>
                </a:moveTo>
                <a:lnTo>
                  <a:pt x="0" y="374"/>
                </a:lnTo>
                <a:lnTo>
                  <a:pt x="174" y="187"/>
                </a:lnTo>
                <a:lnTo>
                  <a:pt x="0" y="0"/>
                </a:lnTo>
                <a:lnTo>
                  <a:pt x="1090" y="0"/>
                </a:lnTo>
                <a:lnTo>
                  <a:pt x="1264" y="187"/>
                </a:lnTo>
                <a:lnTo>
                  <a:pt x="1090" y="374"/>
                </a:lnTo>
                <a:close/>
              </a:path>
            </a:pathLst>
          </a:custGeom>
          <a:solidFill>
            <a:srgbClr val="006F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6"/>
          <p:cNvSpPr/>
          <p:nvPr/>
        </p:nvSpPr>
        <p:spPr>
          <a:xfrm>
            <a:off x="1309846" y="2127054"/>
            <a:ext cx="164666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इंटरनेट ट्रोल</a:t>
            </a:r>
            <a:r>
              <a:rPr b="0" i="1" lang="en-US" sz="1800" u="none" cap="none" strike="noStrike">
                <a:solidFill>
                  <a:schemeClr val="lt1"/>
                </a:solidFill>
                <a:latin typeface="Arial"/>
                <a:ea typeface="Arial"/>
                <a:cs typeface="Arial"/>
                <a:sym typeface="Arial"/>
              </a:rPr>
              <a:t> </a:t>
            </a:r>
            <a:endParaRPr b="0" i="0" sz="2800" u="none" cap="none" strike="noStrike">
              <a:solidFill>
                <a:schemeClr val="lt1"/>
              </a:solidFill>
              <a:latin typeface="Arial"/>
              <a:ea typeface="Arial"/>
              <a:cs typeface="Arial"/>
              <a:sym typeface="Arial"/>
            </a:endParaRPr>
          </a:p>
        </p:txBody>
      </p:sp>
      <p:sp>
        <p:nvSpPr>
          <p:cNvPr id="147" name="Google Shape;147;p6"/>
          <p:cNvSpPr/>
          <p:nvPr/>
        </p:nvSpPr>
        <p:spPr>
          <a:xfrm>
            <a:off x="3988885" y="2127054"/>
            <a:ext cx="134306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फ्लेम वॉर</a:t>
            </a:r>
            <a:endParaRPr/>
          </a:p>
        </p:txBody>
      </p:sp>
      <p:sp>
        <p:nvSpPr>
          <p:cNvPr id="148" name="Google Shape;148;p6"/>
          <p:cNvSpPr/>
          <p:nvPr/>
        </p:nvSpPr>
        <p:spPr>
          <a:xfrm>
            <a:off x="6864372" y="2127054"/>
            <a:ext cx="122341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समानुभूति</a:t>
            </a:r>
            <a:endParaRPr/>
          </a:p>
        </p:txBody>
      </p:sp>
      <p:sp>
        <p:nvSpPr>
          <p:cNvPr id="149" name="Google Shape;149;p6"/>
          <p:cNvSpPr/>
          <p:nvPr/>
        </p:nvSpPr>
        <p:spPr>
          <a:xfrm>
            <a:off x="9217147" y="2127054"/>
            <a:ext cx="185178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lt1"/>
                </a:solidFill>
                <a:latin typeface="Arial"/>
                <a:ea typeface="Arial"/>
                <a:cs typeface="Arial"/>
                <a:sym typeface="Arial"/>
              </a:rPr>
              <a:t>नागरिक प्रवचन</a:t>
            </a:r>
            <a:endParaRPr/>
          </a:p>
        </p:txBody>
      </p:sp>
      <p:sp>
        <p:nvSpPr>
          <p:cNvPr id="150" name="Google Shape;150;p6"/>
          <p:cNvSpPr/>
          <p:nvPr/>
        </p:nvSpPr>
        <p:spPr>
          <a:xfrm>
            <a:off x="1132072" y="3246510"/>
            <a:ext cx="200461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एक व्यक्ति जो किसी कारण को बढ़ावा देने या किसी को परेशान करने के लिए सोशल मीडिया पर झूठे आरोप या भड़काऊ टिप्पणी पोस्ट करता है।</a:t>
            </a:r>
            <a:endParaRPr b="0" i="0" sz="1600" u="none" cap="none" strike="noStrike">
              <a:solidFill>
                <a:schemeClr val="dk1"/>
              </a:solidFill>
              <a:latin typeface="Arial"/>
              <a:ea typeface="Arial"/>
              <a:cs typeface="Arial"/>
              <a:sym typeface="Arial"/>
            </a:endParaRPr>
          </a:p>
        </p:txBody>
      </p:sp>
      <p:sp>
        <p:nvSpPr>
          <p:cNvPr id="151" name="Google Shape;151;p6"/>
          <p:cNvSpPr/>
          <p:nvPr/>
        </p:nvSpPr>
        <p:spPr>
          <a:xfrm>
            <a:off x="3808379" y="3246510"/>
            <a:ext cx="2006726"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ट्विटर फ़ीड, ब्लॉग, इंटरनेट फ़ोरम, न्यूज़ग्रुप या बहु-उपयोगकर्ता चैट सत्र में किसी विषय के बारे में अलग-अलग विचारों का चलन।</a:t>
            </a:r>
            <a:br>
              <a:rPr b="0" i="0" lang="en-US" sz="1600" u="none" cap="none" strike="noStrike">
                <a:solidFill>
                  <a:srgbClr val="000000"/>
                </a:solidFill>
                <a:latin typeface="Arial"/>
                <a:ea typeface="Arial"/>
                <a:cs typeface="Arial"/>
                <a:sym typeface="Arial"/>
              </a:rPr>
            </a:br>
            <a:endParaRPr b="0" i="0" sz="1600" u="none" cap="none" strike="noStrike">
              <a:solidFill>
                <a:srgbClr val="000000"/>
              </a:solidFill>
              <a:latin typeface="Arial"/>
              <a:ea typeface="Arial"/>
              <a:cs typeface="Arial"/>
              <a:sym typeface="Arial"/>
            </a:endParaRPr>
          </a:p>
        </p:txBody>
      </p:sp>
      <p:sp>
        <p:nvSpPr>
          <p:cNvPr id="152" name="Google Shape;152;p6"/>
          <p:cNvSpPr/>
          <p:nvPr/>
        </p:nvSpPr>
        <p:spPr>
          <a:xfrm>
            <a:off x="6486803" y="3246510"/>
            <a:ext cx="197855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दूसरे व्यक्ति की भावनाओं को समझने और साझा करने की क्षमता।</a:t>
            </a:r>
            <a:endParaRPr b="0" i="0" sz="1600" u="none" cap="none" strike="noStrike">
              <a:solidFill>
                <a:schemeClr val="dk1"/>
              </a:solidFill>
              <a:latin typeface="Arial"/>
              <a:ea typeface="Arial"/>
              <a:cs typeface="Arial"/>
              <a:sym typeface="Arial"/>
            </a:endParaRPr>
          </a:p>
        </p:txBody>
      </p:sp>
      <p:sp>
        <p:nvSpPr>
          <p:cNvPr id="153" name="Google Shape;153;p6"/>
          <p:cNvSpPr/>
          <p:nvPr/>
        </p:nvSpPr>
        <p:spPr>
          <a:xfrm>
            <a:off x="9163109" y="3246510"/>
            <a:ext cx="1978550" cy="206210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rgbClr val="000000"/>
                </a:solidFill>
                <a:latin typeface="Arial"/>
                <a:ea typeface="Arial"/>
                <a:cs typeface="Arial"/>
                <a:sym typeface="Arial"/>
              </a:rPr>
              <a:t>एक ऐसी बातचीत जिसमें नफरत के बिना विचारों का परस्पर प्रसारण होता है। यह कोई प्रतियोगिता नहीं है, बल्कि इसका उद्देश्य अधिक समझ को बढ़ावा देना है।</a:t>
            </a:r>
            <a:endParaRPr/>
          </a:p>
        </p:txBody>
      </p:sp>
      <p:grpSp>
        <p:nvGrpSpPr>
          <p:cNvPr id="154" name="Google Shape;154;p6"/>
          <p:cNvGrpSpPr/>
          <p:nvPr/>
        </p:nvGrpSpPr>
        <p:grpSpPr>
          <a:xfrm>
            <a:off x="957264" y="2586038"/>
            <a:ext cx="10353676" cy="3319462"/>
            <a:chOff x="603" y="1629"/>
            <a:chExt cx="6522" cy="2091"/>
          </a:xfrm>
        </p:grpSpPr>
        <p:sp>
          <p:nvSpPr>
            <p:cNvPr id="155" name="Google Shape;155;p6"/>
            <p:cNvSpPr/>
            <p:nvPr/>
          </p:nvSpPr>
          <p:spPr>
            <a:xfrm>
              <a:off x="603" y="1629"/>
              <a:ext cx="1459" cy="2091"/>
            </a:xfrm>
            <a:custGeom>
              <a:rect b="b" l="l" r="r" t="t"/>
              <a:pathLst>
                <a:path extrusionOk="0" h="2841" w="1982">
                  <a:moveTo>
                    <a:pt x="1836" y="2841"/>
                  </a:moveTo>
                  <a:cubicBezTo>
                    <a:pt x="144" y="2841"/>
                    <a:pt x="144" y="2841"/>
                    <a:pt x="144" y="2841"/>
                  </a:cubicBezTo>
                  <a:cubicBezTo>
                    <a:pt x="65" y="2841"/>
                    <a:pt x="0" y="2776"/>
                    <a:pt x="0" y="2696"/>
                  </a:cubicBezTo>
                  <a:cubicBezTo>
                    <a:pt x="0" y="392"/>
                    <a:pt x="0" y="392"/>
                    <a:pt x="0" y="392"/>
                  </a:cubicBezTo>
                  <a:cubicBezTo>
                    <a:pt x="0" y="312"/>
                    <a:pt x="65" y="247"/>
                    <a:pt x="144" y="247"/>
                  </a:cubicBezTo>
                  <a:cubicBezTo>
                    <a:pt x="1743" y="247"/>
                    <a:pt x="1743" y="247"/>
                    <a:pt x="1743" y="247"/>
                  </a:cubicBezTo>
                  <a:cubicBezTo>
                    <a:pt x="1967" y="4"/>
                    <a:pt x="1967" y="4"/>
                    <a:pt x="1967" y="4"/>
                  </a:cubicBezTo>
                  <a:cubicBezTo>
                    <a:pt x="1970" y="1"/>
                    <a:pt x="1975" y="0"/>
                    <a:pt x="1978" y="3"/>
                  </a:cubicBezTo>
                  <a:cubicBezTo>
                    <a:pt x="1981" y="6"/>
                    <a:pt x="1982" y="11"/>
                    <a:pt x="1979" y="15"/>
                  </a:cubicBezTo>
                  <a:cubicBezTo>
                    <a:pt x="1753" y="260"/>
                    <a:pt x="1753" y="260"/>
                    <a:pt x="1753" y="260"/>
                  </a:cubicBezTo>
                  <a:cubicBezTo>
                    <a:pt x="1751" y="262"/>
                    <a:pt x="1749" y="263"/>
                    <a:pt x="1747" y="263"/>
                  </a:cubicBezTo>
                  <a:cubicBezTo>
                    <a:pt x="144" y="263"/>
                    <a:pt x="144" y="263"/>
                    <a:pt x="144" y="263"/>
                  </a:cubicBezTo>
                  <a:cubicBezTo>
                    <a:pt x="73" y="263"/>
                    <a:pt x="15" y="320"/>
                    <a:pt x="15" y="392"/>
                  </a:cubicBezTo>
                  <a:cubicBezTo>
                    <a:pt x="15" y="2696"/>
                    <a:pt x="15" y="2696"/>
                    <a:pt x="15" y="2696"/>
                  </a:cubicBezTo>
                  <a:cubicBezTo>
                    <a:pt x="15" y="2767"/>
                    <a:pt x="73" y="2825"/>
                    <a:pt x="144" y="2825"/>
                  </a:cubicBezTo>
                  <a:cubicBezTo>
                    <a:pt x="1836" y="2825"/>
                    <a:pt x="1836" y="2825"/>
                    <a:pt x="1836" y="2825"/>
                  </a:cubicBezTo>
                  <a:cubicBezTo>
                    <a:pt x="1907" y="2825"/>
                    <a:pt x="1965" y="2767"/>
                    <a:pt x="1965" y="2696"/>
                  </a:cubicBezTo>
                  <a:cubicBezTo>
                    <a:pt x="1965" y="352"/>
                    <a:pt x="1965" y="352"/>
                    <a:pt x="1965" y="352"/>
                  </a:cubicBezTo>
                  <a:cubicBezTo>
                    <a:pt x="1965" y="348"/>
                    <a:pt x="1968" y="344"/>
                    <a:pt x="1973" y="344"/>
                  </a:cubicBezTo>
                  <a:cubicBezTo>
                    <a:pt x="1977" y="344"/>
                    <a:pt x="1981" y="348"/>
                    <a:pt x="1981" y="352"/>
                  </a:cubicBezTo>
                  <a:cubicBezTo>
                    <a:pt x="1981" y="2696"/>
                    <a:pt x="1981" y="2696"/>
                    <a:pt x="1981" y="2696"/>
                  </a:cubicBezTo>
                  <a:cubicBezTo>
                    <a:pt x="1981" y="2776"/>
                    <a:pt x="1916" y="2841"/>
                    <a:pt x="1836" y="2841"/>
                  </a:cubicBezTo>
                  <a:close/>
                </a:path>
              </a:pathLst>
            </a:custGeom>
            <a:solidFill>
              <a:srgbClr val="FF376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6"/>
            <p:cNvSpPr/>
            <p:nvPr/>
          </p:nvSpPr>
          <p:spPr>
            <a:xfrm>
              <a:off x="2290" y="1629"/>
              <a:ext cx="1459" cy="2091"/>
            </a:xfrm>
            <a:custGeom>
              <a:rect b="b" l="l" r="r" t="t"/>
              <a:pathLst>
                <a:path extrusionOk="0" h="2841" w="1982">
                  <a:moveTo>
                    <a:pt x="1837" y="2841"/>
                  </a:moveTo>
                  <a:cubicBezTo>
                    <a:pt x="145" y="2841"/>
                    <a:pt x="145" y="2841"/>
                    <a:pt x="145" y="2841"/>
                  </a:cubicBezTo>
                  <a:cubicBezTo>
                    <a:pt x="65" y="2841"/>
                    <a:pt x="0" y="2776"/>
                    <a:pt x="0" y="2696"/>
                  </a:cubicBezTo>
                  <a:cubicBezTo>
                    <a:pt x="0" y="392"/>
                    <a:pt x="0" y="392"/>
                    <a:pt x="0" y="392"/>
                  </a:cubicBezTo>
                  <a:cubicBezTo>
                    <a:pt x="0" y="312"/>
                    <a:pt x="65" y="247"/>
                    <a:pt x="145" y="247"/>
                  </a:cubicBezTo>
                  <a:cubicBezTo>
                    <a:pt x="1744" y="247"/>
                    <a:pt x="1744" y="247"/>
                    <a:pt x="1744" y="247"/>
                  </a:cubicBezTo>
                  <a:cubicBezTo>
                    <a:pt x="1968" y="4"/>
                    <a:pt x="1968" y="4"/>
                    <a:pt x="1968" y="4"/>
                  </a:cubicBezTo>
                  <a:cubicBezTo>
                    <a:pt x="1971" y="1"/>
                    <a:pt x="1976" y="0"/>
                    <a:pt x="1979" y="3"/>
                  </a:cubicBezTo>
                  <a:cubicBezTo>
                    <a:pt x="1982" y="6"/>
                    <a:pt x="1982" y="11"/>
                    <a:pt x="1979" y="15"/>
                  </a:cubicBezTo>
                  <a:cubicBezTo>
                    <a:pt x="1753" y="260"/>
                    <a:pt x="1753" y="260"/>
                    <a:pt x="1753" y="260"/>
                  </a:cubicBezTo>
                  <a:cubicBezTo>
                    <a:pt x="1752" y="262"/>
                    <a:pt x="1750" y="263"/>
                    <a:pt x="1747" y="263"/>
                  </a:cubicBezTo>
                  <a:cubicBezTo>
                    <a:pt x="145" y="263"/>
                    <a:pt x="145" y="263"/>
                    <a:pt x="145" y="263"/>
                  </a:cubicBezTo>
                  <a:cubicBezTo>
                    <a:pt x="74" y="263"/>
                    <a:pt x="16" y="320"/>
                    <a:pt x="16" y="392"/>
                  </a:cubicBezTo>
                  <a:cubicBezTo>
                    <a:pt x="16" y="2696"/>
                    <a:pt x="16" y="2696"/>
                    <a:pt x="16" y="2696"/>
                  </a:cubicBezTo>
                  <a:cubicBezTo>
                    <a:pt x="16" y="2767"/>
                    <a:pt x="74" y="2825"/>
                    <a:pt x="145" y="2825"/>
                  </a:cubicBezTo>
                  <a:cubicBezTo>
                    <a:pt x="1837" y="2825"/>
                    <a:pt x="1837" y="2825"/>
                    <a:pt x="1837" y="2825"/>
                  </a:cubicBezTo>
                  <a:cubicBezTo>
                    <a:pt x="1908" y="2825"/>
                    <a:pt x="1966" y="2767"/>
                    <a:pt x="1966" y="2696"/>
                  </a:cubicBezTo>
                  <a:cubicBezTo>
                    <a:pt x="1966" y="352"/>
                    <a:pt x="1966" y="352"/>
                    <a:pt x="1966" y="352"/>
                  </a:cubicBezTo>
                  <a:cubicBezTo>
                    <a:pt x="1966" y="348"/>
                    <a:pt x="1969" y="344"/>
                    <a:pt x="1973" y="344"/>
                  </a:cubicBezTo>
                  <a:cubicBezTo>
                    <a:pt x="1978" y="344"/>
                    <a:pt x="1981" y="348"/>
                    <a:pt x="1981" y="352"/>
                  </a:cubicBezTo>
                  <a:cubicBezTo>
                    <a:pt x="1981" y="2696"/>
                    <a:pt x="1981" y="2696"/>
                    <a:pt x="1981" y="2696"/>
                  </a:cubicBezTo>
                  <a:cubicBezTo>
                    <a:pt x="1981" y="2776"/>
                    <a:pt x="1916" y="2841"/>
                    <a:pt x="1837" y="2841"/>
                  </a:cubicBezTo>
                  <a:close/>
                </a:path>
              </a:pathLst>
            </a:custGeom>
            <a:solidFill>
              <a:srgbClr val="FF77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6"/>
            <p:cNvSpPr/>
            <p:nvPr/>
          </p:nvSpPr>
          <p:spPr>
            <a:xfrm>
              <a:off x="3978" y="1629"/>
              <a:ext cx="1459" cy="2091"/>
            </a:xfrm>
            <a:custGeom>
              <a:rect b="b" l="l" r="r" t="t"/>
              <a:pathLst>
                <a:path extrusionOk="0" h="2841" w="1982">
                  <a:moveTo>
                    <a:pt x="1836" y="2841"/>
                  </a:moveTo>
                  <a:cubicBezTo>
                    <a:pt x="145" y="2841"/>
                    <a:pt x="145" y="2841"/>
                    <a:pt x="145" y="2841"/>
                  </a:cubicBezTo>
                  <a:cubicBezTo>
                    <a:pt x="65" y="2841"/>
                    <a:pt x="0" y="2776"/>
                    <a:pt x="0" y="2696"/>
                  </a:cubicBezTo>
                  <a:cubicBezTo>
                    <a:pt x="0" y="392"/>
                    <a:pt x="0" y="392"/>
                    <a:pt x="0" y="392"/>
                  </a:cubicBezTo>
                  <a:cubicBezTo>
                    <a:pt x="0" y="312"/>
                    <a:pt x="65" y="247"/>
                    <a:pt x="145" y="247"/>
                  </a:cubicBezTo>
                  <a:cubicBezTo>
                    <a:pt x="1743" y="247"/>
                    <a:pt x="1743" y="247"/>
                    <a:pt x="1743" y="247"/>
                  </a:cubicBezTo>
                  <a:cubicBezTo>
                    <a:pt x="1967" y="4"/>
                    <a:pt x="1967" y="4"/>
                    <a:pt x="1967" y="4"/>
                  </a:cubicBezTo>
                  <a:cubicBezTo>
                    <a:pt x="1970" y="1"/>
                    <a:pt x="1975" y="0"/>
                    <a:pt x="1978" y="3"/>
                  </a:cubicBezTo>
                  <a:cubicBezTo>
                    <a:pt x="1982" y="6"/>
                    <a:pt x="1982" y="11"/>
                    <a:pt x="1979" y="15"/>
                  </a:cubicBezTo>
                  <a:cubicBezTo>
                    <a:pt x="1753" y="260"/>
                    <a:pt x="1753" y="260"/>
                    <a:pt x="1753" y="260"/>
                  </a:cubicBezTo>
                  <a:cubicBezTo>
                    <a:pt x="1751" y="262"/>
                    <a:pt x="1749" y="263"/>
                    <a:pt x="1747" y="263"/>
                  </a:cubicBezTo>
                  <a:cubicBezTo>
                    <a:pt x="145" y="263"/>
                    <a:pt x="145" y="263"/>
                    <a:pt x="145" y="263"/>
                  </a:cubicBezTo>
                  <a:cubicBezTo>
                    <a:pt x="73" y="263"/>
                    <a:pt x="16" y="320"/>
                    <a:pt x="16" y="392"/>
                  </a:cubicBezTo>
                  <a:cubicBezTo>
                    <a:pt x="16" y="2696"/>
                    <a:pt x="16" y="2696"/>
                    <a:pt x="16" y="2696"/>
                  </a:cubicBezTo>
                  <a:cubicBezTo>
                    <a:pt x="16" y="2767"/>
                    <a:pt x="73" y="2825"/>
                    <a:pt x="145" y="2825"/>
                  </a:cubicBezTo>
                  <a:cubicBezTo>
                    <a:pt x="1836" y="2825"/>
                    <a:pt x="1836" y="2825"/>
                    <a:pt x="1836" y="2825"/>
                  </a:cubicBezTo>
                  <a:cubicBezTo>
                    <a:pt x="1907" y="2825"/>
                    <a:pt x="1965" y="2767"/>
                    <a:pt x="1965" y="2696"/>
                  </a:cubicBezTo>
                  <a:cubicBezTo>
                    <a:pt x="1965" y="352"/>
                    <a:pt x="1965" y="352"/>
                    <a:pt x="1965" y="352"/>
                  </a:cubicBezTo>
                  <a:cubicBezTo>
                    <a:pt x="1965" y="348"/>
                    <a:pt x="1969" y="344"/>
                    <a:pt x="1973" y="344"/>
                  </a:cubicBezTo>
                  <a:cubicBezTo>
                    <a:pt x="1977" y="344"/>
                    <a:pt x="1981" y="348"/>
                    <a:pt x="1981" y="352"/>
                  </a:cubicBezTo>
                  <a:cubicBezTo>
                    <a:pt x="1981" y="2696"/>
                    <a:pt x="1981" y="2696"/>
                    <a:pt x="1981" y="2696"/>
                  </a:cubicBezTo>
                  <a:cubicBezTo>
                    <a:pt x="1981" y="2776"/>
                    <a:pt x="1916" y="2841"/>
                    <a:pt x="1836" y="2841"/>
                  </a:cubicBezTo>
                  <a:close/>
                </a:path>
              </a:pathLst>
            </a:custGeom>
            <a:solidFill>
              <a:srgbClr val="01B27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8" name="Google Shape;158;p6"/>
            <p:cNvSpPr/>
            <p:nvPr/>
          </p:nvSpPr>
          <p:spPr>
            <a:xfrm>
              <a:off x="5666" y="1629"/>
              <a:ext cx="1459" cy="2091"/>
            </a:xfrm>
            <a:custGeom>
              <a:rect b="b" l="l" r="r" t="t"/>
              <a:pathLst>
                <a:path extrusionOk="0" h="2841" w="1982">
                  <a:moveTo>
                    <a:pt x="1837" y="2841"/>
                  </a:moveTo>
                  <a:cubicBezTo>
                    <a:pt x="145" y="2841"/>
                    <a:pt x="145" y="2841"/>
                    <a:pt x="145" y="2841"/>
                  </a:cubicBezTo>
                  <a:cubicBezTo>
                    <a:pt x="65" y="2841"/>
                    <a:pt x="0" y="2776"/>
                    <a:pt x="0" y="2696"/>
                  </a:cubicBezTo>
                  <a:cubicBezTo>
                    <a:pt x="0" y="392"/>
                    <a:pt x="0" y="392"/>
                    <a:pt x="0" y="392"/>
                  </a:cubicBezTo>
                  <a:cubicBezTo>
                    <a:pt x="0" y="312"/>
                    <a:pt x="65" y="247"/>
                    <a:pt x="145" y="247"/>
                  </a:cubicBezTo>
                  <a:cubicBezTo>
                    <a:pt x="1744" y="247"/>
                    <a:pt x="1744" y="247"/>
                    <a:pt x="1744" y="247"/>
                  </a:cubicBezTo>
                  <a:cubicBezTo>
                    <a:pt x="1968" y="4"/>
                    <a:pt x="1968" y="4"/>
                    <a:pt x="1968" y="4"/>
                  </a:cubicBezTo>
                  <a:cubicBezTo>
                    <a:pt x="1971" y="1"/>
                    <a:pt x="1976" y="0"/>
                    <a:pt x="1979" y="3"/>
                  </a:cubicBezTo>
                  <a:cubicBezTo>
                    <a:pt x="1982" y="6"/>
                    <a:pt x="1982" y="11"/>
                    <a:pt x="1979" y="15"/>
                  </a:cubicBezTo>
                  <a:cubicBezTo>
                    <a:pt x="1753" y="260"/>
                    <a:pt x="1753" y="260"/>
                    <a:pt x="1753" y="260"/>
                  </a:cubicBezTo>
                  <a:cubicBezTo>
                    <a:pt x="1752" y="262"/>
                    <a:pt x="1750" y="263"/>
                    <a:pt x="1747" y="263"/>
                  </a:cubicBezTo>
                  <a:cubicBezTo>
                    <a:pt x="145" y="263"/>
                    <a:pt x="145" y="263"/>
                    <a:pt x="145" y="263"/>
                  </a:cubicBezTo>
                  <a:cubicBezTo>
                    <a:pt x="74" y="263"/>
                    <a:pt x="16" y="320"/>
                    <a:pt x="16" y="392"/>
                  </a:cubicBezTo>
                  <a:cubicBezTo>
                    <a:pt x="16" y="2696"/>
                    <a:pt x="16" y="2696"/>
                    <a:pt x="16" y="2696"/>
                  </a:cubicBezTo>
                  <a:cubicBezTo>
                    <a:pt x="16" y="2767"/>
                    <a:pt x="74" y="2825"/>
                    <a:pt x="145" y="2825"/>
                  </a:cubicBezTo>
                  <a:cubicBezTo>
                    <a:pt x="1837" y="2825"/>
                    <a:pt x="1837" y="2825"/>
                    <a:pt x="1837" y="2825"/>
                  </a:cubicBezTo>
                  <a:cubicBezTo>
                    <a:pt x="1908" y="2825"/>
                    <a:pt x="1966" y="2767"/>
                    <a:pt x="1966" y="2696"/>
                  </a:cubicBezTo>
                  <a:cubicBezTo>
                    <a:pt x="1966" y="352"/>
                    <a:pt x="1966" y="352"/>
                    <a:pt x="1966" y="352"/>
                  </a:cubicBezTo>
                  <a:cubicBezTo>
                    <a:pt x="1966" y="348"/>
                    <a:pt x="1969" y="344"/>
                    <a:pt x="1974" y="344"/>
                  </a:cubicBezTo>
                  <a:cubicBezTo>
                    <a:pt x="1978" y="344"/>
                    <a:pt x="1981" y="348"/>
                    <a:pt x="1981" y="352"/>
                  </a:cubicBezTo>
                  <a:cubicBezTo>
                    <a:pt x="1981" y="2696"/>
                    <a:pt x="1981" y="2696"/>
                    <a:pt x="1981" y="2696"/>
                  </a:cubicBezTo>
                  <a:cubicBezTo>
                    <a:pt x="1981" y="2776"/>
                    <a:pt x="1917" y="2841"/>
                    <a:pt x="1837" y="2841"/>
                  </a:cubicBezTo>
                  <a:close/>
                </a:path>
              </a:pathLst>
            </a:custGeom>
            <a:solidFill>
              <a:srgbClr val="006FF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7"/>
          <p:cNvPicPr preferRelativeResize="0"/>
          <p:nvPr/>
        </p:nvPicPr>
        <p:blipFill rotWithShape="1">
          <a:blip r:embed="rId3">
            <a:alphaModFix/>
          </a:blip>
          <a:srcRect b="29384" l="15753" r="15753" t="5356"/>
          <a:stretch/>
        </p:blipFill>
        <p:spPr>
          <a:xfrm>
            <a:off x="0" y="1"/>
            <a:ext cx="12192000" cy="6535678"/>
          </a:xfrm>
          <a:prstGeom prst="rect">
            <a:avLst/>
          </a:prstGeom>
          <a:noFill/>
          <a:ln>
            <a:noFill/>
          </a:ln>
        </p:spPr>
      </p:pic>
      <p:sp>
        <p:nvSpPr>
          <p:cNvPr id="165" name="Google Shape;165;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166" name="Google Shape;166;p7"/>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fld id="{00000000-1234-1234-1234-123412341234}" type="slidenum">
              <a:rPr b="0" i="0" lang="en-US" sz="900" u="none" cap="none" strike="noStrike">
                <a:solidFill>
                  <a:srgbClr val="FFFFFF"/>
                </a:solidFill>
                <a:latin typeface="Arial"/>
                <a:ea typeface="Arial"/>
                <a:cs typeface="Arial"/>
                <a:sym typeface="Arial"/>
              </a:rPr>
              <a:t>‹#›</a:t>
            </a:fld>
            <a:endParaRPr b="0" i="0" sz="900" u="none" cap="none" strike="noStrike">
              <a:solidFill>
                <a:srgbClr val="FFFFFF"/>
              </a:solidFill>
              <a:latin typeface="Arial"/>
              <a:ea typeface="Arial"/>
              <a:cs typeface="Arial"/>
              <a:sym typeface="Arial"/>
            </a:endParaRPr>
          </a:p>
        </p:txBody>
      </p:sp>
      <p:sp>
        <p:nvSpPr>
          <p:cNvPr id="167" name="Google Shape;167;p7"/>
          <p:cNvSpPr txBox="1"/>
          <p:nvPr/>
        </p:nvSpPr>
        <p:spPr>
          <a:xfrm>
            <a:off x="385434" y="196897"/>
            <a:ext cx="11242411" cy="8571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1" i="0" lang="en-US" sz="3600" u="none" cap="none" strike="noStrike">
                <a:solidFill>
                  <a:schemeClr val="lt1"/>
                </a:solidFill>
                <a:latin typeface="Arial"/>
                <a:ea typeface="Arial"/>
                <a:cs typeface="Arial"/>
                <a:sym typeface="Arial"/>
              </a:rPr>
              <a:t>स्वस्थ ऑनलाइन सहभागिता</a:t>
            </a:r>
            <a:endParaRPr/>
          </a:p>
        </p:txBody>
      </p:sp>
      <p:sp>
        <p:nvSpPr>
          <p:cNvPr id="168" name="Google Shape;168;p7"/>
          <p:cNvSpPr/>
          <p:nvPr/>
        </p:nvSpPr>
        <p:spPr>
          <a:xfrm>
            <a:off x="8606971" y="0"/>
            <a:ext cx="3585029" cy="324000"/>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u="none" cap="none" strike="noStrike">
                <a:solidFill>
                  <a:schemeClr val="lt1"/>
                </a:solidFill>
                <a:latin typeface="Calibri"/>
                <a:ea typeface="Calibri"/>
                <a:cs typeface="Calibri"/>
                <a:sym typeface="Calibri"/>
              </a:rPr>
              <a:t>स्तर 3 | डिजिटल नागरिकता</a:t>
            </a:r>
            <a:endParaRPr/>
          </a:p>
        </p:txBody>
      </p:sp>
      <p:sp>
        <p:nvSpPr>
          <p:cNvPr id="169" name="Google Shape;169;p7"/>
          <p:cNvSpPr/>
          <p:nvPr/>
        </p:nvSpPr>
        <p:spPr>
          <a:xfrm>
            <a:off x="741814" y="872421"/>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Learn how to win an argument online, when to bow out, and how to respectfully engage people you don’t agree with.&#10;&#10;Is the Internet Making you Meaner? https://youtu.be/0fx8hN5JyZM?t=3&#10;&#10;SUBSCRIBE so you never miss a video! &#10;https://bit.ly/3tNKzhV &#10;And follow us on Instagram and Twitter!&#10;https://www.instagram.com/abovethenoisepbs/ &#10;https://twitter.com/ATN_PBS&#10;&#10;**Can you win an argument online?**&#10;The Internet is known for bringing out the worst in people, thanks to something called the disinhibition effect. There are certain aspects of being online that actually lower people’s inhibitions, so people will do or say things they normally wouldn’t do IRL, which can make for some seriously toxic conversations. BUT, under the right conditions, people can and do actually engage in meaningful dialogue and sometimes change their minds about hot-button issues. The “Change my View” subreddit is an online community where people who are open to changing their minds engage in discourse around various topics, and sometimes people do indeed change their minds. &#10;&#10;**What gets people to change their mind online?**&#10;Researchers at Cornell University studied the Change My View subreddit to find out what kind of arguments get people to change their minds. A person is more likely to change their mind if they are presented with an argument with a completely different view than what they were originally thinking. In other words-- if you’re able to present an argument that the other person has never considered before, you’re more likely to change their mind. Researchers also found that citing sources and having multiple rounds of back and forth makes it more likely that someone will change their mind.&#10;&#10;**How can you tell if someone won't change their mind?**&#10;Researchers found that while having multiple rounds of back and forth was helpful, if you got past 5 rounds, you’ll probably be unsuccessful. Also, if the person you are arguing with is using “we” instead of “I,” they probably aren’t going to change their mind. This signals that the person you talking with is representing group-think rather than their individual opinion. So in this case, it’s much harder to change a group’s mind than individuals. &#10;&#10;**How can you have meaningful conversations online with people you disagree with?**&#10;There are different strategies on how to talk to people you disagree with, like finding the common ground and being respectful. It’s also important to remain calm, and not let emotions get out of hand. Another tip is to attack the argument, not the person, and to use “I” statements rather than “you.” Instead of saying “you are such an idiot,” say something like, “I disagree with that view because…” And it’s important to listen to the other point of view-- it’s easy to dismiss any argument when you feel like you are right, but you might learn something if you actually listen. A good conversation should be about connecting with our common humanity rather than trying to “win” an argument. &#10;&#10;SOURCES&#10;Winning Arguments: Interaction Dynamics and Persuasion Strategies in Good-faith Online Discussions &#10;https://arxiv.org/pdf/1602.01103.pdf&#10;&#10;Your Brain Is Hooked On Being Right (Harvard Business School)&#10;https://hbr.org/2013/02/break-your-addiction-to-being&#10;&#10;How to Argue on the Internet without Losing Your Mind (NY Times)&#10;https://www.nytimes.com/2019/12/12/smarter-living/how-to-argue-on-the-internet-without-losing-your-mind.html&#10;&#10;How to respectfully Disagree online (Netsafe)&#10;https://www.netsafe.org.nz/disagreeing-respectfully/&#10;&#10;11 Tips for Talking for Someone You Disagree with (Psychology Today)&#10;https://www.psychologytoday.com/us/blog/brave-talk/202101/11-tips-talking-someone-you-disagree&#10;&#10;8 Steps to Disagreeing Online Without Being Disagreeable&#10;https://www.aota.org/Practice/Manage/Social-Media/disagree-online-without-being-disagreeable.aspx&#10;&#10;About KQED&#10;KQED serves the people of Northern California with a public-supported alternative to commercial media. An NPR and PBS member station based in San Francisco, KQED is home to one of the most listened-to public radio stations in the nation, one of the highest-rated public television services, and an award-winning education program helping students and educators thrive in 21st-century classrooms. A trusted news source, leader, and innovator in interactive technology, KQED takes people of all ages on journeys of exploration — exposing them to new people, places, and ideas.&#10;&#10;Funding for KQED’s education services is provided by the Corporation for Public Broadcasting, the Koret Foundation, the William and Flora Hewlett Foundation, the AT&amp;T Foundation, the Crescent Porter Hale Foundation, the Silver Giving Foundation, Campaign 21 donors, and members of KQED.&#10;&#10;CHAPTERS&#10;0:00 Intro&#10;0:50 Why people behave badly online&#10;2:24 What gets people to change their minds online?&#10;5:46 How to respectfully disagree with someone&#10;8:18 Final thoughts: meaningful conversations online&#10;&#10;#onlinediscussion #arguingonline #Internet #Science #UncleOtis" id="170" name="Google Shape;170;p7" title="Is Civil Discourse Online Even Possible?">
            <a:hlinkClick r:id="rId4"/>
          </p:cNvPr>
          <p:cNvPicPr preferRelativeResize="0"/>
          <p:nvPr/>
        </p:nvPicPr>
        <p:blipFill>
          <a:blip r:embed="rId5">
            <a:alphaModFix/>
          </a:blip>
          <a:stretch>
            <a:fillRect/>
          </a:stretch>
        </p:blipFill>
        <p:spPr>
          <a:xfrm>
            <a:off x="3100050" y="1743775"/>
            <a:ext cx="6406350" cy="3603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76" name="Google Shape;176;p8"/>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पांच टिप्स</a:t>
            </a:r>
            <a:endParaRPr b="1" i="0" sz="3600" u="none" cap="none" strike="noStrike">
              <a:solidFill>
                <a:srgbClr val="0064E0"/>
              </a:solidFill>
              <a:latin typeface="Arial"/>
              <a:ea typeface="Arial"/>
              <a:cs typeface="Arial"/>
              <a:sym typeface="Arial"/>
            </a:endParaRPr>
          </a:p>
        </p:txBody>
      </p:sp>
      <p:sp>
        <p:nvSpPr>
          <p:cNvPr id="177" name="Google Shape;177;p8"/>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178" name="Google Shape;178;p8"/>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9" name="Google Shape;179;p8"/>
          <p:cNvSpPr/>
          <p:nvPr/>
        </p:nvSpPr>
        <p:spPr>
          <a:xfrm>
            <a:off x="705749" y="1569919"/>
            <a:ext cx="2790766" cy="4327961"/>
          </a:xfrm>
          <a:prstGeom prst="rect">
            <a:avLst/>
          </a:prstGeom>
          <a:noFill/>
          <a:ln cap="flat" cmpd="sng" w="73025">
            <a:solidFill>
              <a:srgbClr val="FFC5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80" name="Google Shape;180;p8"/>
          <p:cNvPicPr preferRelativeResize="0"/>
          <p:nvPr/>
        </p:nvPicPr>
        <p:blipFill rotWithShape="1">
          <a:blip r:embed="rId3">
            <a:alphaModFix/>
          </a:blip>
          <a:srcRect b="0" l="0" r="0" t="0"/>
          <a:stretch/>
        </p:blipFill>
        <p:spPr>
          <a:xfrm>
            <a:off x="1083472" y="2853000"/>
            <a:ext cx="2035320" cy="1761799"/>
          </a:xfrm>
          <a:prstGeom prst="rect">
            <a:avLst/>
          </a:prstGeom>
          <a:noFill/>
          <a:ln>
            <a:noFill/>
          </a:ln>
        </p:spPr>
      </p:pic>
      <p:sp>
        <p:nvSpPr>
          <p:cNvPr id="181" name="Google Shape;181;p8"/>
          <p:cNvSpPr/>
          <p:nvPr/>
        </p:nvSpPr>
        <p:spPr>
          <a:xfrm rot="10800000">
            <a:off x="4238410" y="1574392"/>
            <a:ext cx="649298" cy="809375"/>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2" name="Google Shape;182;p8"/>
          <p:cNvSpPr/>
          <p:nvPr/>
        </p:nvSpPr>
        <p:spPr>
          <a:xfrm>
            <a:off x="5715000" y="1574090"/>
            <a:ext cx="6477000" cy="809677"/>
          </a:xfrm>
          <a:prstGeom prst="rect">
            <a:avLst/>
          </a:prstGeom>
          <a:solidFill>
            <a:srgbClr val="0064E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rPr b="0" i="0" lang="en-US" sz="2400" u="none" cap="none" strike="noStrike">
                <a:solidFill>
                  <a:schemeClr val="lt1"/>
                </a:solidFill>
                <a:latin typeface="Arial"/>
                <a:ea typeface="Arial"/>
                <a:cs typeface="Arial"/>
                <a:sym typeface="Arial"/>
              </a:rPr>
              <a:t>शांत रहें।</a:t>
            </a:r>
            <a:endParaRPr/>
          </a:p>
        </p:txBody>
      </p:sp>
      <p:sp>
        <p:nvSpPr>
          <p:cNvPr id="183" name="Google Shape;183;p8"/>
          <p:cNvSpPr/>
          <p:nvPr/>
        </p:nvSpPr>
        <p:spPr>
          <a:xfrm rot="10800000">
            <a:off x="4236954" y="2446080"/>
            <a:ext cx="649298" cy="809375"/>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4" name="Google Shape;184;p8"/>
          <p:cNvSpPr/>
          <p:nvPr/>
        </p:nvSpPr>
        <p:spPr>
          <a:xfrm>
            <a:off x="5715000" y="2445777"/>
            <a:ext cx="6477000" cy="809677"/>
          </a:xfrm>
          <a:prstGeom prst="rect">
            <a:avLst/>
          </a:prstGeom>
          <a:solidFill>
            <a:srgbClr val="0064E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rPr b="0" i="0" lang="en-US" sz="2400" u="none" cap="none" strike="noStrike">
                <a:solidFill>
                  <a:schemeClr val="lt1"/>
                </a:solidFill>
                <a:latin typeface="Arial"/>
                <a:ea typeface="Arial"/>
                <a:cs typeface="Arial"/>
                <a:sym typeface="Arial"/>
              </a:rPr>
              <a:t>व्यक्तिगत मत बनो।</a:t>
            </a:r>
            <a:endParaRPr/>
          </a:p>
        </p:txBody>
      </p:sp>
      <p:sp>
        <p:nvSpPr>
          <p:cNvPr id="185" name="Google Shape;185;p8"/>
          <p:cNvSpPr/>
          <p:nvPr/>
        </p:nvSpPr>
        <p:spPr>
          <a:xfrm rot="10800000">
            <a:off x="4236954" y="3314533"/>
            <a:ext cx="649298" cy="809375"/>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6" name="Google Shape;186;p8"/>
          <p:cNvSpPr/>
          <p:nvPr/>
        </p:nvSpPr>
        <p:spPr>
          <a:xfrm>
            <a:off x="5715000" y="3314230"/>
            <a:ext cx="6477000" cy="809677"/>
          </a:xfrm>
          <a:prstGeom prst="rect">
            <a:avLst/>
          </a:prstGeom>
          <a:solidFill>
            <a:srgbClr val="0064E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rPr b="0" i="0" lang="en-US" sz="2400" u="none" cap="none" strike="noStrike">
                <a:solidFill>
                  <a:schemeClr val="lt1"/>
                </a:solidFill>
                <a:latin typeface="Arial"/>
                <a:ea typeface="Arial"/>
                <a:cs typeface="Arial"/>
                <a:sym typeface="Arial"/>
              </a:rPr>
              <a:t>"मैं" कथन का प्रयोग करें।</a:t>
            </a:r>
            <a:endParaRPr/>
          </a:p>
        </p:txBody>
      </p:sp>
      <p:sp>
        <p:nvSpPr>
          <p:cNvPr id="187" name="Google Shape;187;p8"/>
          <p:cNvSpPr/>
          <p:nvPr/>
        </p:nvSpPr>
        <p:spPr>
          <a:xfrm rot="10800000">
            <a:off x="4236954" y="4212790"/>
            <a:ext cx="649298" cy="809375"/>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88" name="Google Shape;188;p8"/>
          <p:cNvSpPr/>
          <p:nvPr/>
        </p:nvSpPr>
        <p:spPr>
          <a:xfrm>
            <a:off x="5715000" y="4212488"/>
            <a:ext cx="6477000" cy="809677"/>
          </a:xfrm>
          <a:prstGeom prst="rect">
            <a:avLst/>
          </a:prstGeom>
          <a:solidFill>
            <a:srgbClr val="0064E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rPr b="0" i="0" lang="en-US" sz="2400" u="none" cap="none" strike="noStrike">
                <a:solidFill>
                  <a:schemeClr val="lt1"/>
                </a:solidFill>
                <a:latin typeface="Arial"/>
                <a:ea typeface="Arial"/>
                <a:cs typeface="Arial"/>
                <a:sym typeface="Arial"/>
              </a:rPr>
              <a:t>उनकी बात सुनें।</a:t>
            </a:r>
            <a:endParaRPr/>
          </a:p>
        </p:txBody>
      </p:sp>
      <p:sp>
        <p:nvSpPr>
          <p:cNvPr id="189" name="Google Shape;189;p8"/>
          <p:cNvSpPr/>
          <p:nvPr/>
        </p:nvSpPr>
        <p:spPr>
          <a:xfrm rot="10800000">
            <a:off x="4236954" y="5088504"/>
            <a:ext cx="649298" cy="809375"/>
          </a:xfrm>
          <a:prstGeom prst="flowChartDelay">
            <a:avLst/>
          </a:prstGeom>
          <a:solidFill>
            <a:srgbClr val="0064E0"/>
          </a:solidFill>
          <a:ln>
            <a:noFill/>
          </a:ln>
        </p:spPr>
        <p:txBody>
          <a:bodyPr anchorCtr="0" anchor="ctr" bIns="45700" lIns="72000" spcFirstLastPara="1" rIns="91425" wrap="square" tIns="45700">
            <a:noAutofit/>
          </a:bodyPr>
          <a:lstStyle/>
          <a:p>
            <a:pPr indent="0" lvl="0" marL="0" marR="0" rtl="0" algn="l">
              <a:spcBef>
                <a:spcPts val="0"/>
              </a:spcBef>
              <a:spcAft>
                <a:spcPts val="0"/>
              </a:spcAft>
              <a:buNone/>
            </a:pPr>
            <a:r>
              <a:t/>
            </a:r>
            <a:endParaRPr b="1" i="0" sz="1400" u="none" cap="none" strike="noStrike">
              <a:solidFill>
                <a:schemeClr val="lt1"/>
              </a:solidFill>
              <a:latin typeface="Arial"/>
              <a:ea typeface="Arial"/>
              <a:cs typeface="Arial"/>
              <a:sym typeface="Arial"/>
            </a:endParaRPr>
          </a:p>
        </p:txBody>
      </p:sp>
      <p:sp>
        <p:nvSpPr>
          <p:cNvPr id="190" name="Google Shape;190;p8"/>
          <p:cNvSpPr/>
          <p:nvPr/>
        </p:nvSpPr>
        <p:spPr>
          <a:xfrm>
            <a:off x="5715000" y="5088202"/>
            <a:ext cx="6477000" cy="809677"/>
          </a:xfrm>
          <a:prstGeom prst="rect">
            <a:avLst/>
          </a:prstGeom>
          <a:solidFill>
            <a:srgbClr val="0064E0"/>
          </a:solidFill>
          <a:ln>
            <a:noFill/>
          </a:ln>
        </p:spPr>
        <p:txBody>
          <a:bodyPr anchorCtr="0" anchor="ctr" bIns="45700" lIns="72000" spcFirstLastPara="1" rIns="91425" wrap="square" tIns="45700">
            <a:noAutofit/>
          </a:bodyPr>
          <a:lstStyle/>
          <a:p>
            <a:pPr indent="0" lvl="0" marL="274320" marR="0" rtl="0" algn="l">
              <a:spcBef>
                <a:spcPts val="0"/>
              </a:spcBef>
              <a:spcAft>
                <a:spcPts val="0"/>
              </a:spcAft>
              <a:buNone/>
            </a:pPr>
            <a:r>
              <a:rPr b="0" i="0" lang="en-US" sz="2400" u="none" cap="none" strike="noStrike">
                <a:solidFill>
                  <a:schemeClr val="lt1"/>
                </a:solidFill>
                <a:latin typeface="Arial"/>
                <a:ea typeface="Arial"/>
                <a:cs typeface="Arial"/>
                <a:sym typeface="Arial"/>
              </a:rPr>
              <a:t>अगर चीजें बहुत आगे बढ़ जाती हैं, तो पीछे हट जाएं।</a:t>
            </a:r>
            <a:endParaRPr/>
          </a:p>
        </p:txBody>
      </p:sp>
      <p:sp>
        <p:nvSpPr>
          <p:cNvPr id="191" name="Google Shape;191;p8"/>
          <p:cNvSpPr/>
          <p:nvPr/>
        </p:nvSpPr>
        <p:spPr>
          <a:xfrm>
            <a:off x="4887708" y="1574090"/>
            <a:ext cx="827292" cy="809677"/>
          </a:xfrm>
          <a:prstGeom prst="rect">
            <a:avLst/>
          </a:prstGeom>
          <a:solidFill>
            <a:srgbClr val="04B04F"/>
          </a:solidFill>
          <a:ln>
            <a:noFill/>
          </a:ln>
        </p:spPr>
        <p:txBody>
          <a:bodyPr anchorCtr="0" anchor="ctr" bIns="45700" lIns="72000"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1</a:t>
            </a:r>
            <a:endParaRPr/>
          </a:p>
        </p:txBody>
      </p:sp>
      <p:sp>
        <p:nvSpPr>
          <p:cNvPr id="192" name="Google Shape;192;p8"/>
          <p:cNvSpPr/>
          <p:nvPr/>
        </p:nvSpPr>
        <p:spPr>
          <a:xfrm>
            <a:off x="4887708" y="2445777"/>
            <a:ext cx="827292" cy="809677"/>
          </a:xfrm>
          <a:prstGeom prst="rect">
            <a:avLst/>
          </a:prstGeom>
          <a:solidFill>
            <a:srgbClr val="FFC500"/>
          </a:solidFill>
          <a:ln>
            <a:noFill/>
          </a:ln>
        </p:spPr>
        <p:txBody>
          <a:bodyPr anchorCtr="0" anchor="ctr" bIns="45700" lIns="72000"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2</a:t>
            </a:r>
            <a:endParaRPr/>
          </a:p>
        </p:txBody>
      </p:sp>
      <p:sp>
        <p:nvSpPr>
          <p:cNvPr id="193" name="Google Shape;193;p8"/>
          <p:cNvSpPr/>
          <p:nvPr/>
        </p:nvSpPr>
        <p:spPr>
          <a:xfrm>
            <a:off x="4887708" y="3314230"/>
            <a:ext cx="827292" cy="809677"/>
          </a:xfrm>
          <a:prstGeom prst="rect">
            <a:avLst/>
          </a:prstGeom>
          <a:solidFill>
            <a:srgbClr val="00B0F0"/>
          </a:solidFill>
          <a:ln>
            <a:noFill/>
          </a:ln>
        </p:spPr>
        <p:txBody>
          <a:bodyPr anchorCtr="0" anchor="ctr" bIns="45700" lIns="72000"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3</a:t>
            </a:r>
            <a:endParaRPr/>
          </a:p>
        </p:txBody>
      </p:sp>
      <p:sp>
        <p:nvSpPr>
          <p:cNvPr id="194" name="Google Shape;194;p8"/>
          <p:cNvSpPr/>
          <p:nvPr/>
        </p:nvSpPr>
        <p:spPr>
          <a:xfrm>
            <a:off x="4887708" y="4212488"/>
            <a:ext cx="827292" cy="809677"/>
          </a:xfrm>
          <a:prstGeom prst="rect">
            <a:avLst/>
          </a:prstGeom>
          <a:solidFill>
            <a:srgbClr val="92D050"/>
          </a:solidFill>
          <a:ln>
            <a:noFill/>
          </a:ln>
        </p:spPr>
        <p:txBody>
          <a:bodyPr anchorCtr="0" anchor="ctr" bIns="45700" lIns="72000"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4</a:t>
            </a:r>
            <a:endParaRPr/>
          </a:p>
        </p:txBody>
      </p:sp>
      <p:sp>
        <p:nvSpPr>
          <p:cNvPr id="195" name="Google Shape;195;p8"/>
          <p:cNvSpPr/>
          <p:nvPr/>
        </p:nvSpPr>
        <p:spPr>
          <a:xfrm>
            <a:off x="4887708" y="5088202"/>
            <a:ext cx="827292" cy="809677"/>
          </a:xfrm>
          <a:prstGeom prst="rect">
            <a:avLst/>
          </a:prstGeom>
          <a:solidFill>
            <a:srgbClr val="FFC000"/>
          </a:solidFill>
          <a:ln>
            <a:noFill/>
          </a:ln>
        </p:spPr>
        <p:txBody>
          <a:bodyPr anchorCtr="0" anchor="ctr" bIns="45700" lIns="72000"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rial"/>
                <a:ea typeface="Arial"/>
                <a:cs typeface="Arial"/>
                <a:sym typeface="Arial"/>
              </a:rPr>
              <a:t>5</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9"/>
          <p:cNvPicPr preferRelativeResize="0"/>
          <p:nvPr/>
        </p:nvPicPr>
        <p:blipFill rotWithShape="1">
          <a:blip r:embed="rId3">
            <a:alphaModFix/>
          </a:blip>
          <a:srcRect b="0" l="0" r="0" t="0"/>
          <a:stretch/>
        </p:blipFill>
        <p:spPr>
          <a:xfrm>
            <a:off x="5040" y="0"/>
            <a:ext cx="12186960" cy="6559865"/>
          </a:xfrm>
          <a:prstGeom prst="rect">
            <a:avLst/>
          </a:prstGeom>
          <a:noFill/>
          <a:ln>
            <a:noFill/>
          </a:ln>
        </p:spPr>
      </p:pic>
      <p:sp>
        <p:nvSpPr>
          <p:cNvPr id="202" name="Google Shape;202;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203" name="Google Shape;203;p9"/>
          <p:cNvSpPr txBox="1"/>
          <p:nvPr/>
        </p:nvSpPr>
        <p:spPr>
          <a:xfrm>
            <a:off x="705749" y="307757"/>
            <a:ext cx="7192925"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कार्यपत्रक</a:t>
            </a:r>
            <a:endParaRPr b="1" i="0" sz="3600" u="none" cap="none" strike="noStrike">
              <a:solidFill>
                <a:srgbClr val="0064E0"/>
              </a:solidFill>
              <a:latin typeface="Arial"/>
              <a:ea typeface="Arial"/>
              <a:cs typeface="Arial"/>
              <a:sym typeface="Arial"/>
            </a:endParaRPr>
          </a:p>
        </p:txBody>
      </p:sp>
      <p:sp>
        <p:nvSpPr>
          <p:cNvPr id="204" name="Google Shape;204;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पाठ 5: सिविल डिस्कोर्स ऑनलाइन</a:t>
            </a:r>
            <a:endParaRPr/>
          </a:p>
        </p:txBody>
      </p:sp>
      <p:sp>
        <p:nvSpPr>
          <p:cNvPr id="205" name="Google Shape;205;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9"/>
          <p:cNvSpPr/>
          <p:nvPr/>
        </p:nvSpPr>
        <p:spPr>
          <a:xfrm>
            <a:off x="705749" y="1535196"/>
            <a:ext cx="6210599" cy="1463039"/>
          </a:xfrm>
          <a:prstGeom prst="rect">
            <a:avLst/>
          </a:prstGeom>
          <a:solidFill>
            <a:schemeClr val="lt1">
              <a:alpha val="70980"/>
            </a:schemeClr>
          </a:solidFill>
          <a:ln cap="flat" cmpd="sng" w="28575">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spcBef>
                <a:spcPts val="0"/>
              </a:spcBef>
              <a:spcAft>
                <a:spcPts val="0"/>
              </a:spcAft>
              <a:buNone/>
            </a:pPr>
            <a:r>
              <a:rPr lang="en-US" sz="2400">
                <a:solidFill>
                  <a:schemeClr val="dk1"/>
                </a:solidFill>
              </a:rPr>
              <a:t>पृष्ठ संख्या </a:t>
            </a:r>
            <a:r>
              <a:rPr b="0" i="0" lang="en-US" sz="2400" u="none" cap="none" strike="noStrike">
                <a:solidFill>
                  <a:schemeClr val="dk1"/>
                </a:solidFill>
                <a:latin typeface="Arial"/>
                <a:ea typeface="Arial"/>
                <a:cs typeface="Arial"/>
                <a:sym typeface="Arial"/>
              </a:rPr>
              <a:t>2 और 3 को पूरा करें</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US" sz="2400" u="sng" cap="none" strike="noStrike">
                <a:solidFill>
                  <a:schemeClr val="dk1"/>
                </a:solidFill>
                <a:latin typeface="Arial"/>
                <a:ea typeface="Arial"/>
                <a:cs typeface="Arial"/>
                <a:sym typeface="Arial"/>
                <a:hlinkClick r:id="rId4">
                  <a:extLst>
                    <a:ext uri="{A12FA001-AC4F-418D-AE19-62706E023703}">
                      <ahyp:hlinkClr val="tx"/>
                    </a:ext>
                  </a:extLst>
                </a:hlinkClick>
              </a:rPr>
              <a:t>Disconnected Discourse Worksheet</a:t>
            </a:r>
            <a:endParaRPr b="0" i="0" sz="2400" u="none" cap="none" strike="noStrike">
              <a:solidFill>
                <a:schemeClr val="dk1"/>
              </a:solidFill>
              <a:latin typeface="Arial"/>
              <a:ea typeface="Arial"/>
              <a:cs typeface="Arial"/>
              <a:sym typeface="Arial"/>
            </a:endParaRPr>
          </a:p>
        </p:txBody>
      </p:sp>
      <p:pic>
        <p:nvPicPr>
          <p:cNvPr id="207" name="Google Shape;207;p9"/>
          <p:cNvPicPr preferRelativeResize="0"/>
          <p:nvPr/>
        </p:nvPicPr>
        <p:blipFill rotWithShape="1">
          <a:blip r:embed="rId5">
            <a:alphaModFix/>
          </a:blip>
          <a:srcRect b="0" l="0" r="0" t="0"/>
          <a:stretch/>
        </p:blipFill>
        <p:spPr>
          <a:xfrm>
            <a:off x="9419016" y="69481"/>
            <a:ext cx="2670279" cy="4328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