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8" roundtripDataSignature="AMtx7mjUpxkSlG/9UkYj2A21k4FnuiOq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5zv9_ZgYoQ"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fBWQTb5WLg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FOMO: Our Relationship with Social Media - YouTube</a:t>
            </a:r>
            <a:endParaRPr/>
          </a:p>
        </p:txBody>
      </p:sp>
      <p:sp>
        <p:nvSpPr>
          <p:cNvPr id="69" name="Google Shape;6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Teen Voices: Friendships and Social Media - YouTube</a:t>
            </a:r>
            <a:endParaRPr/>
          </a:p>
        </p:txBody>
      </p:sp>
      <p:sp>
        <p:nvSpPr>
          <p:cNvPr id="107" name="Google Shape;10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5"/>
          <p:cNvSpPr/>
          <p:nvPr/>
        </p:nvSpPr>
        <p:spPr>
          <a:xfrm>
            <a:off x="9550400" y="0"/>
            <a:ext cx="26416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6"/>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6"/>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6"/>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17"/>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1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7"/>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7"/>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gif"/><Relationship Id="rId4" Type="http://schemas.openxmlformats.org/officeDocument/2006/relationships/image" Target="../media/image12.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18.png"/><Relationship Id="rId6" Type="http://schemas.openxmlformats.org/officeDocument/2006/relationships/hyperlink" Target="http://www.youtube.com/watch?v=q5zv9_ZgYoQ" TargetMode="External"/><Relationship Id="rId7"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hyperlink" Target="http://www.youtube.com/watch?v=fBWQTb5WLg4" TargetMode="External"/><Relationship Id="rId6"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1" name="Google Shape;41;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
          <p:cNvSpPr/>
          <p:nvPr/>
        </p:nvSpPr>
        <p:spPr>
          <a:xfrm>
            <a:off x="7177872" y="3536949"/>
            <a:ext cx="5014127" cy="191428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
          <p:cNvSpPr/>
          <p:nvPr/>
        </p:nvSpPr>
        <p:spPr>
          <a:xfrm>
            <a:off x="7386063" y="3664608"/>
            <a:ext cx="4301846" cy="16466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4</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छूटने </a:t>
            </a:r>
            <a:r>
              <a:rPr b="1" i="0" lang="en-US" sz="2400" u="none" cap="none" strike="noStrike">
                <a:solidFill>
                  <a:srgbClr val="FFFF00"/>
                </a:solidFill>
                <a:latin typeface="Arial"/>
                <a:ea typeface="Arial"/>
                <a:cs typeface="Arial"/>
                <a:sym typeface="Arial"/>
              </a:rPr>
              <a:t>का डर (FOMO) और आपका मानसिक स्वास्थ्य</a:t>
            </a:r>
            <a:endParaRPr/>
          </a:p>
        </p:txBody>
      </p:sp>
      <p:pic>
        <p:nvPicPr>
          <p:cNvPr id="44" name="Google Shape;44;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p:nvPr/>
        </p:nvSpPr>
        <p:spPr>
          <a:xfrm>
            <a:off x="1" y="-4850"/>
            <a:ext cx="6477002"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10"/>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0" name="Google Shape;160;p10"/>
          <p:cNvSpPr txBox="1"/>
          <p:nvPr/>
        </p:nvSpPr>
        <p:spPr>
          <a:xfrm>
            <a:off x="705749" y="307757"/>
            <a:ext cx="789469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एफओएमओ से कैसे निपटें?</a:t>
            </a:r>
            <a:endParaRPr b="1" i="0" sz="3600" u="none" cap="none" strike="noStrike">
              <a:solidFill>
                <a:schemeClr val="lt1"/>
              </a:solidFill>
              <a:latin typeface="Arial"/>
              <a:ea typeface="Arial"/>
              <a:cs typeface="Arial"/>
              <a:sym typeface="Arial"/>
            </a:endParaRPr>
          </a:p>
        </p:txBody>
      </p:sp>
      <p:sp>
        <p:nvSpPr>
          <p:cNvPr id="161" name="Google Shape;161;p10"/>
          <p:cNvSpPr/>
          <p:nvPr/>
        </p:nvSpPr>
        <p:spPr>
          <a:xfrm>
            <a:off x="599066" y="1301718"/>
            <a:ext cx="4538013" cy="517065"/>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FOMO से निपटने के टिप्स</a:t>
            </a:r>
            <a:endParaRPr/>
          </a:p>
        </p:txBody>
      </p:sp>
      <p:sp>
        <p:nvSpPr>
          <p:cNvPr id="162" name="Google Shape;162;p10"/>
          <p:cNvSpPr/>
          <p:nvPr/>
        </p:nvSpPr>
        <p:spPr>
          <a:xfrm>
            <a:off x="6729750" y="1337000"/>
            <a:ext cx="5234100" cy="4216500"/>
          </a:xfrm>
          <a:prstGeom prst="rect">
            <a:avLst/>
          </a:prstGeom>
          <a:noFill/>
          <a:ln>
            <a:noFill/>
          </a:ln>
        </p:spPr>
        <p:txBody>
          <a:bodyPr anchorCtr="0" anchor="t" bIns="45700" lIns="91425" spcFirstLastPara="1" rIns="91425" wrap="square" tIns="45700">
            <a:spAutoFit/>
          </a:bodyPr>
          <a:lstStyle/>
          <a:p>
            <a:pPr indent="-2984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लॉग इन करने से थोड़ा ब्रेक लेकर सोशल मीडिया की तेज़-तर्रार दुनिया से बचिए।</a:t>
            </a:r>
            <a:endParaRPr sz="1600"/>
          </a:p>
          <a:p>
            <a:pPr indent="-2984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महत्वपूर्ण मानवीय रिश्तों के प्रति अधिक सचेत रहें। वर्तमान में जियो, व्यक्ति में संलग्न रहो।</a:t>
            </a:r>
            <a:endParaRPr sz="1600"/>
          </a:p>
          <a:p>
            <a:pPr indent="-2984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अन्यथा सोशल मीडिया पर बिताए गए समय को पुनः प्राप्त करें। हमारे पालतू जानवरों के साथ समय बिताएं, उसे उठाएंपसंदीदाशौक फिर से, किसी बुजुर्ग परिवार के सदस्य से बात करें या उससे मिलें, या अच्छे कारण के लिए स्वयंसेवक बनें।</a:t>
            </a:r>
            <a:endParaRPr sz="1600"/>
          </a:p>
          <a:p>
            <a:pPr indent="-2984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अपने स्वयं के जीवन में आराम पाएं और हमारे आस-पास क्या और कौन है, इसका जश्न मनाएं। कृतज्ञता का अभ्यास करें।</a:t>
            </a:r>
            <a:endParaRPr sz="1600"/>
          </a:p>
          <a:p>
            <a:pPr indent="-2984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स्वीकार करें कि हम सभी के पास सीमित समय है, और हम संभवतः हर चीज में भाग नहीं ले सकते।</a:t>
            </a:r>
            <a:endParaRPr sz="1600"/>
          </a:p>
        </p:txBody>
      </p:sp>
      <p:sp>
        <p:nvSpPr>
          <p:cNvPr id="163" name="Google Shape;163;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4: छूटने का डर (FOMO) और आपका मानसिक स्वास्थ्य</a:t>
            </a:r>
            <a:endParaRPr/>
          </a:p>
        </p:txBody>
      </p:sp>
      <p:sp>
        <p:nvSpPr>
          <p:cNvPr id="164" name="Google Shape;164;p10"/>
          <p:cNvSpPr/>
          <p:nvPr/>
        </p:nvSpPr>
        <p:spPr>
          <a:xfrm>
            <a:off x="599066" y="2331538"/>
            <a:ext cx="3825911" cy="3825911"/>
          </a:xfrm>
          <a:prstGeom prst="ellipse">
            <a:avLst/>
          </a:prstGeom>
          <a:solidFill>
            <a:schemeClr val="lt1">
              <a:alpha val="1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5" name="Google Shape;165;p10"/>
          <p:cNvPicPr preferRelativeResize="0"/>
          <p:nvPr/>
        </p:nvPicPr>
        <p:blipFill rotWithShape="1">
          <a:blip r:embed="rId3">
            <a:alphaModFix/>
          </a:blip>
          <a:srcRect b="0" l="0" r="0" t="0"/>
          <a:stretch/>
        </p:blipFill>
        <p:spPr>
          <a:xfrm>
            <a:off x="598697" y="2445786"/>
            <a:ext cx="6117806" cy="40785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p:nvPr/>
        </p:nvSpPr>
        <p:spPr>
          <a:xfrm>
            <a:off x="834213" y="1351144"/>
            <a:ext cx="10942152" cy="77724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11"/>
          <p:cNvSpPr/>
          <p:nvPr/>
        </p:nvSpPr>
        <p:spPr>
          <a:xfrm>
            <a:off x="834213" y="2330118"/>
            <a:ext cx="10942152" cy="77724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11"/>
          <p:cNvSpPr/>
          <p:nvPr/>
        </p:nvSpPr>
        <p:spPr>
          <a:xfrm>
            <a:off x="834213" y="3313105"/>
            <a:ext cx="10942152" cy="77724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3" name="Google Shape;173;p11"/>
          <p:cNvSpPr/>
          <p:nvPr/>
        </p:nvSpPr>
        <p:spPr>
          <a:xfrm>
            <a:off x="834213" y="4340697"/>
            <a:ext cx="10942152" cy="90487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11"/>
          <p:cNvSpPr/>
          <p:nvPr/>
        </p:nvSpPr>
        <p:spPr>
          <a:xfrm>
            <a:off x="834213" y="5444435"/>
            <a:ext cx="10942152" cy="98254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75" name="Google Shape;175;p11"/>
          <p:cNvGrpSpPr/>
          <p:nvPr/>
        </p:nvGrpSpPr>
        <p:grpSpPr>
          <a:xfrm>
            <a:off x="834182" y="2146791"/>
            <a:ext cx="3771939" cy="353354"/>
            <a:chOff x="951820" y="1297000"/>
            <a:chExt cx="5873464" cy="550225"/>
          </a:xfrm>
        </p:grpSpPr>
        <p:sp>
          <p:nvSpPr>
            <p:cNvPr id="176" name="Google Shape;176;p11"/>
            <p:cNvSpPr/>
            <p:nvPr/>
          </p:nvSpPr>
          <p:spPr>
            <a:xfrm flipH="1" rot="10800000">
              <a:off x="6309548" y="1297297"/>
              <a:ext cx="515736" cy="549928"/>
            </a:xfrm>
            <a:prstGeom prst="flowChartDelay">
              <a:avLst/>
            </a:prstGeom>
            <a:solidFill>
              <a:srgbClr val="01B272"/>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77" name="Google Shape;177;p11"/>
            <p:cNvSpPr/>
            <p:nvPr/>
          </p:nvSpPr>
          <p:spPr>
            <a:xfrm>
              <a:off x="951820" y="1297000"/>
              <a:ext cx="5357729" cy="550132"/>
            </a:xfrm>
            <a:prstGeom prst="rect">
              <a:avLst/>
            </a:prstGeom>
            <a:solidFill>
              <a:srgbClr val="01B272"/>
            </a:solidFill>
            <a:ln>
              <a:noFill/>
            </a:ln>
          </p:spPr>
          <p:txBody>
            <a:bodyPr anchorCtr="0" anchor="ctr" bIns="45700" lIns="72000" spcFirstLastPara="1" rIns="91425" wrap="square" tIns="45700">
              <a:noAutofit/>
            </a:bodyPr>
            <a:lstStyle/>
            <a:p>
              <a:pPr indent="0" lvl="0" marL="274320" marR="0" rtl="0" algn="l">
                <a:spcBef>
                  <a:spcPts val="0"/>
                </a:spcBef>
                <a:spcAft>
                  <a:spcPts val="0"/>
                </a:spcAft>
                <a:buNone/>
              </a:pPr>
              <a:r>
                <a:t/>
              </a:r>
              <a:endParaRPr b="0" i="0" sz="2400" u="none" cap="none" strike="noStrike">
                <a:solidFill>
                  <a:schemeClr val="lt1"/>
                </a:solidFill>
                <a:latin typeface="Arial"/>
                <a:ea typeface="Arial"/>
                <a:cs typeface="Arial"/>
                <a:sym typeface="Arial"/>
              </a:endParaRPr>
            </a:p>
          </p:txBody>
        </p:sp>
      </p:grpSp>
      <p:grpSp>
        <p:nvGrpSpPr>
          <p:cNvPr id="178" name="Google Shape;178;p11"/>
          <p:cNvGrpSpPr/>
          <p:nvPr/>
        </p:nvGrpSpPr>
        <p:grpSpPr>
          <a:xfrm>
            <a:off x="839788" y="3176678"/>
            <a:ext cx="3766560" cy="353373"/>
            <a:chOff x="960499" y="1297000"/>
            <a:chExt cx="5864785" cy="550225"/>
          </a:xfrm>
        </p:grpSpPr>
        <p:sp>
          <p:nvSpPr>
            <p:cNvPr id="179" name="Google Shape;179;p11"/>
            <p:cNvSpPr/>
            <p:nvPr/>
          </p:nvSpPr>
          <p:spPr>
            <a:xfrm flipH="1" rot="10800000">
              <a:off x="6309548" y="1297297"/>
              <a:ext cx="515736" cy="549928"/>
            </a:xfrm>
            <a:prstGeom prst="flowChartDelay">
              <a:avLst/>
            </a:prstGeom>
            <a:solidFill>
              <a:srgbClr val="FF770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80" name="Google Shape;180;p11"/>
            <p:cNvSpPr/>
            <p:nvPr/>
          </p:nvSpPr>
          <p:spPr>
            <a:xfrm>
              <a:off x="960499" y="1297000"/>
              <a:ext cx="5349048" cy="550132"/>
            </a:xfrm>
            <a:prstGeom prst="rect">
              <a:avLst/>
            </a:prstGeom>
            <a:solidFill>
              <a:srgbClr val="FF7700"/>
            </a:solidFill>
            <a:ln>
              <a:noFill/>
            </a:ln>
          </p:spPr>
          <p:txBody>
            <a:bodyPr anchorCtr="0" anchor="ctr" bIns="45700" lIns="72000" spcFirstLastPara="1" rIns="91425" wrap="square" tIns="45700">
              <a:noAutofit/>
            </a:bodyPr>
            <a:lstStyle/>
            <a:p>
              <a:pPr indent="0" lvl="0" marL="274320" marR="0" rtl="0" algn="l">
                <a:spcBef>
                  <a:spcPts val="0"/>
                </a:spcBef>
                <a:spcAft>
                  <a:spcPts val="0"/>
                </a:spcAft>
                <a:buNone/>
              </a:pPr>
              <a:r>
                <a:t/>
              </a:r>
              <a:endParaRPr b="0" i="0" sz="2400" u="none" cap="none" strike="noStrike">
                <a:solidFill>
                  <a:schemeClr val="lt1"/>
                </a:solidFill>
                <a:latin typeface="Arial"/>
                <a:ea typeface="Arial"/>
                <a:cs typeface="Arial"/>
                <a:sym typeface="Arial"/>
              </a:endParaRPr>
            </a:p>
          </p:txBody>
        </p:sp>
      </p:grpSp>
      <p:grpSp>
        <p:nvGrpSpPr>
          <p:cNvPr id="181" name="Google Shape;181;p11"/>
          <p:cNvGrpSpPr/>
          <p:nvPr/>
        </p:nvGrpSpPr>
        <p:grpSpPr>
          <a:xfrm>
            <a:off x="839788" y="4181256"/>
            <a:ext cx="3766560" cy="353373"/>
            <a:chOff x="960499" y="1297000"/>
            <a:chExt cx="5864785" cy="550225"/>
          </a:xfrm>
        </p:grpSpPr>
        <p:sp>
          <p:nvSpPr>
            <p:cNvPr id="182" name="Google Shape;182;p11"/>
            <p:cNvSpPr/>
            <p:nvPr/>
          </p:nvSpPr>
          <p:spPr>
            <a:xfrm flipH="1" rot="10800000">
              <a:off x="6309548" y="1297297"/>
              <a:ext cx="515736" cy="549928"/>
            </a:xfrm>
            <a:prstGeom prst="flowChartDelay">
              <a:avLst/>
            </a:prstGeom>
            <a:solidFill>
              <a:srgbClr val="FFC50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83" name="Google Shape;183;p11"/>
            <p:cNvSpPr/>
            <p:nvPr/>
          </p:nvSpPr>
          <p:spPr>
            <a:xfrm>
              <a:off x="960499" y="1297000"/>
              <a:ext cx="5349048" cy="550132"/>
            </a:xfrm>
            <a:prstGeom prst="rect">
              <a:avLst/>
            </a:prstGeom>
            <a:solidFill>
              <a:srgbClr val="FFC500"/>
            </a:solidFill>
            <a:ln>
              <a:noFill/>
            </a:ln>
          </p:spPr>
          <p:txBody>
            <a:bodyPr anchorCtr="0" anchor="ctr" bIns="45700" lIns="72000" spcFirstLastPara="1" rIns="91425" wrap="square" tIns="45700">
              <a:noAutofit/>
            </a:bodyPr>
            <a:lstStyle/>
            <a:p>
              <a:pPr indent="0" lvl="0" marL="274320" marR="0" rtl="0" algn="l">
                <a:spcBef>
                  <a:spcPts val="0"/>
                </a:spcBef>
                <a:spcAft>
                  <a:spcPts val="0"/>
                </a:spcAft>
                <a:buNone/>
              </a:pPr>
              <a:r>
                <a:t/>
              </a:r>
              <a:endParaRPr b="0" i="0" sz="2400" u="none" cap="none" strike="noStrike">
                <a:solidFill>
                  <a:schemeClr val="lt1"/>
                </a:solidFill>
                <a:latin typeface="Arial"/>
                <a:ea typeface="Arial"/>
                <a:cs typeface="Arial"/>
                <a:sym typeface="Arial"/>
              </a:endParaRPr>
            </a:p>
          </p:txBody>
        </p:sp>
      </p:grpSp>
      <p:grpSp>
        <p:nvGrpSpPr>
          <p:cNvPr id="184" name="Google Shape;184;p11"/>
          <p:cNvGrpSpPr/>
          <p:nvPr/>
        </p:nvGrpSpPr>
        <p:grpSpPr>
          <a:xfrm>
            <a:off x="834214" y="5267749"/>
            <a:ext cx="3772134" cy="353373"/>
            <a:chOff x="951820" y="1297000"/>
            <a:chExt cx="5873464" cy="550225"/>
          </a:xfrm>
        </p:grpSpPr>
        <p:sp>
          <p:nvSpPr>
            <p:cNvPr id="185" name="Google Shape;185;p11"/>
            <p:cNvSpPr/>
            <p:nvPr/>
          </p:nvSpPr>
          <p:spPr>
            <a:xfrm flipH="1" rot="10800000">
              <a:off x="6309548" y="1297297"/>
              <a:ext cx="515736" cy="549928"/>
            </a:xfrm>
            <a:prstGeom prst="flowChartDelay">
              <a:avLst/>
            </a:prstGeom>
            <a:solidFill>
              <a:srgbClr val="00B0F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86" name="Google Shape;186;p11"/>
            <p:cNvSpPr/>
            <p:nvPr/>
          </p:nvSpPr>
          <p:spPr>
            <a:xfrm>
              <a:off x="951820" y="1297000"/>
              <a:ext cx="5357729" cy="550132"/>
            </a:xfrm>
            <a:prstGeom prst="rect">
              <a:avLst/>
            </a:prstGeom>
            <a:solidFill>
              <a:srgbClr val="00B0F0"/>
            </a:solidFill>
            <a:ln>
              <a:noFill/>
            </a:ln>
          </p:spPr>
          <p:txBody>
            <a:bodyPr anchorCtr="0" anchor="ctr" bIns="45700" lIns="72000" spcFirstLastPara="1" rIns="91425" wrap="square" tIns="45700">
              <a:noAutofit/>
            </a:bodyPr>
            <a:lstStyle/>
            <a:p>
              <a:pPr indent="0" lvl="0" marL="274320" marR="0" rtl="0" algn="l">
                <a:spcBef>
                  <a:spcPts val="0"/>
                </a:spcBef>
                <a:spcAft>
                  <a:spcPts val="0"/>
                </a:spcAft>
                <a:buNone/>
              </a:pPr>
              <a:r>
                <a:t/>
              </a:r>
              <a:endParaRPr b="0" i="0" sz="2400" u="none" cap="none" strike="noStrike">
                <a:solidFill>
                  <a:schemeClr val="lt1"/>
                </a:solidFill>
                <a:latin typeface="Arial"/>
                <a:ea typeface="Arial"/>
                <a:cs typeface="Arial"/>
                <a:sym typeface="Arial"/>
              </a:endParaRPr>
            </a:p>
          </p:txBody>
        </p:sp>
      </p:grpSp>
      <p:sp>
        <p:nvSpPr>
          <p:cNvPr id="187" name="Google Shape;187;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8" name="Google Shape;188;p11"/>
          <p:cNvSpPr txBox="1"/>
          <p:nvPr/>
        </p:nvSpPr>
        <p:spPr>
          <a:xfrm>
            <a:off x="91265" y="88804"/>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आत्म मूल्यांकन</a:t>
            </a:r>
            <a:endParaRPr b="1" i="0" sz="3600" u="none" cap="none" strike="noStrike">
              <a:solidFill>
                <a:srgbClr val="0064E0"/>
              </a:solidFill>
              <a:latin typeface="Arial"/>
              <a:ea typeface="Arial"/>
              <a:cs typeface="Arial"/>
              <a:sym typeface="Arial"/>
            </a:endParaRPr>
          </a:p>
        </p:txBody>
      </p:sp>
      <p:sp>
        <p:nvSpPr>
          <p:cNvPr id="189" name="Google Shape;189;p11"/>
          <p:cNvSpPr txBox="1"/>
          <p:nvPr>
            <p:ph idx="11" type="ftr"/>
          </p:nvPr>
        </p:nvSpPr>
        <p:spPr>
          <a:xfrm>
            <a:off x="1600200" y="587072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15: फेक न्यूज को स्पॉट करें - इंटरनेट अन्वेषक</a:t>
            </a:r>
            <a:endParaRPr/>
          </a:p>
        </p:txBody>
      </p:sp>
      <p:sp>
        <p:nvSpPr>
          <p:cNvPr id="190" name="Google Shape;190;p11"/>
          <p:cNvSpPr/>
          <p:nvPr/>
        </p:nvSpPr>
        <p:spPr>
          <a:xfrm>
            <a:off x="305677" y="739968"/>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11"/>
          <p:cNvSpPr/>
          <p:nvPr/>
        </p:nvSpPr>
        <p:spPr>
          <a:xfrm>
            <a:off x="978335" y="1539612"/>
            <a:ext cx="103794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000000"/>
                </a:solidFill>
                <a:latin typeface="Arial"/>
                <a:ea typeface="Arial"/>
                <a:cs typeface="Arial"/>
                <a:sym typeface="Arial"/>
              </a:rPr>
              <a:t>आप वास्तव में सोशल मीडिया की परवाह नहीं करते हैं। आप शायद महीने में एक बार पोस्ट करते हैं ताकि दूर के रिश्तेदारों को पता चल जाए कि आप आसपास हैं। आप दोस्तों के साथ आमने-सामने संवाद करना पसंद करते हैं।</a:t>
            </a:r>
            <a:endParaRPr b="0" i="0" sz="1400" u="none" cap="none" strike="noStrike">
              <a:solidFill>
                <a:schemeClr val="dk1"/>
              </a:solidFill>
              <a:latin typeface="Arial"/>
              <a:ea typeface="Arial"/>
              <a:cs typeface="Arial"/>
              <a:sym typeface="Arial"/>
            </a:endParaRPr>
          </a:p>
        </p:txBody>
      </p:sp>
      <p:grpSp>
        <p:nvGrpSpPr>
          <p:cNvPr id="192" name="Google Shape;192;p11"/>
          <p:cNvGrpSpPr/>
          <p:nvPr/>
        </p:nvGrpSpPr>
        <p:grpSpPr>
          <a:xfrm>
            <a:off x="839788" y="1170428"/>
            <a:ext cx="3766560" cy="353373"/>
            <a:chOff x="960499" y="1297000"/>
            <a:chExt cx="5864785" cy="550225"/>
          </a:xfrm>
        </p:grpSpPr>
        <p:sp>
          <p:nvSpPr>
            <p:cNvPr id="193" name="Google Shape;193;p11"/>
            <p:cNvSpPr/>
            <p:nvPr/>
          </p:nvSpPr>
          <p:spPr>
            <a:xfrm flipH="1" rot="10800000">
              <a:off x="6309548" y="1297297"/>
              <a:ext cx="515736" cy="549928"/>
            </a:xfrm>
            <a:prstGeom prst="flowChartDelay">
              <a:avLst/>
            </a:prstGeom>
            <a:solidFill>
              <a:srgbClr val="006FF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94" name="Google Shape;194;p11"/>
            <p:cNvSpPr/>
            <p:nvPr/>
          </p:nvSpPr>
          <p:spPr>
            <a:xfrm>
              <a:off x="960499" y="1297000"/>
              <a:ext cx="5349048" cy="550132"/>
            </a:xfrm>
            <a:prstGeom prst="rect">
              <a:avLst/>
            </a:prstGeom>
            <a:solidFill>
              <a:srgbClr val="006FF0"/>
            </a:solidFill>
            <a:ln>
              <a:noFill/>
            </a:ln>
          </p:spPr>
          <p:txBody>
            <a:bodyPr anchorCtr="0" anchor="ctr" bIns="45700" lIns="72000" spcFirstLastPara="1" rIns="91425" wrap="square" tIns="45700">
              <a:noAutofit/>
            </a:bodyPr>
            <a:lstStyle/>
            <a:p>
              <a:pPr indent="0" lvl="0" marL="274320" marR="0" rtl="0" algn="l">
                <a:spcBef>
                  <a:spcPts val="0"/>
                </a:spcBef>
                <a:spcAft>
                  <a:spcPts val="0"/>
                </a:spcAft>
                <a:buNone/>
              </a:pPr>
              <a:r>
                <a:t/>
              </a:r>
              <a:endParaRPr b="0" i="0" sz="2400" u="none" cap="none" strike="noStrike">
                <a:solidFill>
                  <a:schemeClr val="lt1"/>
                </a:solidFill>
                <a:latin typeface="Arial"/>
                <a:ea typeface="Arial"/>
                <a:cs typeface="Arial"/>
                <a:sym typeface="Arial"/>
              </a:endParaRPr>
            </a:p>
          </p:txBody>
        </p:sp>
      </p:grpSp>
      <p:sp>
        <p:nvSpPr>
          <p:cNvPr id="195" name="Google Shape;195;p11"/>
          <p:cNvSpPr/>
          <p:nvPr/>
        </p:nvSpPr>
        <p:spPr>
          <a:xfrm>
            <a:off x="978335" y="1219412"/>
            <a:ext cx="252062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अधिकतर - ऑफ द ग्रिड</a:t>
            </a:r>
            <a:endParaRPr/>
          </a:p>
        </p:txBody>
      </p:sp>
      <p:sp>
        <p:nvSpPr>
          <p:cNvPr id="196" name="Google Shape;196;p11"/>
          <p:cNvSpPr/>
          <p:nvPr/>
        </p:nvSpPr>
        <p:spPr>
          <a:xfrm>
            <a:off x="978335" y="2518583"/>
            <a:ext cx="106136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000000"/>
                </a:solidFill>
                <a:latin typeface="Arial"/>
                <a:ea typeface="Arial"/>
                <a:cs typeface="Arial"/>
                <a:sym typeface="Arial"/>
              </a:rPr>
              <a:t>आप ट्विटर पर स्क्रॉल करना और Instagram से अपनी सभी प्रेरणा प्राप्त करना पसंद करते हैं। दूसरों से प्रेरणा लेना कोई बुरी बात नहीं है, लेकिन केवल भीड़ का अनुसरण करने के बजाय, आप अपनी शैली और वरीयताओं में सुधार करने के लिए विभिन्न प्रकार के खातों को देखना सुनिश्चित करें।</a:t>
            </a:r>
            <a:endParaRPr/>
          </a:p>
        </p:txBody>
      </p:sp>
      <p:sp>
        <p:nvSpPr>
          <p:cNvPr id="197" name="Google Shape;197;p11"/>
          <p:cNvSpPr/>
          <p:nvPr/>
        </p:nvSpPr>
        <p:spPr>
          <a:xfrm>
            <a:off x="978322" y="2163250"/>
            <a:ext cx="3837900" cy="338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अधिकतरबी एस- आकस्मिक ब्राउज़र</a:t>
            </a:r>
            <a:endParaRPr/>
          </a:p>
        </p:txBody>
      </p:sp>
      <p:sp>
        <p:nvSpPr>
          <p:cNvPr id="198" name="Google Shape;198;p11"/>
          <p:cNvSpPr/>
          <p:nvPr/>
        </p:nvSpPr>
        <p:spPr>
          <a:xfrm>
            <a:off x="978335" y="3556990"/>
            <a:ext cx="106136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000000"/>
                </a:solidFill>
                <a:latin typeface="Arial"/>
                <a:ea typeface="Arial"/>
                <a:cs typeface="Arial"/>
                <a:sym typeface="Arial"/>
              </a:rPr>
              <a:t>न तो एक अति और न ही दूसरा, आप एक घंटे की लंबी स्क्रॉल शुरू कर सकते हैं, लेकिन आप यह भी जानते हैं कि फोन को कब नीचे रखना है। अपने आप से यह पूछने पर काम करें कि क्या सोशल मीडिया पर बिताया गया आपका समय आपके जीवन से जुड़ रहा है या घट रहा है, और ईमानदारी से जवाब दें।</a:t>
            </a:r>
            <a:endParaRPr/>
          </a:p>
        </p:txBody>
      </p:sp>
      <p:sp>
        <p:nvSpPr>
          <p:cNvPr id="199" name="Google Shape;199;p11"/>
          <p:cNvSpPr/>
          <p:nvPr/>
        </p:nvSpPr>
        <p:spPr>
          <a:xfrm>
            <a:off x="978322" y="3172675"/>
            <a:ext cx="3939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ज्यादातर सीएस - टाइमलाइन ट्रैपर</a:t>
            </a:r>
            <a:endParaRPr/>
          </a:p>
        </p:txBody>
      </p:sp>
      <p:sp>
        <p:nvSpPr>
          <p:cNvPr id="200" name="Google Shape;200;p11"/>
          <p:cNvSpPr/>
          <p:nvPr/>
        </p:nvSpPr>
        <p:spPr>
          <a:xfrm>
            <a:off x="978335" y="4543017"/>
            <a:ext cx="107980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000000"/>
                </a:solidFill>
                <a:latin typeface="Arial"/>
                <a:ea typeface="Arial"/>
                <a:cs typeface="Arial"/>
                <a:sym typeface="Arial"/>
              </a:rPr>
              <a:t>आप अक्सर खुद को सोशल मीडिया के छेद में पाते हैं। आप हर दिन सभी खातों में पोस्ट करते हैं और आपको अपनी हर गतिविधि का दस्तावेजीकरण करना होता है। जब आप बाहर हों, तो अपने फोन को दूर रखने के लिए स्वयं को चुनौती देने का प्रयास करें ताकि आप अपने स्थान को अपडेट करने या अपना # पोस्ट करने के लिए लालायित न होंfavenewdish.</a:t>
            </a:r>
            <a:endParaRPr/>
          </a:p>
        </p:txBody>
      </p:sp>
      <p:sp>
        <p:nvSpPr>
          <p:cNvPr id="201" name="Google Shape;201;p11"/>
          <p:cNvSpPr/>
          <p:nvPr/>
        </p:nvSpPr>
        <p:spPr>
          <a:xfrm>
            <a:off x="978320" y="4173825"/>
            <a:ext cx="3939000" cy="338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ज्यादातर डीएस - सुपर सोशल</a:t>
            </a:r>
            <a:endParaRPr/>
          </a:p>
        </p:txBody>
      </p:sp>
      <p:sp>
        <p:nvSpPr>
          <p:cNvPr id="202" name="Google Shape;202;p11"/>
          <p:cNvSpPr/>
          <p:nvPr/>
        </p:nvSpPr>
        <p:spPr>
          <a:xfrm>
            <a:off x="978335" y="5632901"/>
            <a:ext cx="10613657"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000000"/>
                </a:solidFill>
                <a:latin typeface="Arial"/>
                <a:ea typeface="Arial"/>
                <a:cs typeface="Arial"/>
                <a:sym typeface="Arial"/>
              </a:rPr>
              <a:t>आपको शायद दोनों अंगूठे में आरएसआई (दोहराए जाने वाले तनाव की चोट) मिली है और जब आप अपने फोन से अलग हो जाते हैं तो चिंता और एफओएमओ से उबर जाते हैं। हालांकि आप धीमा होने के कोई संकेत नहीं दिखाते हैं। सूचनाओं को बंद करने का प्रयास करें और अपने उपयोग को प्रतिबंधित करने के लिए अपने फ़ोन की स्क्रीन समय सेटिंग का उपयोग करें।</a:t>
            </a:r>
            <a:endParaRPr/>
          </a:p>
        </p:txBody>
      </p:sp>
      <p:sp>
        <p:nvSpPr>
          <p:cNvPr id="203" name="Google Shape;203;p11"/>
          <p:cNvSpPr/>
          <p:nvPr/>
        </p:nvSpPr>
        <p:spPr>
          <a:xfrm>
            <a:off x="896700" y="5277575"/>
            <a:ext cx="4323000" cy="338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u="none" cap="none" strike="noStrike">
                <a:solidFill>
                  <a:schemeClr val="lt1"/>
                </a:solidFill>
                <a:latin typeface="Arial"/>
                <a:ea typeface="Arial"/>
                <a:cs typeface="Arial"/>
                <a:sym typeface="Arial"/>
              </a:rPr>
              <a:t>अधिकतरतों- स्क्रॉल करना बंद नहीं कर सकता</a:t>
            </a:r>
            <a:endParaRPr sz="1200"/>
          </a:p>
        </p:txBody>
      </p:sp>
      <p:sp>
        <p:nvSpPr>
          <p:cNvPr id="204" name="Google Shape;204;p11"/>
          <p:cNvSpPr txBox="1"/>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rgbClr val="FFFFFF"/>
                </a:solidFill>
                <a:latin typeface="Arial"/>
                <a:ea typeface="Arial"/>
                <a:cs typeface="Arial"/>
                <a:sym typeface="Arial"/>
              </a:rPr>
              <a:t>पाठ 4: छूटने का डर (FOMO) और आपका मानसिक स्वास्थ्य</a:t>
            </a:r>
            <a:endParaRPr b="0" i="0" sz="9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pSp>
        <p:nvGrpSpPr>
          <p:cNvPr id="209" name="Google Shape;209;p12"/>
          <p:cNvGrpSpPr/>
          <p:nvPr/>
        </p:nvGrpSpPr>
        <p:grpSpPr>
          <a:xfrm flipH="1">
            <a:off x="3170099" y="2654041"/>
            <a:ext cx="5851803" cy="1966150"/>
            <a:chOff x="2788049" y="2445925"/>
            <a:chExt cx="5851803" cy="1966150"/>
          </a:xfrm>
        </p:grpSpPr>
        <p:pic>
          <p:nvPicPr>
            <p:cNvPr id="210" name="Google Shape;210;p12"/>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11" name="Google Shape;211;p12"/>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12" name="Google Shape;212;p12"/>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pic>
        <p:nvPicPr>
          <p:cNvPr id="213" name="Google Shape;213;p12"/>
          <p:cNvPicPr preferRelativeResize="0"/>
          <p:nvPr/>
        </p:nvPicPr>
        <p:blipFill rotWithShape="1">
          <a:blip r:embed="rId5">
            <a:alphaModFix/>
          </a:blip>
          <a:srcRect b="0" l="0" r="0" t="0"/>
          <a:stretch/>
        </p:blipFill>
        <p:spPr>
          <a:xfrm>
            <a:off x="4269037" y="2327990"/>
            <a:ext cx="3475021" cy="4328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2"/>
          <p:cNvPicPr preferRelativeResize="0"/>
          <p:nvPr/>
        </p:nvPicPr>
        <p:blipFill rotWithShape="1">
          <a:blip r:embed="rId3">
            <a:alphaModFix/>
          </a:blip>
          <a:srcRect b="12611" l="0" r="0" t="18265"/>
          <a:stretch/>
        </p:blipFill>
        <p:spPr>
          <a:xfrm>
            <a:off x="830141" y="2035277"/>
            <a:ext cx="4294150" cy="3067666"/>
          </a:xfrm>
          <a:prstGeom prst="rect">
            <a:avLst/>
          </a:prstGeom>
          <a:noFill/>
          <a:ln>
            <a:noFill/>
          </a:ln>
        </p:spPr>
      </p:pic>
      <p:sp>
        <p:nvSpPr>
          <p:cNvPr id="50" name="Google Shape;50;p2"/>
          <p:cNvSpPr/>
          <p:nvPr/>
        </p:nvSpPr>
        <p:spPr>
          <a:xfrm>
            <a:off x="5807012" y="3989042"/>
            <a:ext cx="5387462" cy="1687249"/>
          </a:xfrm>
          <a:prstGeom prst="rect">
            <a:avLst/>
          </a:prstGeom>
          <a:gradFill>
            <a:gsLst>
              <a:gs pos="0">
                <a:srgbClr val="F2F2F2"/>
              </a:gs>
              <a:gs pos="100000">
                <a:schemeClr val="lt1"/>
              </a:gs>
            </a:gsLst>
            <a:lin ang="5400000" scaled="0"/>
          </a:gradFill>
          <a:ln cap="flat" cmpd="sng" w="127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2" name="Google Shape;52;p2"/>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समय ऑनलाइन</a:t>
            </a:r>
            <a:endParaRPr b="1" i="0" sz="3600" u="none" cap="none" strike="noStrike">
              <a:solidFill>
                <a:srgbClr val="0064E0"/>
              </a:solidFill>
              <a:latin typeface="Arial"/>
              <a:ea typeface="Arial"/>
              <a:cs typeface="Arial"/>
              <a:sym typeface="Arial"/>
            </a:endParaRPr>
          </a:p>
        </p:txBody>
      </p:sp>
      <p:sp>
        <p:nvSpPr>
          <p:cNvPr id="53" name="Google Shape;53;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4: छूटने का डर (FOMO) और आपका मानसिक स्वास्थ्य</a:t>
            </a:r>
            <a:endParaRPr/>
          </a:p>
        </p:txBody>
      </p:sp>
      <p:sp>
        <p:nvSpPr>
          <p:cNvPr id="54" name="Google Shape;54;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2"/>
          <p:cNvSpPr/>
          <p:nvPr/>
        </p:nvSpPr>
        <p:spPr>
          <a:xfrm>
            <a:off x="5581138" y="1940007"/>
            <a:ext cx="6379931" cy="1071575"/>
          </a:xfrm>
          <a:prstGeom prst="rect">
            <a:avLst/>
          </a:prstGeom>
          <a:noFill/>
          <a:ln>
            <a:noFill/>
          </a:ln>
        </p:spPr>
        <p:txBody>
          <a:bodyPr anchorCtr="0" anchor="t" bIns="45700" lIns="91425" spcFirstLastPara="1" rIns="504000" wrap="square" tIns="45700">
            <a:spAutoFit/>
          </a:bodyPr>
          <a:lstStyle/>
          <a:p>
            <a:pPr indent="-342900" lvl="0" marL="469897" marR="0" rtl="0" algn="l">
              <a:lnSpc>
                <a:spcPct val="115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एक दिन में आपका औसत स्क्रीन टाइम कितना है, जिसमें स्कूलवर्क शामिल नहीं है? आपका अनुमान क्या है?</a:t>
            </a:r>
            <a:endParaRPr/>
          </a:p>
          <a:p>
            <a:pPr indent="-342900" lvl="0" marL="469897" marR="0" rtl="0" algn="l">
              <a:lnSpc>
                <a:spcPct val="115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आप अपना अधिकांश ऑनलाइन समय किस पर व्यतीत करते हैं?</a:t>
            </a:r>
            <a:endParaRPr/>
          </a:p>
        </p:txBody>
      </p:sp>
      <p:sp>
        <p:nvSpPr>
          <p:cNvPr id="56" name="Google Shape;56;p2"/>
          <p:cNvSpPr/>
          <p:nvPr/>
        </p:nvSpPr>
        <p:spPr>
          <a:xfrm>
            <a:off x="5581138" y="3150496"/>
            <a:ext cx="6379931" cy="634533"/>
          </a:xfrm>
          <a:prstGeom prst="rect">
            <a:avLst/>
          </a:prstGeom>
          <a:noFill/>
          <a:ln>
            <a:noFill/>
          </a:ln>
        </p:spPr>
        <p:txBody>
          <a:bodyPr anchorCtr="0" anchor="t" bIns="45700" lIns="91425" spcFirstLastPara="1" rIns="504000" wrap="square" tIns="45700">
            <a:spAutoFit/>
          </a:bodyPr>
          <a:lstStyle/>
          <a:p>
            <a:pPr indent="-342900" lvl="0" marL="469897" marR="0" rtl="0" algn="l">
              <a:lnSpc>
                <a:spcPct val="115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आपको क्या लगता है कि अमेरिका में उद्धृत औसत की तुलना में भारत में औसत किशोर कितना समय ऑनलाइन बिताते हैं?</a:t>
            </a:r>
            <a:endParaRPr/>
          </a:p>
        </p:txBody>
      </p:sp>
      <p:sp>
        <p:nvSpPr>
          <p:cNvPr id="57" name="Google Shape;57;p2"/>
          <p:cNvSpPr/>
          <p:nvPr/>
        </p:nvSpPr>
        <p:spPr>
          <a:xfrm>
            <a:off x="6169447" y="4095847"/>
            <a:ext cx="6379931" cy="351378"/>
          </a:xfrm>
          <a:prstGeom prst="rect">
            <a:avLst/>
          </a:prstGeom>
          <a:noFill/>
          <a:ln>
            <a:noFill/>
          </a:ln>
        </p:spPr>
        <p:txBody>
          <a:bodyPr anchorCtr="0" anchor="t" bIns="45700" lIns="91425" spcFirstLastPara="1" rIns="504000" wrap="square" tIns="45700">
            <a:spAutoFit/>
          </a:bodyPr>
          <a:lstStyle/>
          <a:p>
            <a:pPr indent="0" lvl="0" marL="126997" marR="0" rtl="0" algn="l">
              <a:lnSpc>
                <a:spcPct val="115000"/>
              </a:lnSpc>
              <a:spcBef>
                <a:spcPts val="0"/>
              </a:spcBef>
              <a:spcAft>
                <a:spcPts val="0"/>
              </a:spcAft>
              <a:buNone/>
            </a:pPr>
            <a:r>
              <a:rPr b="1" lang="en-US" sz="1600">
                <a:solidFill>
                  <a:srgbClr val="006FF0"/>
                </a:solidFill>
              </a:rPr>
              <a:t>क्या आप जानते हैं?</a:t>
            </a:r>
            <a:endParaRPr/>
          </a:p>
        </p:txBody>
      </p:sp>
      <p:sp>
        <p:nvSpPr>
          <p:cNvPr id="58" name="Google Shape;58;p2"/>
          <p:cNvSpPr/>
          <p:nvPr/>
        </p:nvSpPr>
        <p:spPr>
          <a:xfrm>
            <a:off x="5451788" y="4473837"/>
            <a:ext cx="717659" cy="717659"/>
          </a:xfrm>
          <a:prstGeom prst="ellipse">
            <a:avLst/>
          </a:prstGeom>
          <a:solidFill>
            <a:schemeClr val="lt1"/>
          </a:solidFill>
          <a:ln cap="flat" cmpd="sng" w="127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9" name="Google Shape;59;p2"/>
          <p:cNvPicPr preferRelativeResize="0"/>
          <p:nvPr/>
        </p:nvPicPr>
        <p:blipFill rotWithShape="1">
          <a:blip r:embed="rId4">
            <a:alphaModFix/>
          </a:blip>
          <a:srcRect b="0" l="0" r="0" t="0"/>
          <a:stretch/>
        </p:blipFill>
        <p:spPr>
          <a:xfrm>
            <a:off x="5623615" y="4569078"/>
            <a:ext cx="420897" cy="527177"/>
          </a:xfrm>
          <a:prstGeom prst="rect">
            <a:avLst/>
          </a:prstGeom>
          <a:noFill/>
          <a:ln>
            <a:noFill/>
          </a:ln>
        </p:spPr>
      </p:pic>
      <p:sp>
        <p:nvSpPr>
          <p:cNvPr id="60" name="Google Shape;60;p2"/>
          <p:cNvSpPr/>
          <p:nvPr/>
        </p:nvSpPr>
        <p:spPr>
          <a:xfrm>
            <a:off x="6169448" y="4444529"/>
            <a:ext cx="5135862" cy="1062278"/>
          </a:xfrm>
          <a:prstGeom prst="rect">
            <a:avLst/>
          </a:prstGeom>
          <a:noFill/>
          <a:ln>
            <a:noFill/>
          </a:ln>
        </p:spPr>
        <p:txBody>
          <a:bodyPr anchorCtr="0" anchor="t" bIns="45700" lIns="91425" spcFirstLastPara="1" rIns="504000" wrap="square" tIns="45700">
            <a:spAutoFit/>
          </a:bodyPr>
          <a:lstStyle/>
          <a:p>
            <a:pPr indent="0" lvl="0" marL="126997" marR="0" rtl="0" algn="l">
              <a:lnSpc>
                <a:spcPct val="115000"/>
              </a:lnSpc>
              <a:spcBef>
                <a:spcPts val="0"/>
              </a:spcBef>
              <a:spcAft>
                <a:spcPts val="0"/>
              </a:spcAft>
              <a:buNone/>
            </a:pPr>
            <a:r>
              <a:rPr b="0" i="0" lang="en-US" sz="1400" u="none" cap="none" strike="noStrike">
                <a:solidFill>
                  <a:schemeClr val="dk1"/>
                </a:solidFill>
                <a:latin typeface="Arial"/>
                <a:ea typeface="Arial"/>
                <a:cs typeface="Arial"/>
                <a:sym typeface="Arial"/>
              </a:rPr>
              <a:t>अमेरिकी किशोर मनोरंजन के लिए स्क्रीन मीडिया पर प्रति दिन औसतन सात घंटे से अधिक खर्च करते हैं, और ट्वीन्स (10-12 वर्ष) लगभग पांच घंटे खर्च करते हैं - इसमें स्कूल और होमवर्क के लिए स्क्रीन का उपयोग करने में लगने वाला समय शामिल नहीं है।</a:t>
            </a:r>
            <a:endParaRPr/>
          </a:p>
        </p:txBody>
      </p:sp>
      <p:pic>
        <p:nvPicPr>
          <p:cNvPr id="61" name="Google Shape;61;p2"/>
          <p:cNvPicPr preferRelativeResize="0"/>
          <p:nvPr/>
        </p:nvPicPr>
        <p:blipFill rotWithShape="1">
          <a:blip r:embed="rId5">
            <a:alphaModFix/>
          </a:blip>
          <a:srcRect b="0" l="0" r="0" t="0"/>
          <a:stretch/>
        </p:blipFill>
        <p:spPr>
          <a:xfrm rot="-5400000">
            <a:off x="4498647" y="1318060"/>
            <a:ext cx="621947" cy="621947"/>
          </a:xfrm>
          <a:prstGeom prst="rect">
            <a:avLst/>
          </a:prstGeom>
          <a:noFill/>
          <a:ln>
            <a:noFill/>
          </a:ln>
        </p:spPr>
      </p:pic>
      <p:sp>
        <p:nvSpPr>
          <p:cNvPr id="62" name="Google Shape;62;p2"/>
          <p:cNvSpPr/>
          <p:nvPr/>
        </p:nvSpPr>
        <p:spPr>
          <a:xfrm>
            <a:off x="4151515"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2"/>
          <p:cNvSpPr/>
          <p:nvPr/>
        </p:nvSpPr>
        <p:spPr>
          <a:xfrm>
            <a:off x="903744" y="4063247"/>
            <a:ext cx="932320" cy="9323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2"/>
          <p:cNvSpPr/>
          <p:nvPr/>
        </p:nvSpPr>
        <p:spPr>
          <a:xfrm>
            <a:off x="841436" y="5213486"/>
            <a:ext cx="540657" cy="5406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 name="Google Shape;65;p2"/>
          <p:cNvSpPr/>
          <p:nvPr/>
        </p:nvSpPr>
        <p:spPr>
          <a:xfrm>
            <a:off x="1461160" y="5206767"/>
            <a:ext cx="278079" cy="278079"/>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3"/>
          <p:cNvPicPr preferRelativeResize="0"/>
          <p:nvPr/>
        </p:nvPicPr>
        <p:blipFill rotWithShape="1">
          <a:blip r:embed="rId3">
            <a:alphaModFix/>
          </a:blip>
          <a:srcRect b="23" l="0" r="0" t="22"/>
          <a:stretch/>
        </p:blipFill>
        <p:spPr>
          <a:xfrm>
            <a:off x="0" y="-1"/>
            <a:ext cx="12192000" cy="6550244"/>
          </a:xfrm>
          <a:prstGeom prst="rect">
            <a:avLst/>
          </a:prstGeom>
          <a:noFill/>
          <a:ln>
            <a:noFill/>
          </a:ln>
        </p:spPr>
      </p:pic>
      <p:pic>
        <p:nvPicPr>
          <p:cNvPr id="72" name="Google Shape;72;p3"/>
          <p:cNvPicPr preferRelativeResize="0"/>
          <p:nvPr/>
        </p:nvPicPr>
        <p:blipFill rotWithShape="1">
          <a:blip r:embed="rId4">
            <a:alphaModFix/>
          </a:blip>
          <a:srcRect b="0" l="0" r="0" t="0"/>
          <a:stretch/>
        </p:blipFill>
        <p:spPr>
          <a:xfrm>
            <a:off x="2520382" y="1902360"/>
            <a:ext cx="7132320" cy="4011930"/>
          </a:xfrm>
          <a:prstGeom prst="rect">
            <a:avLst/>
          </a:prstGeom>
          <a:noFill/>
          <a:ln>
            <a:noFill/>
          </a:ln>
        </p:spPr>
      </p:pic>
      <p:sp>
        <p:nvSpPr>
          <p:cNvPr id="73" name="Google Shape;73;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4" name="Google Shape;74;p3"/>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छूटने का डर (FOMO) </a:t>
            </a:r>
            <a:endParaRPr b="1" i="0" sz="3600" u="none" cap="none" strike="noStrike">
              <a:solidFill>
                <a:srgbClr val="0064E0"/>
              </a:solidFill>
              <a:latin typeface="Arial"/>
              <a:ea typeface="Arial"/>
              <a:cs typeface="Arial"/>
              <a:sym typeface="Arial"/>
            </a:endParaRPr>
          </a:p>
        </p:txBody>
      </p:sp>
      <p:sp>
        <p:nvSpPr>
          <p:cNvPr id="75" name="Google Shape;75;p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4: छूटने का डर (FOMO) और आपका मानसिक स्वास्थ्य</a:t>
            </a:r>
            <a:endParaRPr/>
          </a:p>
        </p:txBody>
      </p:sp>
      <p:pic>
        <p:nvPicPr>
          <p:cNvPr id="77" name="Google Shape;77;p3"/>
          <p:cNvPicPr preferRelativeResize="0"/>
          <p:nvPr/>
        </p:nvPicPr>
        <p:blipFill rotWithShape="1">
          <a:blip r:embed="rId5">
            <a:alphaModFix/>
          </a:blip>
          <a:srcRect b="0" l="0" r="0" t="0"/>
          <a:stretch/>
        </p:blipFill>
        <p:spPr>
          <a:xfrm>
            <a:off x="9419016" y="69481"/>
            <a:ext cx="2670279" cy="432854"/>
          </a:xfrm>
          <a:prstGeom prst="rect">
            <a:avLst/>
          </a:prstGeom>
          <a:noFill/>
          <a:ln>
            <a:noFill/>
          </a:ln>
        </p:spPr>
      </p:pic>
      <p:pic>
        <p:nvPicPr>
          <p:cNvPr descr="FOMO, or fear of missing out, is the anxiety we experience when we feel there’s something exciting happening elsewhere... and we’re not a part of it. It’s been around for awhile but these days, it’s usually triggered by social media.&#10;&#10;We have instant access to our friends’ activity. That can be a good thing but it makes it all too easy for us to compare our lives to theirs. This leads to us second-guessing our decisions and feeling generally insecure. It can even get to the point where there’s a looming sense of FOMO even when we’re not online. &#10;&#10;What you might not realize is that the people you’re comparing yourself to are also experiencing this same FOMO…&#10;&#10;Watch our video to learn more about FOMO and how to cope with it.&#10;&#10;We hope you enjoy!&#10;&#10;Thanks for watching, and be sure to subscribe to our channel! http://bit.ly/2qaNzIj&#10;&#10;Follow our other social media pages to stay up to date on all of our latest content!&#10;Facebook http://bit.ly/2BYiMRG&#10;Twitter http://bit.ly/2qY52nV&#10;Instagram http://bit.ly/2NoNZmC&#10;LinkedIn http://bit.ly/322osVo" id="78" name="Google Shape;78;p3" title="FOMO: Our Relationship with Social Media">
            <a:hlinkClick r:id="rId6"/>
          </p:cNvPr>
          <p:cNvPicPr preferRelativeResize="0"/>
          <p:nvPr/>
        </p:nvPicPr>
        <p:blipFill>
          <a:blip r:embed="rId7">
            <a:alphaModFix/>
          </a:blip>
          <a:stretch>
            <a:fillRect/>
          </a:stretch>
        </p:blipFill>
        <p:spPr>
          <a:xfrm>
            <a:off x="2606038" y="1950538"/>
            <a:ext cx="6961000" cy="39155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4" name="Google Shape;84;p4"/>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बचपन के दोस्त</a:t>
            </a:r>
            <a:endParaRPr b="1" i="0" sz="3600" u="none" cap="none" strike="noStrike">
              <a:solidFill>
                <a:srgbClr val="0064E0"/>
              </a:solidFill>
              <a:latin typeface="Arial"/>
              <a:ea typeface="Arial"/>
              <a:cs typeface="Arial"/>
              <a:sym typeface="Arial"/>
            </a:endParaRPr>
          </a:p>
        </p:txBody>
      </p:sp>
      <p:sp>
        <p:nvSpPr>
          <p:cNvPr id="85" name="Google Shape;85;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4"/>
          <p:cNvSpPr/>
          <p:nvPr/>
        </p:nvSpPr>
        <p:spPr>
          <a:xfrm>
            <a:off x="2185104" y="1580028"/>
            <a:ext cx="10006896" cy="4260982"/>
          </a:xfrm>
          <a:prstGeom prst="rect">
            <a:avLst/>
          </a:prstGeom>
          <a:solidFill>
            <a:srgbClr val="F2F2F2"/>
          </a:solidFill>
          <a:ln>
            <a:noFill/>
          </a:ln>
        </p:spPr>
        <p:txBody>
          <a:bodyPr anchorCtr="0" anchor="ctr" bIns="36000" lIns="864000" spcFirstLastPara="1" rIns="792000" wrap="square" tIns="36000">
            <a:noAutofit/>
          </a:bodyPr>
          <a:lstStyle/>
          <a:p>
            <a:pPr indent="0" lvl="0" marL="1706563" marR="0" rtl="0" algn="l">
              <a:spcBef>
                <a:spcPts val="0"/>
              </a:spcBef>
              <a:spcAft>
                <a:spcPts val="0"/>
              </a:spcAft>
              <a:buNone/>
            </a:pPr>
            <a:r>
              <a:rPr b="1" i="0" lang="en-US" sz="1800" u="none" cap="none" strike="noStrike">
                <a:solidFill>
                  <a:schemeClr val="dk1"/>
                </a:solidFill>
                <a:latin typeface="Arial"/>
                <a:ea typeface="Arial"/>
                <a:cs typeface="Arial"/>
                <a:sym typeface="Arial"/>
              </a:rPr>
              <a:t>अनन्याऔरटीना</a:t>
            </a:r>
            <a:endParaRPr b="1" i="0" sz="1800" u="none" cap="none" strike="noStrike">
              <a:solidFill>
                <a:schemeClr val="dk1"/>
              </a:solidFill>
              <a:latin typeface="Arial"/>
              <a:ea typeface="Arial"/>
              <a:cs typeface="Arial"/>
              <a:sym typeface="Arial"/>
            </a:endParaRPr>
          </a:p>
          <a:p>
            <a:pPr indent="0" lvl="0" marL="1706562" marR="0" rtl="0" algn="l">
              <a:spcBef>
                <a:spcPts val="0"/>
              </a:spcBef>
              <a:spcAft>
                <a:spcPts val="0"/>
              </a:spcAft>
              <a:buClr>
                <a:schemeClr val="dk1"/>
              </a:buClr>
              <a:buSzPts val="1100"/>
              <a:buFont typeface="Arial"/>
              <a:buNone/>
            </a:pPr>
            <a:r>
              <a:rPr lang="en-US">
                <a:solidFill>
                  <a:schemeClr val="dk1"/>
                </a:solidFill>
              </a:rPr>
              <a:t>जब वे बड़े हो रहे थे, अनन्या हमेशा अपने सामने वाले फ्लैट की बड़ी लड़की टीना को देखती थी। वे अक्सर एक साथ होते थे, बाइक चलाते थे, सोते थे, हँसते थे और अच्छा समय बिताते थे। टीना जितनी बड़ी होती गई, अनन्या को अपने व्यक्तित्व में उतना ही बदलाव आता दिखाई देने लगा। वह अक्सर स्कूल में लोकप्रिय होने के बारे में तनावग्रस्त लगती थी, कुछ ऐसा जो उसे तब कभी परेशान नहीं करता था जब वे छोटे थे।</a:t>
            </a:r>
            <a:endParaRPr>
              <a:solidFill>
                <a:schemeClr val="dk1"/>
              </a:solidFill>
            </a:endParaRPr>
          </a:p>
          <a:p>
            <a:pPr indent="0" lvl="0" marL="1706562" marR="0" rtl="0" algn="l">
              <a:spcBef>
                <a:spcPts val="0"/>
              </a:spcBef>
              <a:spcAft>
                <a:spcPts val="0"/>
              </a:spcAft>
              <a:buClr>
                <a:schemeClr val="dk1"/>
              </a:buClr>
              <a:buSzPts val="1100"/>
              <a:buFont typeface="Arial"/>
              <a:buNone/>
            </a:pPr>
            <a:r>
              <a:t/>
            </a:r>
            <a:endParaRPr>
              <a:solidFill>
                <a:schemeClr val="dk1"/>
              </a:solidFill>
            </a:endParaRPr>
          </a:p>
          <a:p>
            <a:pPr indent="0" lvl="0" marL="1706562" marR="0" rtl="0" algn="l">
              <a:spcBef>
                <a:spcPts val="0"/>
              </a:spcBef>
              <a:spcAft>
                <a:spcPts val="0"/>
              </a:spcAft>
              <a:buClr>
                <a:schemeClr val="dk1"/>
              </a:buClr>
              <a:buSzPts val="1100"/>
              <a:buFont typeface="Arial"/>
              <a:buNone/>
            </a:pPr>
            <a:r>
              <a:rPr lang="en-US">
                <a:solidFill>
                  <a:schemeClr val="dk1"/>
                </a:solidFill>
              </a:rPr>
              <a:t>समय बीतने के साथ वे कम और कम बोलते थे। अनन्या अक्सर टीना के सोशल मीडिया को देखती थी जहां वह लगातार ऐसी तस्वीरें और सेल्फी पोस्ट कर रही थी जो शानदार पार्टियों में जाने या शॉपिंग पर जाने का दावा कर रही थीं, अनन्या को पता नहीं था कि ऐसी घटनाएं कभी नहीं हुईं।</a:t>
            </a:r>
            <a:endParaRPr>
              <a:solidFill>
                <a:schemeClr val="dk1"/>
              </a:solidFill>
            </a:endParaRPr>
          </a:p>
          <a:p>
            <a:pPr indent="0" lvl="0" marL="1706562" marR="0" rtl="0" algn="l">
              <a:spcBef>
                <a:spcPts val="0"/>
              </a:spcBef>
              <a:spcAft>
                <a:spcPts val="0"/>
              </a:spcAft>
              <a:buClr>
                <a:schemeClr val="dk1"/>
              </a:buClr>
              <a:buSzPts val="1100"/>
              <a:buFont typeface="Arial"/>
              <a:buNone/>
            </a:pPr>
            <a:r>
              <a:t/>
            </a:r>
            <a:endParaRPr>
              <a:solidFill>
                <a:schemeClr val="dk1"/>
              </a:solidFill>
            </a:endParaRPr>
          </a:p>
          <a:p>
            <a:pPr indent="0" lvl="0" marL="1706562" marR="0" rtl="0" algn="l">
              <a:spcBef>
                <a:spcPts val="0"/>
              </a:spcBef>
              <a:spcAft>
                <a:spcPts val="0"/>
              </a:spcAft>
              <a:buClr>
                <a:schemeClr val="dk1"/>
              </a:buClr>
              <a:buSzPts val="1100"/>
              <a:buFont typeface="Arial"/>
              <a:buNone/>
            </a:pPr>
            <a:r>
              <a:rPr lang="en-US">
                <a:solidFill>
                  <a:schemeClr val="dk1"/>
                </a:solidFill>
              </a:rPr>
              <a:t>एक दिन, अनन्या ने टीना को देखने जाने का फैसला किया क्योंकि वह अपने दोस्त के बारे में चिंतित थी। टीना इतनी थकी हुई और थकी हुई लग रही थी, बिल्कुल भी नहीं कि वह दो साल पहले भी कैसी दिखती थी। काफी देर तक बातचीत के बाद टीना ने माना कि उन्हें तकलीफ हो रही है। वह लोकप्रिय होना चाहती थी, स्कूल में ऐसे शानदार काम करने वाले अन्य लोगों के साथ रहना चाहती थी। वह पीछे छूटा हुआ महसूस नहीं करना चाहती थी लेकिन वह पहले से कहीं ज्यादा दुखी थी। वह रात को मुश्किल से सो पाती थी और उसके ग्रेड भी खराब हो रहे थे।</a:t>
            </a:r>
            <a:endParaRPr>
              <a:solidFill>
                <a:schemeClr val="dk1"/>
              </a:solidFill>
            </a:endParaRPr>
          </a:p>
          <a:p>
            <a:pPr indent="0" lvl="0" marL="0" marR="0" rtl="0" algn="l">
              <a:spcBef>
                <a:spcPts val="0"/>
              </a:spcBef>
              <a:spcAft>
                <a:spcPts val="0"/>
              </a:spcAft>
              <a:buNone/>
            </a:pPr>
            <a:r>
              <a:t/>
            </a:r>
            <a:endParaRPr>
              <a:solidFill>
                <a:schemeClr val="dk1"/>
              </a:solidFill>
            </a:endParaRPr>
          </a:p>
        </p:txBody>
      </p:sp>
      <p:sp>
        <p:nvSpPr>
          <p:cNvPr id="87" name="Google Shape;87;p4"/>
          <p:cNvSpPr/>
          <p:nvPr/>
        </p:nvSpPr>
        <p:spPr>
          <a:xfrm>
            <a:off x="991125" y="4441243"/>
            <a:ext cx="1193980" cy="11939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4: छूटने का डर (FOMO) और आपका मानसिक स्वास्थ्य</a:t>
            </a:r>
            <a:endParaRPr/>
          </a:p>
        </p:txBody>
      </p:sp>
      <p:pic>
        <p:nvPicPr>
          <p:cNvPr id="89" name="Google Shape;89;p4"/>
          <p:cNvPicPr preferRelativeResize="0"/>
          <p:nvPr/>
        </p:nvPicPr>
        <p:blipFill rotWithShape="1">
          <a:blip r:embed="rId3">
            <a:alphaModFix/>
          </a:blip>
          <a:srcRect b="0" l="0" r="0" t="0"/>
          <a:stretch/>
        </p:blipFill>
        <p:spPr>
          <a:xfrm rot="5400000">
            <a:off x="839787" y="5901236"/>
            <a:ext cx="526425" cy="526425"/>
          </a:xfrm>
          <a:prstGeom prst="rect">
            <a:avLst/>
          </a:prstGeom>
          <a:noFill/>
          <a:ln>
            <a:noFill/>
          </a:ln>
        </p:spPr>
      </p:pic>
      <p:sp>
        <p:nvSpPr>
          <p:cNvPr id="90" name="Google Shape;90;p4"/>
          <p:cNvSpPr/>
          <p:nvPr/>
        </p:nvSpPr>
        <p:spPr>
          <a:xfrm rot="10800000">
            <a:off x="1426372" y="5906797"/>
            <a:ext cx="218881" cy="218881"/>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1" name="Google Shape;91;p4"/>
          <p:cNvPicPr preferRelativeResize="0"/>
          <p:nvPr/>
        </p:nvPicPr>
        <p:blipFill rotWithShape="1">
          <a:blip r:embed="rId4">
            <a:alphaModFix/>
          </a:blip>
          <a:srcRect b="0" l="18291" r="19976" t="0"/>
          <a:stretch/>
        </p:blipFill>
        <p:spPr>
          <a:xfrm>
            <a:off x="839787" y="1580027"/>
            <a:ext cx="3635231" cy="42609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p:nvPr/>
        </p:nvSpPr>
        <p:spPr>
          <a:xfrm>
            <a:off x="3740727" y="1585053"/>
            <a:ext cx="7865100" cy="3626400"/>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 name="Google Shape;97;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8" name="Google Shape;98;p5"/>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चर्चा</a:t>
            </a:r>
            <a:endParaRPr b="1" i="0" sz="3600" u="none" cap="none" strike="noStrike">
              <a:solidFill>
                <a:srgbClr val="0064E0"/>
              </a:solidFill>
              <a:latin typeface="Arial"/>
              <a:ea typeface="Arial"/>
              <a:cs typeface="Arial"/>
              <a:sym typeface="Arial"/>
            </a:endParaRPr>
          </a:p>
        </p:txBody>
      </p:sp>
      <p:sp>
        <p:nvSpPr>
          <p:cNvPr id="99" name="Google Shape;99;p5"/>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5"/>
          <p:cNvSpPr/>
          <p:nvPr/>
        </p:nvSpPr>
        <p:spPr>
          <a:xfrm>
            <a:off x="828720" y="5347840"/>
            <a:ext cx="715921" cy="71592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5"/>
          <p:cNvSpPr/>
          <p:nvPr/>
        </p:nvSpPr>
        <p:spPr>
          <a:xfrm>
            <a:off x="5095675" y="2087947"/>
            <a:ext cx="5934000" cy="2620500"/>
          </a:xfrm>
          <a:prstGeom prst="rect">
            <a:avLst/>
          </a:prstGeom>
          <a:noFill/>
          <a:ln>
            <a:noFill/>
          </a:ln>
        </p:spPr>
        <p:txBody>
          <a:bodyPr anchorCtr="0" anchor="t" bIns="45700" lIns="91425" spcFirstLastPara="1" rIns="91425" wrap="square" tIns="45700">
            <a:spAutoFit/>
          </a:bodyPr>
          <a:lstStyle/>
          <a:p>
            <a:pPr indent="-311150" lvl="0" marL="285750" marR="0" rtl="0" algn="l">
              <a:spcBef>
                <a:spcPts val="1200"/>
              </a:spcBef>
              <a:spcAft>
                <a:spcPts val="0"/>
              </a:spcAft>
              <a:buClr>
                <a:schemeClr val="dk1"/>
              </a:buClr>
              <a:buSzPts val="2200"/>
              <a:buChar char="•"/>
            </a:pPr>
            <a:r>
              <a:rPr lang="en-US" sz="2200">
                <a:solidFill>
                  <a:schemeClr val="dk1"/>
                </a:solidFill>
              </a:rPr>
              <a:t>टीना सोशल मीडिया पर पोस्ट करने के लिए कहानियां क्यों बनाएगी?</a:t>
            </a:r>
            <a:endParaRPr sz="2200">
              <a:solidFill>
                <a:schemeClr val="dk1"/>
              </a:solidFill>
            </a:endParaRPr>
          </a:p>
          <a:p>
            <a:pPr indent="-311150" lvl="0" marL="285750" marR="0" rtl="0" algn="l">
              <a:spcBef>
                <a:spcPts val="1200"/>
              </a:spcBef>
              <a:spcAft>
                <a:spcPts val="0"/>
              </a:spcAft>
              <a:buClr>
                <a:schemeClr val="dk1"/>
              </a:buClr>
              <a:buSzPts val="2200"/>
              <a:buChar char="•"/>
            </a:pPr>
            <a:r>
              <a:rPr lang="en-US" sz="2200">
                <a:solidFill>
                  <a:schemeClr val="dk1"/>
                </a:solidFill>
              </a:rPr>
              <a:t>क्या वह FOMO से पीड़ित है?</a:t>
            </a:r>
            <a:endParaRPr sz="2200">
              <a:solidFill>
                <a:schemeClr val="dk1"/>
              </a:solidFill>
            </a:endParaRPr>
          </a:p>
          <a:p>
            <a:pPr indent="-311150" lvl="0" marL="285750" marR="0" rtl="0" algn="l">
              <a:spcBef>
                <a:spcPts val="1200"/>
              </a:spcBef>
              <a:spcAft>
                <a:spcPts val="0"/>
              </a:spcAft>
              <a:buClr>
                <a:schemeClr val="dk1"/>
              </a:buClr>
              <a:buSzPts val="2200"/>
              <a:buChar char="•"/>
            </a:pPr>
            <a:r>
              <a:rPr lang="en-US" sz="2200">
                <a:solidFill>
                  <a:schemeClr val="dk1"/>
                </a:solidFill>
              </a:rPr>
              <a:t>क्या आपके वास्तविक जीवन और सोशल मीडिया पर आप जो पोस्ट करते हैं, उसमें कोई अंतर है?</a:t>
            </a:r>
            <a:endParaRPr sz="2200">
              <a:solidFill>
                <a:schemeClr val="dk1"/>
              </a:solidFill>
            </a:endParaRPr>
          </a:p>
        </p:txBody>
      </p:sp>
      <p:sp>
        <p:nvSpPr>
          <p:cNvPr id="102" name="Google Shape;102;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4: छूटने का डर (FOMO) और आपका मानसिक स्वास्थ्य</a:t>
            </a:r>
            <a:endParaRPr/>
          </a:p>
        </p:txBody>
      </p:sp>
      <p:pic>
        <p:nvPicPr>
          <p:cNvPr id="103" name="Google Shape;103;p5"/>
          <p:cNvPicPr preferRelativeResize="0"/>
          <p:nvPr/>
        </p:nvPicPr>
        <p:blipFill rotWithShape="1">
          <a:blip r:embed="rId3">
            <a:alphaModFix/>
          </a:blip>
          <a:srcRect b="0" l="0" r="0" t="0"/>
          <a:stretch/>
        </p:blipFill>
        <p:spPr>
          <a:xfrm>
            <a:off x="814865" y="1559294"/>
            <a:ext cx="3704762" cy="36285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110" name="Google Shape;110;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1" name="Google Shape;111;p6"/>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कुछ विचार</a:t>
            </a:r>
            <a:endParaRPr b="1" i="0" sz="3600" u="none" cap="none" strike="noStrike">
              <a:solidFill>
                <a:srgbClr val="0064E0"/>
              </a:solidFill>
              <a:latin typeface="Arial"/>
              <a:ea typeface="Arial"/>
              <a:cs typeface="Arial"/>
              <a:sym typeface="Arial"/>
            </a:endParaRPr>
          </a:p>
        </p:txBody>
      </p:sp>
      <p:sp>
        <p:nvSpPr>
          <p:cNvPr id="112" name="Google Shape;112;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6"/>
          <p:cNvSpPr/>
          <p:nvPr/>
        </p:nvSpPr>
        <p:spPr>
          <a:xfrm>
            <a:off x="640115" y="1170435"/>
            <a:ext cx="7751531"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सोशल मीडिया और दोस्ती।</a:t>
            </a:r>
            <a:endParaRPr/>
          </a:p>
        </p:txBody>
      </p:sp>
      <p:sp>
        <p:nvSpPr>
          <p:cNvPr id="114" name="Google Shape;114;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4: छूटने का डर (FOMO) और आपका मानसिक स्वास्थ्य</a:t>
            </a:r>
            <a:endParaRPr/>
          </a:p>
        </p:txBody>
      </p:sp>
      <p:pic>
        <p:nvPicPr>
          <p:cNvPr id="115" name="Google Shape;115;p6"/>
          <p:cNvPicPr preferRelativeResize="0"/>
          <p:nvPr/>
        </p:nvPicPr>
        <p:blipFill rotWithShape="1">
          <a:blip r:embed="rId4">
            <a:alphaModFix/>
          </a:blip>
          <a:srcRect b="0" l="0" r="0" t="0"/>
          <a:stretch/>
        </p:blipFill>
        <p:spPr>
          <a:xfrm>
            <a:off x="9419016" y="69481"/>
            <a:ext cx="2670279" cy="432854"/>
          </a:xfrm>
          <a:prstGeom prst="rect">
            <a:avLst/>
          </a:prstGeom>
          <a:noFill/>
          <a:ln>
            <a:noFill/>
          </a:ln>
        </p:spPr>
      </p:pic>
      <p:pic>
        <p:nvPicPr>
          <p:cNvPr descr="Teachers, for the lesson plan associated with this topic please visit:&#10;https://www.commonsense.org/education/digital-citizenship/lesson/my-social-media-life&#10;&#10;Lots of middle schoolers use social media to connect with friends, share pictures, and stay up to date. But, is everyone ready to handle the distractions that come with social media, or the pressure to share constantly and always be connected? In this video, you'll hear what teens have to say about these issues, and you can think critically about how social media affects your own relationships." id="116" name="Google Shape;116;p6" title="Teen Voices: Friendships and Social Media">
            <a:hlinkClick r:id="rId5"/>
          </p:cNvPr>
          <p:cNvPicPr preferRelativeResize="0"/>
          <p:nvPr/>
        </p:nvPicPr>
        <p:blipFill>
          <a:blip r:embed="rId6">
            <a:alphaModFix/>
          </a:blip>
          <a:stretch>
            <a:fillRect/>
          </a:stretch>
        </p:blipFill>
        <p:spPr>
          <a:xfrm>
            <a:off x="2361325" y="1831475"/>
            <a:ext cx="7339389" cy="412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p:nvPr/>
        </p:nvSpPr>
        <p:spPr>
          <a:xfrm>
            <a:off x="1767592" y="1910193"/>
            <a:ext cx="10424408" cy="4354091"/>
          </a:xfrm>
          <a:prstGeom prst="rect">
            <a:avLst/>
          </a:prstGeom>
          <a:solidFill>
            <a:srgbClr val="F2F2F2"/>
          </a:solidFill>
          <a:ln>
            <a:noFill/>
          </a:ln>
        </p:spPr>
        <p:txBody>
          <a:bodyPr anchorCtr="0" anchor="ctr" bIns="45700" lIns="4752000" spcFirstLastPara="1" rIns="576000" wrap="square" tIns="45700">
            <a:no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 एक दूसरे के बगल में बैठे हुए भी दोस्तों के साथ ऑनलाइन समय बिताते हैं? व्याख्या करना।</a:t>
            </a:r>
            <a:endParaRPr/>
          </a:p>
          <a:p>
            <a:pPr indent="-2857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सोशल मीडिया पर आप किस तरह की कहानियां पोस्ट करते हैं? क्या आप सब कुछ "अद्भुत" लगने की कोशिश करते हैं?</a:t>
            </a:r>
            <a:endParaRPr/>
          </a:p>
          <a:p>
            <a:pPr indent="-2857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टैगिंग के साथ, क्या आप उन सभी दोस्तों को टैग कर रहे हैं जो आपके फोटो या पोस्ट में हैं?</a:t>
            </a:r>
            <a:endParaRPr/>
          </a:p>
          <a:p>
            <a:pPr indent="-2857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आपने कभी किसी को दुर्घटनावश या जानबूझ कर छोड़ा है? आपने क्या किया?</a:t>
            </a:r>
            <a:endParaRPr/>
          </a:p>
        </p:txBody>
      </p:sp>
      <p:sp>
        <p:nvSpPr>
          <p:cNvPr id="122" name="Google Shape;122;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3" name="Google Shape;123;p7"/>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आत्म प्रतिबिंब</a:t>
            </a:r>
            <a:endParaRPr b="1" i="0" sz="3600" u="none" cap="none" strike="noStrike">
              <a:solidFill>
                <a:srgbClr val="0064E0"/>
              </a:solidFill>
              <a:latin typeface="Arial"/>
              <a:ea typeface="Arial"/>
              <a:cs typeface="Arial"/>
              <a:sym typeface="Arial"/>
            </a:endParaRPr>
          </a:p>
        </p:txBody>
      </p:sp>
      <p:sp>
        <p:nvSpPr>
          <p:cNvPr id="124" name="Google Shape;124;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7"/>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4: छूटने का डर (FOMO) और आपका मानसिक स्वास्थ्य</a:t>
            </a:r>
            <a:endParaRPr/>
          </a:p>
        </p:txBody>
      </p:sp>
      <p:pic>
        <p:nvPicPr>
          <p:cNvPr id="127" name="Google Shape;127;p7"/>
          <p:cNvPicPr preferRelativeResize="0"/>
          <p:nvPr/>
        </p:nvPicPr>
        <p:blipFill rotWithShape="1">
          <a:blip r:embed="rId3">
            <a:alphaModFix/>
          </a:blip>
          <a:srcRect b="0" l="0" r="0" t="0"/>
          <a:stretch/>
        </p:blipFill>
        <p:spPr>
          <a:xfrm>
            <a:off x="1752843" y="1910193"/>
            <a:ext cx="4445515" cy="43540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p:nvPr/>
        </p:nvSpPr>
        <p:spPr>
          <a:xfrm>
            <a:off x="1767592" y="1910193"/>
            <a:ext cx="10424408" cy="4354091"/>
          </a:xfrm>
          <a:prstGeom prst="rect">
            <a:avLst/>
          </a:prstGeom>
          <a:solidFill>
            <a:srgbClr val="F2F2F2"/>
          </a:solidFill>
          <a:ln>
            <a:noFill/>
          </a:ln>
        </p:spPr>
        <p:txBody>
          <a:bodyPr anchorCtr="0" anchor="ctr" bIns="45700" lIns="4752000" spcFirstLastPara="1" rIns="576000" wrap="square" tIns="45700">
            <a:no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आपने कभी किसी से कहा है, "</a:t>
            </a:r>
            <a:r>
              <a:rPr b="0" i="1" lang="en-US" sz="1800" u="none" cap="none" strike="noStrike">
                <a:solidFill>
                  <a:schemeClr val="dk1"/>
                </a:solidFill>
                <a:latin typeface="Arial"/>
                <a:ea typeface="Arial"/>
                <a:cs typeface="Arial"/>
                <a:sym typeface="Arial"/>
              </a:rPr>
              <a:t>तुमने छोड़ दिया!</a:t>
            </a:r>
            <a:r>
              <a:rPr b="0" i="0" lang="en-US" sz="1800" u="none" cap="none" strike="noStrike">
                <a:solidFill>
                  <a:schemeClr val="dk1"/>
                </a:solidFill>
                <a:latin typeface="Arial"/>
                <a:ea typeface="Arial"/>
                <a:cs typeface="Arial"/>
                <a:sym typeface="Arial"/>
              </a:rPr>
              <a:t>”? उन्हें यह बताने का आपका उद्देश्य क्या था?</a:t>
            </a:r>
            <a:endParaRPr/>
          </a:p>
          <a:p>
            <a:pPr indent="-2857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कभी किसी ने आपसे ऐसा कहा है? आपने कैसा महसूस किया?</a:t>
            </a:r>
            <a:endParaRPr/>
          </a:p>
          <a:p>
            <a:pPr indent="-2857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ऐसी कौन सी गतिविधियाँ या घटनाएँ हैं जिन्हें आप छोड़ना नहीं चाहेंगे?</a:t>
            </a:r>
            <a:endParaRPr/>
          </a:p>
          <a:p>
            <a:pPr indent="-285750" lvl="0" marL="285750" marR="0" rtl="0" algn="l">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एफओएमओ तनावपूर्ण हो सकता है? यह आपकी दोस्ती को कैसे प्रभावित करता है? आपके मानसिक स्वास्थ्य के बारे में कैसे?</a:t>
            </a:r>
            <a:endParaRPr/>
          </a:p>
        </p:txBody>
      </p:sp>
      <p:sp>
        <p:nvSpPr>
          <p:cNvPr id="133" name="Google Shape;133;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4" name="Google Shape;134;p8"/>
          <p:cNvSpPr txBox="1"/>
          <p:nvPr/>
        </p:nvSpPr>
        <p:spPr>
          <a:xfrm>
            <a:off x="590499" y="296882"/>
            <a:ext cx="107472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आत्म प्रतिबिंब</a:t>
            </a:r>
            <a:endParaRPr b="1" i="0" sz="3600" u="none" cap="none" strike="noStrike">
              <a:solidFill>
                <a:srgbClr val="0064E0"/>
              </a:solidFill>
              <a:latin typeface="Arial"/>
              <a:ea typeface="Arial"/>
              <a:cs typeface="Arial"/>
              <a:sym typeface="Arial"/>
            </a:endParaRPr>
          </a:p>
        </p:txBody>
      </p:sp>
      <p:sp>
        <p:nvSpPr>
          <p:cNvPr id="135" name="Google Shape;135;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8"/>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4: छूटने का डर (FOMO) और आपका मानसिक स्वास्थ्य</a:t>
            </a:r>
            <a:endParaRPr/>
          </a:p>
        </p:txBody>
      </p:sp>
      <p:pic>
        <p:nvPicPr>
          <p:cNvPr id="138" name="Google Shape;138;p8"/>
          <p:cNvPicPr preferRelativeResize="0"/>
          <p:nvPr/>
        </p:nvPicPr>
        <p:blipFill rotWithShape="1">
          <a:blip r:embed="rId3">
            <a:alphaModFix/>
          </a:blip>
          <a:srcRect b="0" l="0" r="0" t="0"/>
          <a:stretch/>
        </p:blipFill>
        <p:spPr>
          <a:xfrm>
            <a:off x="1752843" y="1910193"/>
            <a:ext cx="4445515" cy="43540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p:nvPr/>
        </p:nvSpPr>
        <p:spPr>
          <a:xfrm>
            <a:off x="1" y="-4850"/>
            <a:ext cx="6477002" cy="6573961"/>
          </a:xfrm>
          <a:prstGeom prst="rect">
            <a:avLst/>
          </a:prstGeom>
          <a:solidFill>
            <a:srgbClr val="01B2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9"/>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6" name="Google Shape;146;p9"/>
          <p:cNvSpPr txBox="1"/>
          <p:nvPr/>
        </p:nvSpPr>
        <p:spPr>
          <a:xfrm>
            <a:off x="705749" y="307757"/>
            <a:ext cx="789469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FOMO और सोशल मीडिया</a:t>
            </a:r>
            <a:endParaRPr b="1" i="0" sz="3600" u="none" cap="none" strike="noStrike">
              <a:solidFill>
                <a:schemeClr val="lt1"/>
              </a:solidFill>
              <a:latin typeface="Arial"/>
              <a:ea typeface="Arial"/>
              <a:cs typeface="Arial"/>
              <a:sym typeface="Arial"/>
            </a:endParaRPr>
          </a:p>
        </p:txBody>
      </p:sp>
      <p:sp>
        <p:nvSpPr>
          <p:cNvPr id="147" name="Google Shape;147;p9"/>
          <p:cNvSpPr/>
          <p:nvPr/>
        </p:nvSpPr>
        <p:spPr>
          <a:xfrm>
            <a:off x="599066" y="1301718"/>
            <a:ext cx="4538013"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rPr>
              <a:t>क्या आपको इसकी जानकारी है?</a:t>
            </a:r>
            <a:endParaRPr/>
          </a:p>
        </p:txBody>
      </p:sp>
      <p:sp>
        <p:nvSpPr>
          <p:cNvPr id="148" name="Google Shape;148;p9"/>
          <p:cNvSpPr/>
          <p:nvPr/>
        </p:nvSpPr>
        <p:spPr>
          <a:xfrm>
            <a:off x="6729747" y="1337002"/>
            <a:ext cx="487609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ऑस्ट्रेलिया में राष्ट्रीय तनाव और कल्याण सर्वेक्षण में पाया गया कि जो किशोर अपने सोशल मीडिया को अधिक बार (दिन में पांच या अधिक बार) चेक करते हैं, उनमें FOMO के पहलुओं का अनुभव होने की संभावना अधिक होती है। मिलने-जुलने से गायब होने से लेकर अंदर के चुटकुलों से बाहर रहने तक की चिंताएँ होती हैं।</a:t>
            </a:r>
            <a:endParaRPr/>
          </a:p>
        </p:txBody>
      </p:sp>
      <p:sp>
        <p:nvSpPr>
          <p:cNvPr id="149" name="Google Shape;149;p9"/>
          <p:cNvSpPr/>
          <p:nvPr/>
        </p:nvSpPr>
        <p:spPr>
          <a:xfrm>
            <a:off x="409700" y="2029725"/>
            <a:ext cx="5266800" cy="37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कई अध्ययनों ने पुष्टि की है कि FOMO का अनुभव सभी उम्र के लोग कर सकते हैं।</a:t>
            </a:r>
            <a:endParaRPr sz="1600"/>
          </a:p>
          <a:p>
            <a:pPr indent="0" lvl="0" marL="0" marR="0" rtl="0" algn="l">
              <a:spcBef>
                <a:spcPts val="1800"/>
              </a:spcBef>
              <a:spcAft>
                <a:spcPts val="0"/>
              </a:spcAft>
              <a:buNone/>
            </a:pPr>
            <a:r>
              <a:rPr b="0" i="0" lang="en-US" sz="1800" u="none" cap="none" strike="noStrike">
                <a:solidFill>
                  <a:schemeClr val="lt1"/>
                </a:solidFill>
                <a:latin typeface="Arial"/>
                <a:ea typeface="Arial"/>
                <a:cs typeface="Arial"/>
                <a:sym typeface="Arial"/>
              </a:rPr>
              <a:t>एक अध्ययन में पाया गया कि FOMO सोशल मीडिया प्लेटफॉर्म पर अधिक था जहां आपके ऑफ़लाइन मित्रों के साथ उच्च स्तर का ओवरलैप होता है।</a:t>
            </a:r>
            <a:endParaRPr sz="1600"/>
          </a:p>
          <a:p>
            <a:pPr indent="0" lvl="0" marL="0" marR="0" rtl="0" algn="l">
              <a:spcBef>
                <a:spcPts val="1800"/>
              </a:spcBef>
              <a:spcAft>
                <a:spcPts val="0"/>
              </a:spcAft>
              <a:buNone/>
            </a:pPr>
            <a:r>
              <a:rPr b="0" i="0" lang="en-US" sz="1800" u="none" cap="none" strike="noStrike">
                <a:solidFill>
                  <a:schemeClr val="lt1"/>
                </a:solidFill>
                <a:latin typeface="Arial"/>
                <a:ea typeface="Arial"/>
                <a:cs typeface="Arial"/>
                <a:sym typeface="Arial"/>
              </a:rPr>
              <a:t>दूसरे शब्दों में, यदि आपके अधिकांश मित्र नियमित रूप से Instagram या Snapchat पर पोस्ट कर रहे हैं, तो आपके पास FOMO के उच्च स्तर हो सकते हैं और उन खातों की अक्सर जाँच करें कि आप क्या खो रहे हैं।</a:t>
            </a:r>
            <a:endParaRPr sz="1600"/>
          </a:p>
          <a:p>
            <a:pPr indent="0" lvl="0" marL="0" marR="0" rtl="0" algn="l">
              <a:spcBef>
                <a:spcPts val="1800"/>
              </a:spcBef>
              <a:spcAft>
                <a:spcPts val="0"/>
              </a:spcAft>
              <a:buNone/>
            </a:pPr>
            <a:r>
              <a:rPr b="0" i="0" lang="en-US" sz="1800" u="none" cap="none" strike="noStrike">
                <a:solidFill>
                  <a:schemeClr val="lt1"/>
                </a:solidFill>
                <a:latin typeface="Arial"/>
                <a:ea typeface="Arial"/>
                <a:cs typeface="Arial"/>
                <a:sym typeface="Arial"/>
              </a:rPr>
              <a:t>लेकिन, यदि आप मुख्य रूप से Twitter या YouTube का उपयोग करते हैं, जहां आपके ऑफ़लाइन मित्र आपके प्राथमिक कनेक्शन नहीं हैं, तो आपका FOMO कम हो सकता है।</a:t>
            </a:r>
            <a:endParaRPr sz="1600"/>
          </a:p>
        </p:txBody>
      </p:sp>
      <p:sp>
        <p:nvSpPr>
          <p:cNvPr id="150" name="Google Shape;150;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4: छूटने का डर (FOMO) और आपका मानसिक स्वास्थ्य</a:t>
            </a:r>
            <a:endParaRPr/>
          </a:p>
        </p:txBody>
      </p:sp>
      <p:pic>
        <p:nvPicPr>
          <p:cNvPr id="151" name="Google Shape;151;p9"/>
          <p:cNvPicPr preferRelativeResize="0"/>
          <p:nvPr/>
        </p:nvPicPr>
        <p:blipFill rotWithShape="1">
          <a:blip r:embed="rId3">
            <a:alphaModFix/>
          </a:blip>
          <a:srcRect b="0" l="0" r="0" t="0"/>
          <a:stretch/>
        </p:blipFill>
        <p:spPr>
          <a:xfrm>
            <a:off x="6729746" y="3227643"/>
            <a:ext cx="5083711" cy="3341468"/>
          </a:xfrm>
          <a:prstGeom prst="rect">
            <a:avLst/>
          </a:prstGeom>
          <a:noFill/>
          <a:ln>
            <a:noFill/>
          </a:ln>
        </p:spPr>
      </p:pic>
      <p:pic>
        <p:nvPicPr>
          <p:cNvPr id="152" name="Google Shape;152;p9"/>
          <p:cNvPicPr preferRelativeResize="0"/>
          <p:nvPr/>
        </p:nvPicPr>
        <p:blipFill rotWithShape="1">
          <a:blip r:embed="rId4">
            <a:alphaModFix/>
          </a:blip>
          <a:srcRect b="0" l="0" r="0" t="0"/>
          <a:stretch/>
        </p:blipFill>
        <p:spPr>
          <a:xfrm>
            <a:off x="7692703" y="3282130"/>
            <a:ext cx="3510822" cy="29076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