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g44Eef4AaUZyBsmMhpb5UcVRuM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digital-citizenship/lesson/chatting-safely-onlin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hlinkClick r:id="rId2"/>
              </a:rPr>
              <a:t>Chatting Safely Online</a:t>
            </a:r>
            <a:endParaRPr/>
          </a:p>
        </p:txBody>
      </p:sp>
      <p:sp>
        <p:nvSpPr>
          <p:cNvPr id="62" name="Google Shape;6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4"/>
          <p:cNvPicPr preferRelativeResize="0"/>
          <p:nvPr/>
        </p:nvPicPr>
        <p:blipFill rotWithShape="1">
          <a:blip r:embed="rId4">
            <a:alphaModFix/>
          </a:blip>
          <a:srcRect b="0" l="0" r="0" t="0"/>
          <a:stretch/>
        </p:blipFill>
        <p:spPr>
          <a:xfrm>
            <a:off x="9351954" y="91330"/>
            <a:ext cx="2737341"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gif"/><Relationship Id="rId4" Type="http://schemas.openxmlformats.org/officeDocument/2006/relationships/image" Target="../media/image1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hyperlink" Target="http://drive.google.com/file/d/1Tbyx84-6KIAvNX5vjNuMXRRNYiXlSvvz/view"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386063" y="3664608"/>
            <a:ext cx="4549264"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2</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ऑनलाइन दोस्ती - सुरक्षित या असुरक्षित?</a:t>
            </a:r>
            <a:endParaRPr/>
          </a:p>
        </p:txBody>
      </p:sp>
      <p:pic>
        <p:nvPicPr>
          <p:cNvPr id="44" name="Google Shape;44;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6" name="Google Shape;156;p10"/>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प्रतिबिंब</a:t>
            </a:r>
            <a:endParaRPr b="1" i="0" sz="3600" u="none" cap="none" strike="noStrike">
              <a:solidFill>
                <a:srgbClr val="0064E0"/>
              </a:solidFill>
              <a:latin typeface="Arial"/>
              <a:ea typeface="Arial"/>
              <a:cs typeface="Arial"/>
              <a:sym typeface="Arial"/>
            </a:endParaRPr>
          </a:p>
        </p:txBody>
      </p:sp>
      <p:sp>
        <p:nvSpPr>
          <p:cNvPr id="157" name="Google Shape;157;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158" name="Google Shape;158;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10"/>
          <p:cNvSpPr/>
          <p:nvPr/>
        </p:nvSpPr>
        <p:spPr>
          <a:xfrm>
            <a:off x="7376800" y="1633659"/>
            <a:ext cx="4815200" cy="3541845"/>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10"/>
          <p:cNvSpPr/>
          <p:nvPr/>
        </p:nvSpPr>
        <p:spPr>
          <a:xfrm>
            <a:off x="7600653" y="2111919"/>
            <a:ext cx="4017217" cy="2585323"/>
          </a:xfrm>
          <a:prstGeom prst="rect">
            <a:avLst/>
          </a:prstGeom>
          <a:noFill/>
          <a:ln>
            <a:noFill/>
          </a:ln>
        </p:spPr>
        <p:txBody>
          <a:bodyPr anchorCtr="0" anchor="t" bIns="45700" lIns="91425" spcFirstLastPara="1" rIns="91425" wrap="square" tIns="45700">
            <a:spAutoFit/>
          </a:bodyPr>
          <a:lstStyle/>
          <a:p>
            <a:pPr indent="-298450" lvl="0" marL="285750" marR="0" rtl="0" algn="l">
              <a:spcBef>
                <a:spcPts val="0"/>
              </a:spcBef>
              <a:spcAft>
                <a:spcPts val="0"/>
              </a:spcAft>
              <a:buClr>
                <a:schemeClr val="lt1"/>
              </a:buClr>
              <a:buSzPts val="2000"/>
              <a:buChar char="•"/>
            </a:pPr>
            <a:r>
              <a:rPr lang="en-US" sz="2000">
                <a:solidFill>
                  <a:schemeClr val="lt1"/>
                </a:solidFill>
              </a:rPr>
              <a:t>आज आपने जो कुछ सीखा है, उसे आप अपनी ऑनलाइन दोस्ती में कैसे इस्तेमाल करेंगे?</a:t>
            </a:r>
            <a:endParaRPr sz="2000">
              <a:solidFill>
                <a:schemeClr val="lt1"/>
              </a:solidFill>
            </a:endParaRPr>
          </a:p>
          <a:p>
            <a:pPr indent="0" lvl="0" marL="457200" marR="0" rtl="0" algn="l">
              <a:spcBef>
                <a:spcPts val="0"/>
              </a:spcBef>
              <a:spcAft>
                <a:spcPts val="0"/>
              </a:spcAft>
              <a:buNone/>
            </a:pPr>
            <a:r>
              <a:t/>
            </a:r>
            <a:endParaRPr sz="2000">
              <a:solidFill>
                <a:schemeClr val="lt1"/>
              </a:solidFill>
            </a:endParaRPr>
          </a:p>
          <a:p>
            <a:pPr indent="0" lvl="0" marL="457200" marR="0" rtl="0" algn="l">
              <a:spcBef>
                <a:spcPts val="0"/>
              </a:spcBef>
              <a:spcAft>
                <a:spcPts val="0"/>
              </a:spcAft>
              <a:buNone/>
            </a:pPr>
            <a:r>
              <a:t/>
            </a:r>
            <a:endParaRPr sz="2000">
              <a:solidFill>
                <a:schemeClr val="lt1"/>
              </a:solidFill>
            </a:endParaRPr>
          </a:p>
          <a:p>
            <a:pPr indent="-298450" lvl="0" marL="285750" marR="0" rtl="0" algn="l">
              <a:spcBef>
                <a:spcPts val="0"/>
              </a:spcBef>
              <a:spcAft>
                <a:spcPts val="0"/>
              </a:spcAft>
              <a:buClr>
                <a:schemeClr val="lt1"/>
              </a:buClr>
              <a:buSzPts val="2000"/>
              <a:buChar char="•"/>
            </a:pPr>
            <a:r>
              <a:rPr lang="en-US" sz="2000">
                <a:solidFill>
                  <a:schemeClr val="lt1"/>
                </a:solidFill>
              </a:rPr>
              <a:t>यदि आप प्रिया को उसकी ऑनलाइन दोस्ती के लिए एक सलाह दे सकते हैं, तो आप उसे क्या कहेंगे?</a:t>
            </a:r>
            <a:endParaRPr b="0" i="0" sz="2000" u="none" cap="none" strike="noStrike">
              <a:solidFill>
                <a:schemeClr val="lt1"/>
              </a:solidFill>
              <a:latin typeface="Arial"/>
              <a:ea typeface="Arial"/>
              <a:cs typeface="Arial"/>
              <a:sym typeface="Arial"/>
            </a:endParaRPr>
          </a:p>
        </p:txBody>
      </p:sp>
      <p:sp>
        <p:nvSpPr>
          <p:cNvPr id="161" name="Google Shape;161;p10"/>
          <p:cNvSpPr/>
          <p:nvPr/>
        </p:nvSpPr>
        <p:spPr>
          <a:xfrm>
            <a:off x="7264492" y="1633659"/>
            <a:ext cx="124031" cy="3541845"/>
          </a:xfrm>
          <a:prstGeom prst="rect">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10"/>
          <p:cNvSpPr/>
          <p:nvPr/>
        </p:nvSpPr>
        <p:spPr>
          <a:xfrm>
            <a:off x="705749" y="1779481"/>
            <a:ext cx="1028360" cy="1028360"/>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3" name="Google Shape;163;p10"/>
          <p:cNvPicPr preferRelativeResize="0"/>
          <p:nvPr/>
        </p:nvPicPr>
        <p:blipFill rotWithShape="1">
          <a:blip r:embed="rId3">
            <a:alphaModFix/>
          </a:blip>
          <a:srcRect b="0" l="0" r="34148" t="0"/>
          <a:stretch/>
        </p:blipFill>
        <p:spPr>
          <a:xfrm>
            <a:off x="613525" y="1633659"/>
            <a:ext cx="6438837" cy="4045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11"/>
          <p:cNvGrpSpPr/>
          <p:nvPr/>
        </p:nvGrpSpPr>
        <p:grpSpPr>
          <a:xfrm flipH="1">
            <a:off x="3170099" y="2654041"/>
            <a:ext cx="5851803" cy="1966150"/>
            <a:chOff x="2788049" y="2445925"/>
            <a:chExt cx="5851803" cy="1966150"/>
          </a:xfrm>
        </p:grpSpPr>
        <p:pic>
          <p:nvPicPr>
            <p:cNvPr id="169" name="Google Shape;169;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70" name="Google Shape;170;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71" name="Google Shape;171;p11"/>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172" name="Google Shape;172;p11"/>
          <p:cNvPicPr preferRelativeResize="0"/>
          <p:nvPr/>
        </p:nvPicPr>
        <p:blipFill rotWithShape="1">
          <a:blip r:embed="rId5">
            <a:alphaModFix/>
          </a:blip>
          <a:srcRect b="0" l="0" r="0" t="0"/>
          <a:stretch/>
        </p:blipFill>
        <p:spPr>
          <a:xfrm>
            <a:off x="4269037" y="2327990"/>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p:nvPr/>
        </p:nvSpPr>
        <p:spPr>
          <a:xfrm rot="2700000">
            <a:off x="5905477" y="3276025"/>
            <a:ext cx="406445" cy="40644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ऑनलाइन दोस्ती</a:t>
            </a:r>
            <a:endParaRPr b="1" i="0" sz="3600" u="none" cap="none" strike="noStrike">
              <a:solidFill>
                <a:srgbClr val="0064E0"/>
              </a:solidFill>
              <a:latin typeface="Arial"/>
              <a:ea typeface="Arial"/>
              <a:cs typeface="Arial"/>
              <a:sym typeface="Arial"/>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53" name="Google Shape;53;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479425"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6184900" y="1708150"/>
            <a:ext cx="5370600" cy="33591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292100" lvl="0" marL="46863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आप में से कितने लोग अपने दोस्तों को टेक्स्ट या </a:t>
            </a:r>
            <a:r>
              <a:rPr lang="en-US" sz="1700">
                <a:solidFill>
                  <a:schemeClr val="dk1"/>
                </a:solidFill>
              </a:rPr>
              <a:t>सीधा संदेश </a:t>
            </a:r>
            <a:r>
              <a:rPr b="0" i="0" lang="en-US" sz="1700" u="none" cap="none" strike="noStrike">
                <a:solidFill>
                  <a:schemeClr val="dk1"/>
                </a:solidFill>
                <a:latin typeface="Arial"/>
                <a:ea typeface="Arial"/>
                <a:cs typeface="Arial"/>
                <a:sym typeface="Arial"/>
              </a:rPr>
              <a:t>द्वारा संवाद करते हैं? आप कौन सा ऐप इस्तेमाल कर रहे हैं?</a:t>
            </a:r>
            <a:endParaRPr sz="1500"/>
          </a:p>
          <a:p>
            <a:pPr indent="-184150" lvl="0" marL="468630" marR="0" rtl="0" algn="l">
              <a:spcBef>
                <a:spcPts val="600"/>
              </a:spcBef>
              <a:spcAft>
                <a:spcPts val="0"/>
              </a:spcAft>
              <a:buClr>
                <a:schemeClr val="dk1"/>
              </a:buClr>
              <a:buSzPts val="1600"/>
              <a:buFont typeface="Arial"/>
              <a:buNone/>
            </a:pPr>
            <a:r>
              <a:t/>
            </a:r>
            <a:endParaRPr b="0" i="0" sz="1700" u="none" cap="none" strike="noStrike">
              <a:solidFill>
                <a:schemeClr val="dk1"/>
              </a:solidFill>
              <a:latin typeface="Arial"/>
              <a:ea typeface="Arial"/>
              <a:cs typeface="Arial"/>
              <a:sym typeface="Arial"/>
            </a:endParaRPr>
          </a:p>
          <a:p>
            <a:pPr indent="-292100" lvl="0" marL="468630" marR="0" rtl="0" algn="l">
              <a:spcBef>
                <a:spcPts val="60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क्या आप व्यक्तिगत रूप से उन सभी लोगों को जानते हैं जो आपको ऑनलाइन फॉलो करते हैं? उनके बारे में क्या ख्याल है जिन्हें आप फॉलो करते हैं?</a:t>
            </a:r>
            <a:endParaRPr sz="1500"/>
          </a:p>
          <a:p>
            <a:pPr indent="-184150" lvl="0" marL="468630" marR="0" rtl="0" algn="l">
              <a:spcBef>
                <a:spcPts val="600"/>
              </a:spcBef>
              <a:spcAft>
                <a:spcPts val="0"/>
              </a:spcAft>
              <a:buClr>
                <a:schemeClr val="dk1"/>
              </a:buClr>
              <a:buSzPts val="1600"/>
              <a:buFont typeface="Arial"/>
              <a:buNone/>
            </a:pPr>
            <a:r>
              <a:t/>
            </a:r>
            <a:endParaRPr b="0" i="0" sz="1800" u="none" cap="none" strike="noStrike">
              <a:solidFill>
                <a:schemeClr val="dk1"/>
              </a:solidFill>
              <a:latin typeface="Arial"/>
              <a:ea typeface="Arial"/>
              <a:cs typeface="Arial"/>
              <a:sym typeface="Arial"/>
            </a:endParaRPr>
          </a:p>
          <a:p>
            <a:pPr indent="-292100" lvl="0" marL="468630" marR="0" rtl="0" algn="l">
              <a:spcBef>
                <a:spcPts val="60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क्या आपको दोस्तों के दोस्तों या ऐसे लोगों से </a:t>
            </a:r>
            <a:r>
              <a:rPr lang="en-US" sz="1700">
                <a:solidFill>
                  <a:schemeClr val="dk1"/>
                </a:solidFill>
              </a:rPr>
              <a:t>मित्र अनुरोध</a:t>
            </a:r>
            <a:r>
              <a:rPr b="0" i="0" lang="en-US" sz="1700" u="none" cap="none" strike="noStrike">
                <a:solidFill>
                  <a:schemeClr val="dk1"/>
                </a:solidFill>
                <a:latin typeface="Arial"/>
                <a:ea typeface="Arial"/>
                <a:cs typeface="Arial"/>
                <a:sym typeface="Arial"/>
              </a:rPr>
              <a:t> मिली हैं जिनसे आप केवल थोड़े समय के लिए मिले हैं? आपने क्या किया?</a:t>
            </a:r>
            <a:endParaRPr sz="1500"/>
          </a:p>
        </p:txBody>
      </p:sp>
      <p:sp>
        <p:nvSpPr>
          <p:cNvPr id="56" name="Google Shape;56;p2"/>
          <p:cNvSpPr/>
          <p:nvPr/>
        </p:nvSpPr>
        <p:spPr>
          <a:xfrm>
            <a:off x="479425" y="1891135"/>
            <a:ext cx="5302963" cy="3032909"/>
          </a:xfrm>
          <a:custGeom>
            <a:rect b="b" l="l" r="r" t="t"/>
            <a:pathLst>
              <a:path extrusionOk="0" h="3032909" w="5302963">
                <a:moveTo>
                  <a:pt x="142121" y="3032623"/>
                </a:moveTo>
                <a:cubicBezTo>
                  <a:pt x="142121" y="3032623"/>
                  <a:pt x="-78561" y="2741256"/>
                  <a:pt x="26812" y="2392017"/>
                </a:cubicBezTo>
                <a:cubicBezTo>
                  <a:pt x="132185" y="2042777"/>
                  <a:pt x="402983" y="1775814"/>
                  <a:pt x="315651" y="1371623"/>
                </a:cubicBezTo>
                <a:cubicBezTo>
                  <a:pt x="211934" y="891735"/>
                  <a:pt x="454798" y="486976"/>
                  <a:pt x="884788" y="539270"/>
                </a:cubicBezTo>
                <a:cubicBezTo>
                  <a:pt x="1605361" y="626776"/>
                  <a:pt x="2123468" y="82087"/>
                  <a:pt x="2387119" y="27657"/>
                </a:cubicBezTo>
                <a:cubicBezTo>
                  <a:pt x="3168353" y="-133584"/>
                  <a:pt x="3310986" y="456384"/>
                  <a:pt x="3732522" y="513864"/>
                </a:cubicBezTo>
                <a:cubicBezTo>
                  <a:pt x="4642531" y="637933"/>
                  <a:pt x="4923787" y="1035021"/>
                  <a:pt x="4891234" y="1796689"/>
                </a:cubicBezTo>
                <a:cubicBezTo>
                  <a:pt x="4880514" y="2047266"/>
                  <a:pt x="5577337" y="2548943"/>
                  <a:pt x="5177241" y="3032753"/>
                </a:cubicBezTo>
                <a:close/>
              </a:path>
            </a:pathLst>
          </a:custGeom>
          <a:solidFill>
            <a:srgbClr val="E2E9F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57" name="Google Shape;57;p2"/>
          <p:cNvPicPr preferRelativeResize="0"/>
          <p:nvPr/>
        </p:nvPicPr>
        <p:blipFill rotWithShape="1">
          <a:blip r:embed="rId3">
            <a:alphaModFix/>
          </a:blip>
          <a:srcRect b="0" l="0" r="0" t="0"/>
          <a:stretch/>
        </p:blipFill>
        <p:spPr>
          <a:xfrm>
            <a:off x="934622" y="1537666"/>
            <a:ext cx="5189189" cy="4107393"/>
          </a:xfrm>
          <a:prstGeom prst="rect">
            <a:avLst/>
          </a:prstGeom>
          <a:noFill/>
          <a:ln>
            <a:noFill/>
          </a:ln>
        </p:spPr>
      </p:pic>
      <p:sp>
        <p:nvSpPr>
          <p:cNvPr id="58" name="Google Shape;58;p2"/>
          <p:cNvSpPr/>
          <p:nvPr/>
        </p:nvSpPr>
        <p:spPr>
          <a:xfrm>
            <a:off x="11548006" y="1814935"/>
            <a:ext cx="134100" cy="31761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23" l="0" r="0" t="22"/>
          <a:stretch/>
        </p:blipFill>
        <p:spPr>
          <a:xfrm>
            <a:off x="0" y="-1"/>
            <a:ext cx="12192000" cy="6550243"/>
          </a:xfrm>
          <a:prstGeom prst="rect">
            <a:avLst/>
          </a:prstGeom>
          <a:noFill/>
          <a:ln>
            <a:noFill/>
          </a:ln>
        </p:spPr>
      </p:pic>
      <p:sp>
        <p:nvSpPr>
          <p:cNvPr id="65" name="Google Shape;65;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6" name="Google Shape;66;p3"/>
          <p:cNvSpPr txBox="1"/>
          <p:nvPr/>
        </p:nvSpPr>
        <p:spPr>
          <a:xfrm>
            <a:off x="705749" y="307757"/>
            <a:ext cx="1090009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ऑनलाइन दोस्ती</a:t>
            </a:r>
            <a:endParaRPr/>
          </a:p>
        </p:txBody>
      </p:sp>
      <p:sp>
        <p:nvSpPr>
          <p:cNvPr id="67" name="Google Shape;6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68" name="Google Shape;68;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p:nvPr/>
        </p:nvSpPr>
        <p:spPr>
          <a:xfrm>
            <a:off x="640115" y="1170435"/>
            <a:ext cx="10119809" cy="480901"/>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5000"/>
              </a:lnSpc>
              <a:spcBef>
                <a:spcPts val="0"/>
              </a:spcBef>
              <a:spcAft>
                <a:spcPts val="0"/>
              </a:spcAft>
              <a:buClr>
                <a:schemeClr val="dk1"/>
              </a:buClr>
              <a:buSzPts val="2400"/>
              <a:buFont typeface="Arial"/>
              <a:buChar char="-"/>
            </a:pPr>
            <a:r>
              <a:rPr b="1" i="0" lang="en-US" sz="2400" u="none" cap="none" strike="noStrike">
                <a:solidFill>
                  <a:schemeClr val="dk1"/>
                </a:solidFill>
                <a:latin typeface="Arial"/>
                <a:ea typeface="Arial"/>
                <a:cs typeface="Arial"/>
                <a:sym typeface="Arial"/>
              </a:rPr>
              <a:t>जिस से आप ऑनलाइन बात कर रहे हैं।</a:t>
            </a:r>
            <a:endParaRPr/>
          </a:p>
        </p:txBody>
      </p:sp>
      <p:pic>
        <p:nvPicPr>
          <p:cNvPr id="70" name="Google Shape;70;p3"/>
          <p:cNvPicPr preferRelativeResize="0"/>
          <p:nvPr/>
        </p:nvPicPr>
        <p:blipFill rotWithShape="1">
          <a:blip r:embed="rId4">
            <a:alphaModFix/>
          </a:blip>
          <a:srcRect b="0" l="0" r="0" t="0"/>
          <a:stretch/>
        </p:blipFill>
        <p:spPr>
          <a:xfrm>
            <a:off x="9351953" y="91330"/>
            <a:ext cx="2737341" cy="432854"/>
          </a:xfrm>
          <a:prstGeom prst="rect">
            <a:avLst/>
          </a:prstGeom>
          <a:noFill/>
          <a:ln>
            <a:noFill/>
          </a:ln>
        </p:spPr>
      </p:pic>
      <p:pic>
        <p:nvPicPr>
          <p:cNvPr id="71" name="Google Shape;71;p3" title="Level 3 lesson 2 video.mp4">
            <a:hlinkClick r:id="rId5"/>
          </p:cNvPr>
          <p:cNvPicPr preferRelativeResize="0"/>
          <p:nvPr/>
        </p:nvPicPr>
        <p:blipFill>
          <a:blip r:embed="rId6">
            <a:alphaModFix/>
          </a:blip>
          <a:stretch>
            <a:fillRect/>
          </a:stretch>
        </p:blipFill>
        <p:spPr>
          <a:xfrm>
            <a:off x="2619625" y="1828275"/>
            <a:ext cx="6833975" cy="411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p:nvPr/>
        </p:nvSpPr>
        <p:spPr>
          <a:xfrm rot="2700000">
            <a:off x="5105010" y="3276016"/>
            <a:ext cx="406400" cy="4064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8" name="Google Shape;78;p4"/>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ऑनलाइन दोस्ती</a:t>
            </a:r>
            <a:endParaRPr b="1" i="0" sz="3600" u="none" cap="none" strike="noStrike">
              <a:solidFill>
                <a:srgbClr val="0064E0"/>
              </a:solidFill>
              <a:latin typeface="Arial"/>
              <a:ea typeface="Arial"/>
              <a:cs typeface="Arial"/>
              <a:sym typeface="Arial"/>
            </a:endParaRPr>
          </a:p>
        </p:txBody>
      </p:sp>
      <p:sp>
        <p:nvSpPr>
          <p:cNvPr id="79" name="Google Shape;7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80" name="Google Shape;80;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4"/>
          <p:cNvSpPr/>
          <p:nvPr/>
        </p:nvSpPr>
        <p:spPr>
          <a:xfrm>
            <a:off x="10133090" y="518986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4"/>
          <p:cNvSpPr/>
          <p:nvPr/>
        </p:nvSpPr>
        <p:spPr>
          <a:xfrm>
            <a:off x="705749" y="2001807"/>
            <a:ext cx="4630749" cy="2922237"/>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292100" lvl="0" marL="468630" marR="0" rtl="0" algn="l">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ऑनलाइन संचार के कुछ पक्ष और विपक्ष क्या हैं?</a:t>
            </a:r>
            <a:endParaRPr sz="1500"/>
          </a:p>
          <a:p>
            <a:pPr indent="-158750" lvl="0" marL="468630" marR="0" rtl="0" algn="l">
              <a:spcBef>
                <a:spcPts val="600"/>
              </a:spcBef>
              <a:spcAft>
                <a:spcPts val="0"/>
              </a:spcAft>
              <a:buClr>
                <a:schemeClr val="dk1"/>
              </a:buClr>
              <a:buSzPts val="2000"/>
              <a:buFont typeface="Arial"/>
              <a:buNone/>
            </a:pPr>
            <a:r>
              <a:t/>
            </a:r>
            <a:endParaRPr b="0" i="0" sz="2100" u="none" cap="none" strike="noStrike">
              <a:solidFill>
                <a:schemeClr val="dk1"/>
              </a:solidFill>
              <a:latin typeface="Arial"/>
              <a:ea typeface="Arial"/>
              <a:cs typeface="Arial"/>
              <a:sym typeface="Arial"/>
            </a:endParaRPr>
          </a:p>
          <a:p>
            <a:pPr indent="-292100" lvl="0" marL="468630" marR="0" rtl="0" algn="l">
              <a:spcBef>
                <a:spcPts val="6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ऑनलाइन मित्र होने के कुछ सकारात्मक और नकारात्मक पहलू क्या हैं जिनसे आप व्यक्तिगत रूप से नहीं मिले हैं?</a:t>
            </a:r>
            <a:endParaRPr sz="1500"/>
          </a:p>
        </p:txBody>
      </p:sp>
      <p:sp>
        <p:nvSpPr>
          <p:cNvPr id="83" name="Google Shape;83;p4"/>
          <p:cNvSpPr/>
          <p:nvPr/>
        </p:nvSpPr>
        <p:spPr>
          <a:xfrm>
            <a:off x="5854656" y="1891135"/>
            <a:ext cx="5302963" cy="3032909"/>
          </a:xfrm>
          <a:custGeom>
            <a:rect b="b" l="l" r="r" t="t"/>
            <a:pathLst>
              <a:path extrusionOk="0" h="3032909" w="5302963">
                <a:moveTo>
                  <a:pt x="142121" y="3032623"/>
                </a:moveTo>
                <a:cubicBezTo>
                  <a:pt x="142121" y="3032623"/>
                  <a:pt x="-78561" y="2741256"/>
                  <a:pt x="26812" y="2392017"/>
                </a:cubicBezTo>
                <a:cubicBezTo>
                  <a:pt x="132185" y="2042777"/>
                  <a:pt x="402983" y="1775814"/>
                  <a:pt x="315651" y="1371623"/>
                </a:cubicBezTo>
                <a:cubicBezTo>
                  <a:pt x="211934" y="891735"/>
                  <a:pt x="454798" y="486976"/>
                  <a:pt x="884788" y="539270"/>
                </a:cubicBezTo>
                <a:cubicBezTo>
                  <a:pt x="1605361" y="626776"/>
                  <a:pt x="2123468" y="82087"/>
                  <a:pt x="2387119" y="27657"/>
                </a:cubicBezTo>
                <a:cubicBezTo>
                  <a:pt x="3168353" y="-133584"/>
                  <a:pt x="3310986" y="456384"/>
                  <a:pt x="3732522" y="513864"/>
                </a:cubicBezTo>
                <a:cubicBezTo>
                  <a:pt x="4642531" y="637933"/>
                  <a:pt x="4923787" y="1035021"/>
                  <a:pt x="4891234" y="1796689"/>
                </a:cubicBezTo>
                <a:cubicBezTo>
                  <a:pt x="4880514" y="2047266"/>
                  <a:pt x="5577337" y="2548943"/>
                  <a:pt x="5177241" y="3032753"/>
                </a:cubicBezTo>
                <a:close/>
              </a:path>
            </a:pathLst>
          </a:custGeom>
          <a:solidFill>
            <a:srgbClr val="E2E9F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4" name="Google Shape;84;p4"/>
          <p:cNvSpPr/>
          <p:nvPr/>
        </p:nvSpPr>
        <p:spPr>
          <a:xfrm>
            <a:off x="705749" y="2001807"/>
            <a:ext cx="134039" cy="292223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5" name="Google Shape;85;p4"/>
          <p:cNvPicPr preferRelativeResize="0"/>
          <p:nvPr/>
        </p:nvPicPr>
        <p:blipFill rotWithShape="1">
          <a:blip r:embed="rId3">
            <a:alphaModFix/>
          </a:blip>
          <a:srcRect b="0" l="0" r="0" t="0"/>
          <a:stretch/>
        </p:blipFill>
        <p:spPr>
          <a:xfrm>
            <a:off x="6309853" y="1537666"/>
            <a:ext cx="5189189" cy="41073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2475925" y="1733750"/>
            <a:ext cx="9344700" cy="4526400"/>
          </a:xfrm>
          <a:prstGeom prst="rect">
            <a:avLst/>
          </a:prstGeom>
          <a:solidFill>
            <a:srgbClr val="F2F2F2"/>
          </a:solidFill>
          <a:ln>
            <a:noFill/>
          </a:ln>
        </p:spPr>
        <p:txBody>
          <a:bodyPr anchorCtr="0" anchor="t" bIns="45700" lIns="324000" spcFirstLastPara="1" rIns="324000" wrap="square" tIns="180000">
            <a:noAutofit/>
          </a:bodyPr>
          <a:lstStyle/>
          <a:p>
            <a:pPr indent="0" lvl="0" marL="0" marR="0" rtl="0" algn="l">
              <a:spcBef>
                <a:spcPts val="0"/>
              </a:spcBef>
              <a:spcAft>
                <a:spcPts val="0"/>
              </a:spcAft>
              <a:buClr>
                <a:schemeClr val="dk1"/>
              </a:buClr>
              <a:buSzPts val="1100"/>
              <a:buFont typeface="Arial"/>
              <a:buNone/>
            </a:pPr>
            <a:r>
              <a:rPr lang="en-US" sz="2000"/>
              <a:t>प्रिया को तस्वीरें लेना और उन्हें इंस्टाग्राम पर पोस्ट करना बहुत पसंद है। कुछ महीने पहले, उन्होंने देखा कि राहुल_चैट ने उनकी कई तस्वीरों को पसंद किया और टिप्पणी की: आप बहुत प्रतिभाशाली हैं!</a:t>
            </a:r>
            <a:endParaRPr sz="2000"/>
          </a:p>
          <a:p>
            <a:pPr indent="0" lvl="0" marL="0" marR="0" rtl="0" algn="l">
              <a:spcBef>
                <a:spcPts val="0"/>
              </a:spcBef>
              <a:spcAft>
                <a:spcPts val="0"/>
              </a:spcAft>
              <a:buClr>
                <a:schemeClr val="dk1"/>
              </a:buClr>
              <a:buSzPts val="1100"/>
              <a:buFont typeface="Arial"/>
              <a:buNone/>
            </a:pPr>
            <a:r>
              <a:t/>
            </a:r>
            <a:endParaRPr sz="2000"/>
          </a:p>
          <a:p>
            <a:pPr indent="0" lvl="0" marL="0" marR="0" rtl="0" algn="l">
              <a:spcBef>
                <a:spcPts val="0"/>
              </a:spcBef>
              <a:spcAft>
                <a:spcPts val="0"/>
              </a:spcAft>
              <a:buClr>
                <a:schemeClr val="dk1"/>
              </a:buClr>
              <a:buSzPts val="1100"/>
              <a:buFont typeface="Arial"/>
              <a:buNone/>
            </a:pPr>
            <a:r>
              <a:rPr lang="en-US" sz="2000"/>
              <a:t>प्रिया सहम गई। फिर उसे राहुल_चैट से एक निजी संदेश मिला जिसमें पूछा गया था कि क्या वह एक पेशेवर फोटोग्राफर है या वह किसी दिन एक बनना चाहती है। प्रिया ने जवाब दिया कि जब वह बड़ी हो गई तो उसका सपना था।</a:t>
            </a:r>
            <a:endParaRPr sz="2000"/>
          </a:p>
          <a:p>
            <a:pPr indent="0" lvl="0" marL="0" marR="0" rtl="0" algn="l">
              <a:spcBef>
                <a:spcPts val="0"/>
              </a:spcBef>
              <a:spcAft>
                <a:spcPts val="0"/>
              </a:spcAft>
              <a:buClr>
                <a:schemeClr val="dk1"/>
              </a:buClr>
              <a:buSzPts val="1100"/>
              <a:buFont typeface="Arial"/>
              <a:buNone/>
            </a:pPr>
            <a:r>
              <a:t/>
            </a:r>
            <a:endParaRPr sz="2000"/>
          </a:p>
          <a:p>
            <a:pPr indent="0" lvl="0" marL="0" marR="0" rtl="0" algn="l">
              <a:spcBef>
                <a:spcPts val="0"/>
              </a:spcBef>
              <a:spcAft>
                <a:spcPts val="0"/>
              </a:spcAft>
              <a:buClr>
                <a:schemeClr val="dk1"/>
              </a:buClr>
              <a:buSzPts val="1100"/>
              <a:buFont typeface="Arial"/>
              <a:buNone/>
            </a:pPr>
            <a:r>
              <a:rPr lang="en-US" sz="2000"/>
              <a:t>अब वे प्राइवेट मैसेजिंग के जरिए काफी बातें करते हैं। प्रिया राहुल_चैट की तस्वीरों पर भी कमेंट पोस्ट करती हैं, जो ज्यादातर रैंडम ऑब्जेक्ट्स और प्रकृति के दृश्य हैं। पिछले हफ्ते, राहुल_चैट ने पूछा कि क्या वह और सेल्फी पोस्ट करेंगी क्योंकि: मुझे लगता है कि आप सुंदर हैं। राहुल_चैट ने उसे एक मोबाइल फोन नंबर भी भेजा ताकि वह और तस्वीरें भेज सके। उसने फिर टेक्स्ट किया: बस किसी को मत बताना कि मैंने तुम्हें यह दिया है।</a:t>
            </a:r>
            <a:endParaRPr sz="2000"/>
          </a:p>
          <a:p>
            <a:pPr indent="0" lvl="0" marL="0" marR="0" rtl="0" algn="l">
              <a:spcBef>
                <a:spcPts val="0"/>
              </a:spcBef>
              <a:spcAft>
                <a:spcPts val="0"/>
              </a:spcAft>
              <a:buNone/>
            </a:pPr>
            <a:r>
              <a:t/>
            </a:r>
            <a:endParaRPr sz="2000"/>
          </a:p>
        </p:txBody>
      </p:sp>
      <p:sp>
        <p:nvSpPr>
          <p:cNvPr id="91" name="Google Shape;91;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2" name="Google Shape;92;p5"/>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प्रिया की कहानी</a:t>
            </a:r>
            <a:endParaRPr b="1" i="0" sz="3600" u="none" cap="none" strike="noStrike">
              <a:solidFill>
                <a:srgbClr val="0064E0"/>
              </a:solidFill>
              <a:latin typeface="Arial"/>
              <a:ea typeface="Arial"/>
              <a:cs typeface="Arial"/>
              <a:sym typeface="Arial"/>
            </a:endParaRPr>
          </a:p>
        </p:txBody>
      </p:sp>
      <p:sp>
        <p:nvSpPr>
          <p:cNvPr id="93" name="Google Shape;9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94" name="Google Shape;94;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5"/>
          <p:cNvSpPr/>
          <p:nvPr/>
        </p:nvSpPr>
        <p:spPr>
          <a:xfrm>
            <a:off x="640115" y="1170435"/>
            <a:ext cx="3089977"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परिद्रश्य 1</a:t>
            </a:r>
            <a:endParaRPr/>
          </a:p>
        </p:txBody>
      </p:sp>
      <p:pic>
        <p:nvPicPr>
          <p:cNvPr id="96" name="Google Shape;96;p5"/>
          <p:cNvPicPr preferRelativeResize="0"/>
          <p:nvPr/>
        </p:nvPicPr>
        <p:blipFill rotWithShape="1">
          <a:blip r:embed="rId3">
            <a:alphaModFix/>
          </a:blip>
          <a:srcRect b="0" l="0" r="0" t="0"/>
          <a:stretch/>
        </p:blipFill>
        <p:spPr>
          <a:xfrm>
            <a:off x="991062" y="1830749"/>
            <a:ext cx="1218276" cy="4686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p:nvPr/>
        </p:nvSpPr>
        <p:spPr>
          <a:xfrm>
            <a:off x="839800" y="2206725"/>
            <a:ext cx="8697900" cy="4029300"/>
          </a:xfrm>
          <a:prstGeom prst="rect">
            <a:avLst/>
          </a:prstGeom>
          <a:solidFill>
            <a:srgbClr val="F2F2F2"/>
          </a:solidFill>
          <a:ln>
            <a:noFill/>
          </a:ln>
        </p:spPr>
        <p:txBody>
          <a:bodyPr anchorCtr="0" anchor="t" bIns="45700" lIns="324000" spcFirstLastPara="1" rIns="324000" wrap="square" tIns="180000">
            <a:noAutofit/>
          </a:bodyPr>
          <a:lstStyle/>
          <a:p>
            <a:pPr indent="0" lvl="0" marL="0" marR="0" rtl="0" algn="l">
              <a:spcBef>
                <a:spcPts val="0"/>
              </a:spcBef>
              <a:spcAft>
                <a:spcPts val="0"/>
              </a:spcAft>
              <a:buClr>
                <a:schemeClr val="dk1"/>
              </a:buClr>
              <a:buSzPts val="1100"/>
              <a:buFont typeface="Arial"/>
              <a:buNone/>
            </a:pPr>
            <a:r>
              <a:rPr lang="en-US" sz="2100"/>
              <a:t>प्रिया के बास्केटबॉल कोच ने उसे नील से जोड़ा, एक खिलाड़ी जिसे वह दूसरे स्कूल से प्रशिक्षित करता है। प्रिया और नील के अन्य सामान्य हित हैं, जैसे संगीत और गेमिंग। सोशल मीडिया मैसेंजर ऐप के जरिए वे करीब एक महीने से चैटिंग कर रहे हैं।</a:t>
            </a:r>
            <a:endParaRPr sz="2100"/>
          </a:p>
          <a:p>
            <a:pPr indent="0" lvl="0" marL="0" marR="0" rtl="0" algn="l">
              <a:spcBef>
                <a:spcPts val="0"/>
              </a:spcBef>
              <a:spcAft>
                <a:spcPts val="0"/>
              </a:spcAft>
              <a:buClr>
                <a:schemeClr val="dk1"/>
              </a:buClr>
              <a:buSzPts val="1100"/>
              <a:buFont typeface="Arial"/>
              <a:buNone/>
            </a:pPr>
            <a:r>
              <a:t/>
            </a:r>
            <a:endParaRPr sz="2100"/>
          </a:p>
          <a:p>
            <a:pPr indent="0" lvl="0" marL="0" marR="0" rtl="0" algn="l">
              <a:spcBef>
                <a:spcPts val="0"/>
              </a:spcBef>
              <a:spcAft>
                <a:spcPts val="0"/>
              </a:spcAft>
              <a:buClr>
                <a:schemeClr val="dk1"/>
              </a:buClr>
              <a:buSzPts val="1100"/>
              <a:buFont typeface="Arial"/>
              <a:buNone/>
            </a:pPr>
            <a:r>
              <a:rPr lang="en-US" sz="2100"/>
              <a:t>वे दोस्तों के साथ खेल और स्कूल में होने वाली समस्याओं के बारे में बात करते हैं। उन्होंने एक-दूसरे को अपनी पसंदीदा टीम और खिलाड़ी भी बताया है। पिछले हफ्ते, नील ने प्रिया को बास्केटबॉल खिलाड़ियों के कुछ मीम्स भेजे जिनमें कुछ भद्दी भाषा और अनुचित चित्र शामिल थे। उसने उल्लेख किया कि उसे शायद यह सुनिश्चित करना चाहिए कि उसके माता-पिता इसे न देखें।</a:t>
            </a:r>
            <a:endParaRPr sz="2100"/>
          </a:p>
          <a:p>
            <a:pPr indent="0" lvl="0" marL="0" marR="0" rtl="0" algn="l">
              <a:spcBef>
                <a:spcPts val="0"/>
              </a:spcBef>
              <a:spcAft>
                <a:spcPts val="0"/>
              </a:spcAft>
              <a:buNone/>
            </a:pPr>
            <a:r>
              <a:t/>
            </a:r>
            <a:endParaRPr sz="2000"/>
          </a:p>
        </p:txBody>
      </p:sp>
      <p:sp>
        <p:nvSpPr>
          <p:cNvPr id="102" name="Google Shape;102;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3" name="Google Shape;103;p6"/>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प्रिया</a:t>
            </a:r>
            <a:r>
              <a:rPr b="1" lang="en-US" sz="3600">
                <a:solidFill>
                  <a:srgbClr val="0064E0"/>
                </a:solidFill>
              </a:rPr>
              <a:t> की </a:t>
            </a:r>
            <a:r>
              <a:rPr b="1" i="0" lang="en-US" sz="3600" u="none" cap="none" strike="noStrike">
                <a:solidFill>
                  <a:srgbClr val="0064E0"/>
                </a:solidFill>
                <a:latin typeface="Arial"/>
                <a:ea typeface="Arial"/>
                <a:cs typeface="Arial"/>
                <a:sym typeface="Arial"/>
              </a:rPr>
              <a:t>कहानी</a:t>
            </a:r>
            <a:endParaRPr b="1" i="0" sz="3600" u="none" cap="none" strike="noStrike">
              <a:solidFill>
                <a:srgbClr val="0064E0"/>
              </a:solidFill>
              <a:latin typeface="Arial"/>
              <a:ea typeface="Arial"/>
              <a:cs typeface="Arial"/>
              <a:sym typeface="Arial"/>
            </a:endParaRPr>
          </a:p>
        </p:txBody>
      </p:sp>
      <p:sp>
        <p:nvSpPr>
          <p:cNvPr id="104" name="Google Shape;104;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105" name="Google Shape;105;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6"/>
          <p:cNvSpPr/>
          <p:nvPr/>
        </p:nvSpPr>
        <p:spPr>
          <a:xfrm>
            <a:off x="640115" y="1170435"/>
            <a:ext cx="3089977"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परिदृश्य 2</a:t>
            </a:r>
            <a:endParaRPr/>
          </a:p>
        </p:txBody>
      </p:sp>
      <p:pic>
        <p:nvPicPr>
          <p:cNvPr id="107" name="Google Shape;107;p6"/>
          <p:cNvPicPr preferRelativeResize="0"/>
          <p:nvPr/>
        </p:nvPicPr>
        <p:blipFill rotWithShape="1">
          <a:blip r:embed="rId3">
            <a:alphaModFix/>
          </a:blip>
          <a:srcRect b="0" l="0" r="0" t="0"/>
          <a:stretch/>
        </p:blipFill>
        <p:spPr>
          <a:xfrm>
            <a:off x="10020156" y="1830749"/>
            <a:ext cx="1218276" cy="46864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p:nvPr/>
        </p:nvSpPr>
        <p:spPr>
          <a:xfrm>
            <a:off x="2510025" y="1758463"/>
            <a:ext cx="9681975" cy="3756074"/>
          </a:xfrm>
          <a:prstGeom prst="rect">
            <a:avLst/>
          </a:prstGeom>
          <a:solidFill>
            <a:srgbClr val="F2F2F2"/>
          </a:solidFill>
          <a:ln>
            <a:noFill/>
          </a:ln>
        </p:spPr>
        <p:txBody>
          <a:bodyPr anchorCtr="0" anchor="ctr" bIns="45700" lIns="4752000" spcFirstLastPara="1" rIns="576000" wrap="square" tIns="45700">
            <a:noAutofit/>
          </a:bodyPr>
          <a:lstStyle/>
          <a:p>
            <a:pPr indent="-304800" lvl="0" marL="285750" marR="0" rtl="0" algn="l">
              <a:spcBef>
                <a:spcPts val="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इन दो परिदृश्यों में से कौन सा जोखिम भरा है? क्यों?</a:t>
            </a:r>
            <a:endParaRPr sz="1700"/>
          </a:p>
          <a:p>
            <a:pPr indent="-171450" lvl="0" marL="285750" marR="0" rtl="0" algn="l">
              <a:spcBef>
                <a:spcPts val="1200"/>
              </a:spcBef>
              <a:spcAft>
                <a:spcPts val="0"/>
              </a:spcAft>
              <a:buClr>
                <a:schemeClr val="dk1"/>
              </a:buClr>
              <a:buSzPts val="1800"/>
              <a:buFont typeface="Arial"/>
              <a:buNone/>
            </a:pPr>
            <a:r>
              <a:t/>
            </a:r>
            <a:endParaRPr b="0" i="0" sz="2100" u="none" cap="none" strike="noStrike">
              <a:solidFill>
                <a:schemeClr val="dk1"/>
              </a:solidFill>
              <a:latin typeface="Calibri"/>
              <a:ea typeface="Calibri"/>
              <a:cs typeface="Calibri"/>
              <a:sym typeface="Calibri"/>
            </a:endParaRPr>
          </a:p>
          <a:p>
            <a:pPr indent="-304800" lvl="0" marL="285750" marR="0" rtl="0" algn="l">
              <a:spcBef>
                <a:spcPts val="12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क्या आपने कभी किसी के साथ ऑनलाइन असहज या अजीब बातचीत की है?</a:t>
            </a:r>
            <a:endParaRPr sz="1700"/>
          </a:p>
          <a:p>
            <a:pPr indent="-171450" lvl="0" marL="285750" marR="0" rtl="0" algn="l">
              <a:spcBef>
                <a:spcPts val="1200"/>
              </a:spcBef>
              <a:spcAft>
                <a:spcPts val="0"/>
              </a:spcAft>
              <a:buClr>
                <a:schemeClr val="dk1"/>
              </a:buClr>
              <a:buSzPts val="1800"/>
              <a:buFont typeface="Arial"/>
              <a:buNone/>
            </a:pPr>
            <a:r>
              <a:t/>
            </a:r>
            <a:endParaRPr b="0" i="0" sz="2100" u="none" cap="none" strike="noStrike">
              <a:solidFill>
                <a:schemeClr val="dk1"/>
              </a:solidFill>
              <a:latin typeface="Calibri"/>
              <a:ea typeface="Calibri"/>
              <a:cs typeface="Calibri"/>
              <a:sym typeface="Calibri"/>
            </a:endParaRPr>
          </a:p>
          <a:p>
            <a:pPr indent="-304800" lvl="0" marL="285750" marR="0" rtl="0" algn="l">
              <a:spcBef>
                <a:spcPts val="12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आपने क्या किया?</a:t>
            </a:r>
            <a:endParaRPr sz="1700"/>
          </a:p>
        </p:txBody>
      </p:sp>
      <p:sp>
        <p:nvSpPr>
          <p:cNvPr id="113" name="Google Shape;113;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4" name="Google Shape;114;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बहस</a:t>
            </a:r>
            <a:endParaRPr b="1" i="0" sz="3600" u="none" cap="none" strike="noStrike">
              <a:solidFill>
                <a:srgbClr val="0064E0"/>
              </a:solidFill>
              <a:latin typeface="Arial"/>
              <a:ea typeface="Arial"/>
              <a:cs typeface="Arial"/>
              <a:sym typeface="Arial"/>
            </a:endParaRPr>
          </a:p>
        </p:txBody>
      </p:sp>
      <p:sp>
        <p:nvSpPr>
          <p:cNvPr id="115" name="Google Shape;11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116" name="Google Shape;116;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7" name="Google Shape;117;p7"/>
          <p:cNvPicPr preferRelativeResize="0"/>
          <p:nvPr/>
        </p:nvPicPr>
        <p:blipFill rotWithShape="1">
          <a:blip r:embed="rId3">
            <a:alphaModFix/>
          </a:blip>
          <a:srcRect b="0" l="0" r="0" t="0"/>
          <a:stretch/>
        </p:blipFill>
        <p:spPr>
          <a:xfrm>
            <a:off x="839788" y="1758462"/>
            <a:ext cx="5786917" cy="3756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8"/>
          <p:cNvPicPr preferRelativeResize="0"/>
          <p:nvPr/>
        </p:nvPicPr>
        <p:blipFill rotWithShape="1">
          <a:blip r:embed="rId3">
            <a:alphaModFix/>
          </a:blip>
          <a:srcRect b="0" l="10944" r="53292" t="0"/>
          <a:stretch/>
        </p:blipFill>
        <p:spPr>
          <a:xfrm>
            <a:off x="829993" y="2036583"/>
            <a:ext cx="4065563" cy="3078422"/>
          </a:xfrm>
          <a:prstGeom prst="rect">
            <a:avLst/>
          </a:prstGeom>
          <a:noFill/>
          <a:ln>
            <a:noFill/>
          </a:ln>
        </p:spPr>
      </p:pic>
      <p:sp>
        <p:nvSpPr>
          <p:cNvPr id="123" name="Google Shape;123;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4" name="Google Shape;124;p8"/>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सामूहिक चर्चा</a:t>
            </a:r>
            <a:endParaRPr b="1" i="0" sz="3600" u="none" cap="none" strike="noStrike">
              <a:solidFill>
                <a:srgbClr val="0064E0"/>
              </a:solidFill>
              <a:latin typeface="Arial"/>
              <a:ea typeface="Arial"/>
              <a:cs typeface="Arial"/>
              <a:sym typeface="Arial"/>
            </a:endParaRPr>
          </a:p>
        </p:txBody>
      </p:sp>
      <p:sp>
        <p:nvSpPr>
          <p:cNvPr id="125" name="Google Shape;125;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126" name="Google Shape;126;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7" name="Google Shape;127;p8"/>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28" name="Google Shape;128;p8"/>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8"/>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8"/>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8"/>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32" name="Google Shape;132;p8"/>
          <p:cNvSpPr/>
          <p:nvPr/>
        </p:nvSpPr>
        <p:spPr>
          <a:xfrm flipH="1">
            <a:off x="6024622" y="200562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8"/>
          <p:cNvSpPr/>
          <p:nvPr/>
        </p:nvSpPr>
        <p:spPr>
          <a:xfrm flipH="1">
            <a:off x="5249118" y="2005626"/>
            <a:ext cx="6188135" cy="879339"/>
          </a:xfrm>
          <a:prstGeom prst="rect">
            <a:avLst/>
          </a:prstGeom>
          <a:solidFill>
            <a:srgbClr val="0064E0"/>
          </a:solidFill>
          <a:ln>
            <a:noFill/>
          </a:ln>
        </p:spPr>
        <p:txBody>
          <a:bodyPr anchorCtr="0" anchor="ctr" bIns="45700" lIns="216000" spcFirstLastPara="1" rIns="91425" wrap="square" tIns="45700">
            <a:noAutofit/>
          </a:bodyPr>
          <a:lstStyle/>
          <a:p>
            <a:pPr indent="0" lvl="0" marL="0" marR="0" rtl="0" algn="l">
              <a:spcBef>
                <a:spcPts val="0"/>
              </a:spcBef>
              <a:spcAft>
                <a:spcPts val="0"/>
              </a:spcAft>
              <a:buNone/>
            </a:pPr>
            <a:r>
              <a:rPr b="1" lang="en-US" sz="1600">
                <a:solidFill>
                  <a:schemeClr val="lt1"/>
                </a:solidFill>
              </a:rPr>
              <a:t>प्रिया के बारे में दो कहानियों में से एक के लिए, अपने समूह में निम्नलिखित प्रश्नों पर चर्चा करें:</a:t>
            </a:r>
            <a:endParaRPr/>
          </a:p>
        </p:txBody>
      </p:sp>
      <p:sp>
        <p:nvSpPr>
          <p:cNvPr id="134" name="Google Shape;134;p8"/>
          <p:cNvSpPr/>
          <p:nvPr/>
        </p:nvSpPr>
        <p:spPr>
          <a:xfrm flipH="1">
            <a:off x="5249116" y="2953208"/>
            <a:ext cx="6942882" cy="1976794"/>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t" bIns="45700" lIns="216000" spcFirstLastPara="1" rIns="648000" wrap="square" tIns="45700">
            <a:noAutofit/>
          </a:bodyPr>
          <a:lstStyle/>
          <a:p>
            <a:pPr indent="-317500" lvl="0" marL="285750" marR="0" rtl="0" algn="l">
              <a:spcBef>
                <a:spcPts val="1200"/>
              </a:spcBef>
              <a:spcAft>
                <a:spcPts val="0"/>
              </a:spcAft>
              <a:buClr>
                <a:schemeClr val="dk1"/>
              </a:buClr>
              <a:buSzPts val="2100"/>
              <a:buChar char="•"/>
            </a:pPr>
            <a:r>
              <a:rPr lang="en-US" sz="2100">
                <a:solidFill>
                  <a:schemeClr val="dk1"/>
                </a:solidFill>
              </a:rPr>
              <a:t>प्रिया अभी क्या महसूस कर रही है?</a:t>
            </a:r>
            <a:endParaRPr sz="2100">
              <a:solidFill>
                <a:schemeClr val="dk1"/>
              </a:solidFill>
            </a:endParaRPr>
          </a:p>
          <a:p>
            <a:pPr indent="-317500" lvl="0" marL="285750" marR="0" rtl="0" algn="l">
              <a:spcBef>
                <a:spcPts val="1200"/>
              </a:spcBef>
              <a:spcAft>
                <a:spcPts val="0"/>
              </a:spcAft>
              <a:buClr>
                <a:schemeClr val="dk1"/>
              </a:buClr>
              <a:buSzPts val="2100"/>
              <a:buChar char="•"/>
            </a:pPr>
            <a:r>
              <a:rPr lang="en-US" sz="2100">
                <a:solidFill>
                  <a:schemeClr val="dk1"/>
                </a:solidFill>
              </a:rPr>
              <a:t>उसके लिए स्थिति चुनौतीपूर्ण क्यों है?</a:t>
            </a:r>
            <a:endParaRPr sz="2100">
              <a:solidFill>
                <a:schemeClr val="dk1"/>
              </a:solidFill>
            </a:endParaRPr>
          </a:p>
          <a:p>
            <a:pPr indent="-317500" lvl="0" marL="285750" marR="0" rtl="0" algn="l">
              <a:spcBef>
                <a:spcPts val="1200"/>
              </a:spcBef>
              <a:spcAft>
                <a:spcPts val="0"/>
              </a:spcAft>
              <a:buClr>
                <a:schemeClr val="dk1"/>
              </a:buClr>
              <a:buSzPts val="2100"/>
              <a:buChar char="•"/>
            </a:pPr>
            <a:r>
              <a:rPr lang="en-US" sz="2100">
                <a:solidFill>
                  <a:schemeClr val="dk1"/>
                </a:solidFill>
              </a:rPr>
              <a:t>वह स्थिति को कैसे संभाल सकती है?</a:t>
            </a:r>
            <a:endParaRPr sz="2100">
              <a:solidFill>
                <a:schemeClr val="dk1"/>
              </a:solidFill>
            </a:endParaRPr>
          </a:p>
          <a:p>
            <a:pPr indent="-317500" lvl="0" marL="285750" marR="0" rtl="0" algn="l">
              <a:spcBef>
                <a:spcPts val="1200"/>
              </a:spcBef>
              <a:spcAft>
                <a:spcPts val="0"/>
              </a:spcAft>
              <a:buClr>
                <a:schemeClr val="dk1"/>
              </a:buClr>
              <a:buSzPts val="2100"/>
              <a:buChar char="•"/>
            </a:pPr>
            <a:r>
              <a:rPr lang="en-US" sz="2100">
                <a:solidFill>
                  <a:schemeClr val="dk1"/>
                </a:solidFill>
              </a:rPr>
              <a:t>आपने कौन सा उपाय सोचा और क्यों?</a:t>
            </a:r>
            <a:endParaRPr sz="2100">
              <a:solidFill>
                <a:schemeClr val="dk1"/>
              </a:solidFill>
            </a:endParaRPr>
          </a:p>
        </p:txBody>
      </p:sp>
      <p:sp>
        <p:nvSpPr>
          <p:cNvPr id="135" name="Google Shape;135;p8"/>
          <p:cNvSpPr/>
          <p:nvPr/>
        </p:nvSpPr>
        <p:spPr>
          <a:xfrm>
            <a:off x="3841564" y="4037545"/>
            <a:ext cx="910394" cy="9103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p:nvPr/>
        </p:nvSpPr>
        <p:spPr>
          <a:xfrm>
            <a:off x="5739590" y="4536581"/>
            <a:ext cx="6427800" cy="1569300"/>
          </a:xfrm>
          <a:prstGeom prst="rect">
            <a:avLst/>
          </a:prstGeom>
          <a:solidFill>
            <a:srgbClr val="F2F2F2"/>
          </a:solidFill>
          <a:ln>
            <a:noFill/>
          </a:ln>
        </p:spPr>
        <p:txBody>
          <a:bodyPr anchorCtr="0" anchor="ctr" bIns="45700" lIns="288000" spcFirstLastPara="1" rIns="144000" wrap="square" tIns="45700">
            <a:noAutofit/>
          </a:bodyPr>
          <a:lstStyle/>
          <a:p>
            <a:pPr indent="0" lvl="0" marL="0" marR="0" rtl="0" algn="l">
              <a:lnSpc>
                <a:spcPct val="15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41" name="Google Shape;141;p9"/>
          <p:cNvSpPr/>
          <p:nvPr/>
        </p:nvSpPr>
        <p:spPr>
          <a:xfrm>
            <a:off x="5739595" y="4536581"/>
            <a:ext cx="6427800" cy="1569300"/>
          </a:xfrm>
          <a:prstGeom prst="rect">
            <a:avLst/>
          </a:prstGeom>
          <a:solidFill>
            <a:srgbClr val="F2F2F2"/>
          </a:solidFill>
          <a:ln>
            <a:noFill/>
          </a:ln>
        </p:spPr>
        <p:txBody>
          <a:bodyPr anchorCtr="0" anchor="ctr" bIns="45700" lIns="288000" spcFirstLastPara="1" rIns="144000" wrap="square" tIns="45700">
            <a:noAutofit/>
          </a:bodyPr>
          <a:lstStyle/>
          <a:p>
            <a:pPr indent="0" lvl="0" marL="0" marR="0" rtl="0" algn="l">
              <a:lnSpc>
                <a:spcPct val="15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42" name="Google Shape;142;p9"/>
          <p:cNvSpPr/>
          <p:nvPr/>
        </p:nvSpPr>
        <p:spPr>
          <a:xfrm>
            <a:off x="6071395" y="4536581"/>
            <a:ext cx="5764200" cy="1569300"/>
          </a:xfrm>
          <a:prstGeom prst="rect">
            <a:avLst/>
          </a:prstGeom>
          <a:solidFill>
            <a:srgbClr val="F2F2F2"/>
          </a:solidFill>
          <a:ln>
            <a:noFill/>
          </a:ln>
        </p:spPr>
        <p:txBody>
          <a:bodyPr anchorCtr="0" anchor="ctr" bIns="45700" lIns="288000" spcFirstLastPara="1" rIns="144000" wrap="square" tIns="45700">
            <a:noAutofit/>
          </a:bodyPr>
          <a:lstStyle/>
          <a:p>
            <a:pPr indent="-298450" lvl="0" marL="2857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जब आपको </a:t>
            </a:r>
            <a:r>
              <a:rPr lang="en-US" sz="1800">
                <a:solidFill>
                  <a:schemeClr val="dk1"/>
                </a:solidFill>
              </a:rPr>
              <a:t>रेड फ्लैग फीलिंग</a:t>
            </a:r>
            <a:r>
              <a:rPr b="0" i="0" lang="en-US" sz="1800" u="none" cap="none" strike="noStrike">
                <a:solidFill>
                  <a:schemeClr val="dk1"/>
                </a:solidFill>
                <a:latin typeface="Arial"/>
                <a:ea typeface="Arial"/>
                <a:cs typeface="Arial"/>
                <a:sym typeface="Arial"/>
              </a:rPr>
              <a:t> का अहसास होता है, तो धीमा होना, रुकना और यह सोचना महत्वपूर्ण है कि आप कैसा महसूस कर रहे हैं। स्थिति को संभालने के लिए अपने विकल्पों के बारे में सोचें</a:t>
            </a:r>
            <a:endParaRPr sz="1600"/>
          </a:p>
        </p:txBody>
      </p:sp>
      <p:sp>
        <p:nvSpPr>
          <p:cNvPr id="143" name="Google Shape;143;p9"/>
          <p:cNvSpPr/>
          <p:nvPr/>
        </p:nvSpPr>
        <p:spPr>
          <a:xfrm>
            <a:off x="1" y="-4850"/>
            <a:ext cx="5764191"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5" name="Google Shape;145;p9"/>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rPr>
              <a:t>रेड फ्लैग फीलिंग</a:t>
            </a:r>
            <a:endParaRPr b="1" i="0" sz="3600" u="none" cap="none" strike="noStrike">
              <a:solidFill>
                <a:schemeClr val="lt1"/>
              </a:solidFill>
              <a:latin typeface="Arial"/>
              <a:ea typeface="Arial"/>
              <a:cs typeface="Arial"/>
              <a:sym typeface="Arial"/>
            </a:endParaRPr>
          </a:p>
        </p:txBody>
      </p:sp>
      <p:sp>
        <p:nvSpPr>
          <p:cNvPr id="146" name="Google Shape;146;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2: ऑनलाइन दोस्ती - सुरक्षित या असुरक्षित?</a:t>
            </a:r>
            <a:endParaRPr/>
          </a:p>
        </p:txBody>
      </p:sp>
      <p:sp>
        <p:nvSpPr>
          <p:cNvPr id="147" name="Google Shape;147;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9"/>
          <p:cNvSpPr/>
          <p:nvPr/>
        </p:nvSpPr>
        <p:spPr>
          <a:xfrm>
            <a:off x="7408495" y="4043514"/>
            <a:ext cx="3090000" cy="480900"/>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क्या तुम्हें पता था:</a:t>
            </a:r>
            <a:endParaRPr/>
          </a:p>
        </p:txBody>
      </p:sp>
      <p:sp>
        <p:nvSpPr>
          <p:cNvPr id="149" name="Google Shape;149;p9"/>
          <p:cNvSpPr/>
          <p:nvPr/>
        </p:nvSpPr>
        <p:spPr>
          <a:xfrm>
            <a:off x="709149" y="1942925"/>
            <a:ext cx="4528800" cy="341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900">
                <a:solidFill>
                  <a:schemeClr val="lt1"/>
                </a:solidFill>
              </a:rPr>
              <a:t>रेड फ्लैग फीलिंग तब होती है जब कुछ ऐसा होता है जिससे आप असहज, चिंतित, दुखी या चिंतित महसूस करते हैं। एक लाल झंडा एक संभावित समस्या की चेतावनी है - एक "आंत की भावना" कि कुछ ठीक नहीं है।</a:t>
            </a:r>
            <a:endParaRPr sz="1900">
              <a:solidFill>
                <a:schemeClr val="lt1"/>
              </a:solidFill>
            </a:endParaRPr>
          </a:p>
          <a:p>
            <a:pPr indent="0" lvl="0" marL="0" marR="0" rtl="0" algn="l">
              <a:spcBef>
                <a:spcPts val="0"/>
              </a:spcBef>
              <a:spcAft>
                <a:spcPts val="0"/>
              </a:spcAft>
              <a:buClr>
                <a:schemeClr val="dk1"/>
              </a:buClr>
              <a:buSzPts val="1100"/>
              <a:buFont typeface="Arial"/>
              <a:buNone/>
            </a:pPr>
            <a:r>
              <a:t/>
            </a:r>
            <a:endParaRPr sz="1900">
              <a:solidFill>
                <a:schemeClr val="lt1"/>
              </a:solidFill>
            </a:endParaRPr>
          </a:p>
          <a:p>
            <a:pPr indent="0" lvl="0" marL="0" marR="0" rtl="0" algn="l">
              <a:spcBef>
                <a:spcPts val="0"/>
              </a:spcBef>
              <a:spcAft>
                <a:spcPts val="0"/>
              </a:spcAft>
              <a:buClr>
                <a:schemeClr val="dk1"/>
              </a:buClr>
              <a:buSzPts val="1100"/>
              <a:buFont typeface="Arial"/>
              <a:buNone/>
            </a:pPr>
            <a:r>
              <a:rPr lang="en-US" sz="1900">
                <a:solidFill>
                  <a:schemeClr val="lt1"/>
                </a:solidFill>
              </a:rPr>
              <a:t>एक उदाहरण यह हो सकता है जब आपको लगता है कि किसी को आपसे ऐसी बात नहीं पूछनी चाहिए या आपसे कुछ ऐसा करने के लिए कहा जाए जो आपको नहीं करना चाहिए।</a:t>
            </a:r>
            <a:endParaRPr sz="1900">
              <a:solidFill>
                <a:schemeClr val="lt1"/>
              </a:solidFill>
            </a:endParaRPr>
          </a:p>
          <a:p>
            <a:pPr indent="0" lvl="0" marL="0" marR="0" rtl="0" algn="l">
              <a:spcBef>
                <a:spcPts val="0"/>
              </a:spcBef>
              <a:spcAft>
                <a:spcPts val="0"/>
              </a:spcAft>
              <a:buNone/>
            </a:pPr>
            <a:r>
              <a:t/>
            </a:r>
            <a:endParaRPr sz="1900">
              <a:solidFill>
                <a:schemeClr val="lt1"/>
              </a:solidFill>
            </a:endParaRPr>
          </a:p>
        </p:txBody>
      </p:sp>
      <p:pic>
        <p:nvPicPr>
          <p:cNvPr id="150" name="Google Shape;150;p9"/>
          <p:cNvPicPr preferRelativeResize="0"/>
          <p:nvPr/>
        </p:nvPicPr>
        <p:blipFill rotWithShape="1">
          <a:blip r:embed="rId3">
            <a:alphaModFix/>
          </a:blip>
          <a:srcRect b="0" l="0" r="0" t="0"/>
          <a:stretch/>
        </p:blipFill>
        <p:spPr>
          <a:xfrm>
            <a:off x="7269787" y="1039963"/>
            <a:ext cx="3416616" cy="3003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