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22" roundtripDataSignature="AMtx7mgPCfj6n0ktm3CWqQKr43hygX9O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4AA276A-D813-4B28-9958-12B4EFF4E61C}">
  <a:tblStyle styleId="{04AA276A-D813-4B28-9958-12B4EFF4E61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kuKKJ8dN0"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7Azih0D98"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nqlcSRjLOD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7sFRpbPKTG4"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An Introduction to Cybersecurity Careers - YouTube</a:t>
            </a:r>
            <a:endParaRPr/>
          </a:p>
        </p:txBody>
      </p:sp>
      <p:sp>
        <p:nvSpPr>
          <p:cNvPr id="176" name="Google Shape;17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Will robots take our jobs? | CNBC Explains - YouTube</a:t>
            </a:r>
            <a:endParaRPr/>
          </a:p>
        </p:txBody>
      </p:sp>
      <p:sp>
        <p:nvSpPr>
          <p:cNvPr id="63" name="Google Shape;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How AI will change the future - Mike Walsh Futurist Keynote - YouTube</a:t>
            </a:r>
            <a:endParaRPr/>
          </a:p>
        </p:txBody>
      </p:sp>
      <p:sp>
        <p:nvSpPr>
          <p:cNvPr id="101" name="Google Shape;10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Business Analyst VS Data Analyst - YouTube</a:t>
            </a:r>
            <a:endParaRPr/>
          </a:p>
        </p:txBody>
      </p:sp>
      <p:sp>
        <p:nvSpPr>
          <p:cNvPr id="128" name="Google Shape;1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8"/>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8"/>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8"/>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8"/>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8"/>
          <p:cNvSpPr/>
          <p:nvPr/>
        </p:nvSpPr>
        <p:spPr>
          <a:xfrm>
            <a:off x="9448800" y="0"/>
            <a:ext cx="2743200"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pic>
        <p:nvPicPr>
          <p:cNvPr id="22" name="Google Shape;22;p19"/>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3" name="Google Shape;23;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19"/>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7" name="Google Shape;27;p19"/>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8" name="Google Shape;28;p19"/>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pic>
        <p:nvPicPr>
          <p:cNvPr id="30" name="Google Shape;30;p20"/>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1" name="Google Shape;31;p2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20"/>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20"/>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jpg"/><Relationship Id="rId4" Type="http://schemas.openxmlformats.org/officeDocument/2006/relationships/hyperlink" Target="http://www.youtube.com/watch?v=-AkuKKJ8dN0" TargetMode="External"/><Relationship Id="rId5"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gif"/><Relationship Id="rId4" Type="http://schemas.openxmlformats.org/officeDocument/2006/relationships/image" Target="../media/image18.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hyperlink" Target="http://www.youtube.com/watch?v=a-7Azih0D98" TargetMode="External"/><Relationship Id="rId5"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jpg"/><Relationship Id="rId4" Type="http://schemas.openxmlformats.org/officeDocument/2006/relationships/hyperlink" Target="https://www.youtube.com/watch?v=nqlcSRjLODM" TargetMode="External"/><Relationship Id="rId5" Type="http://schemas.openxmlformats.org/officeDocument/2006/relationships/hyperlink" Target="http://www.youtube.com/watch?v=nqlcSRjLODM" TargetMode="External"/><Relationship Id="rId6"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hyperlink" Target="https://www.youtube.com/watch?v=7sFRpbPKTG4" TargetMode="External"/><Relationship Id="rId5" Type="http://schemas.openxmlformats.org/officeDocument/2006/relationships/hyperlink" Target="http://www.youtube.com/watch?v=7sFRpbPKTG4" TargetMode="External"/><Relationship Id="rId6"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pic>
        <p:nvPicPr>
          <p:cNvPr id="40" name="Google Shape;40;p1"/>
          <p:cNvPicPr preferRelativeResize="0"/>
          <p:nvPr/>
        </p:nvPicPr>
        <p:blipFill rotWithShape="1">
          <a:blip r:embed="rId3">
            <a:alphaModFix/>
          </a:blip>
          <a:srcRect b="0" l="0" r="0" t="0"/>
          <a:stretch/>
        </p:blipFill>
        <p:spPr>
          <a:xfrm>
            <a:off x="899308" y="713371"/>
            <a:ext cx="4837324" cy="5461004"/>
          </a:xfrm>
          <a:prstGeom prst="rect">
            <a:avLst/>
          </a:prstGeom>
          <a:noFill/>
          <a:ln>
            <a:noFill/>
          </a:ln>
        </p:spPr>
      </p:pic>
      <p:sp>
        <p:nvSpPr>
          <p:cNvPr id="41" name="Google Shape;41;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4DF"/>
              </a:buClr>
              <a:buSzPts val="3200"/>
              <a:buFont typeface="Arial"/>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2" name="Google Shape;42;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 name="Google Shape;43;p1"/>
          <p:cNvSpPr/>
          <p:nvPr/>
        </p:nvSpPr>
        <p:spPr>
          <a:xfrm>
            <a:off x="7177872" y="3536950"/>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 name="Google Shape;44;p1"/>
          <p:cNvSpPr/>
          <p:nvPr/>
        </p:nvSpPr>
        <p:spPr>
          <a:xfrm>
            <a:off x="7386063" y="3541531"/>
            <a:ext cx="4288702" cy="12772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पाठ 15</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500"/>
              <a:buFont typeface="Calibri"/>
              <a:buNone/>
            </a:pPr>
            <a:r>
              <a:t/>
            </a:r>
            <a:endParaRPr b="0" i="0" sz="5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400"/>
              <a:buFont typeface="Arial"/>
              <a:buNone/>
            </a:pPr>
            <a:r>
              <a:rPr b="1" i="0" lang="en-US" sz="2400" u="none" cap="none" strike="noStrike">
                <a:solidFill>
                  <a:srgbClr val="FFFF00"/>
                </a:solidFill>
                <a:latin typeface="Arial"/>
                <a:ea typeface="Arial"/>
                <a:cs typeface="Arial"/>
                <a:sym typeface="Arial"/>
              </a:rPr>
              <a:t>डिजिटल करियर की खोज</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64" name="Google Shape;164;p10"/>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साइबर सुरक्षा भूमिकाएँ</a:t>
            </a:r>
            <a:endParaRPr/>
          </a:p>
        </p:txBody>
      </p:sp>
      <p:sp>
        <p:nvSpPr>
          <p:cNvPr id="165" name="Google Shape;165;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15: डिजिटल करियर की खोज</a:t>
            </a:r>
            <a:endParaRPr/>
          </a:p>
        </p:txBody>
      </p:sp>
      <p:sp>
        <p:nvSpPr>
          <p:cNvPr id="166" name="Google Shape;166;p10"/>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7" name="Google Shape;167;p10"/>
          <p:cNvSpPr/>
          <p:nvPr/>
        </p:nvSpPr>
        <p:spPr>
          <a:xfrm>
            <a:off x="4289514" y="2601590"/>
            <a:ext cx="6787789" cy="2146742"/>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एक अन्य क्षेत्र जिसके बारे में हमने समय के साथ काफी कुछ सीखा है वह है साइबर सुरक्षा</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आपको याद है कि आपने एथिकल हैकिंग या व्हाइट हैट हैकिंग के बारे में क्या सीखा?</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साइबर सुरक्षा में किस प्रकार की भूमिकाएँ हो सकती हैं?</a:t>
            </a:r>
            <a:endParaRPr/>
          </a:p>
        </p:txBody>
      </p:sp>
      <p:grpSp>
        <p:nvGrpSpPr>
          <p:cNvPr id="168" name="Google Shape;168;p10"/>
          <p:cNvGrpSpPr/>
          <p:nvPr/>
        </p:nvGrpSpPr>
        <p:grpSpPr>
          <a:xfrm>
            <a:off x="2972895" y="1145596"/>
            <a:ext cx="1237804" cy="794412"/>
            <a:chOff x="3397339" y="1318060"/>
            <a:chExt cx="969080" cy="621947"/>
          </a:xfrm>
        </p:grpSpPr>
        <p:pic>
          <p:nvPicPr>
            <p:cNvPr id="169" name="Google Shape;169;p10"/>
            <p:cNvPicPr preferRelativeResize="0"/>
            <p:nvPr/>
          </p:nvPicPr>
          <p:blipFill rotWithShape="1">
            <a:blip r:embed="rId3">
              <a:alphaModFix/>
            </a:blip>
            <a:srcRect b="0" l="0" r="0" t="0"/>
            <a:stretch/>
          </p:blipFill>
          <p:spPr>
            <a:xfrm rot="-5400000">
              <a:off x="3744472" y="1318060"/>
              <a:ext cx="621947" cy="621947"/>
            </a:xfrm>
            <a:prstGeom prst="rect">
              <a:avLst/>
            </a:prstGeom>
            <a:noFill/>
            <a:ln>
              <a:noFill/>
            </a:ln>
          </p:spPr>
        </p:pic>
        <p:sp>
          <p:nvSpPr>
            <p:cNvPr id="170" name="Google Shape;170;p10"/>
            <p:cNvSpPr/>
            <p:nvPr/>
          </p:nvSpPr>
          <p:spPr>
            <a:xfrm>
              <a:off x="3397339"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71" name="Google Shape;171;p10"/>
          <p:cNvSpPr/>
          <p:nvPr/>
        </p:nvSpPr>
        <p:spPr>
          <a:xfrm>
            <a:off x="853711" y="5400095"/>
            <a:ext cx="792362" cy="7923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p10"/>
          <p:cNvSpPr/>
          <p:nvPr/>
        </p:nvSpPr>
        <p:spPr>
          <a:xfrm>
            <a:off x="1724886" y="5400094"/>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3" name="Google Shape;173;p10"/>
          <p:cNvPicPr preferRelativeResize="0"/>
          <p:nvPr/>
        </p:nvPicPr>
        <p:blipFill rotWithShape="1">
          <a:blip r:embed="rId4">
            <a:alphaModFix/>
          </a:blip>
          <a:srcRect b="0" l="0" r="0" t="0"/>
          <a:stretch/>
        </p:blipFill>
        <p:spPr>
          <a:xfrm>
            <a:off x="839787" y="2045687"/>
            <a:ext cx="3370913" cy="32585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1"/>
          <p:cNvPicPr preferRelativeResize="0"/>
          <p:nvPr/>
        </p:nvPicPr>
        <p:blipFill rotWithShape="1">
          <a:blip r:embed="rId3">
            <a:alphaModFix/>
          </a:blip>
          <a:srcRect b="29384" l="15753" r="15753" t="5356"/>
          <a:stretch/>
        </p:blipFill>
        <p:spPr>
          <a:xfrm>
            <a:off x="0" y="0"/>
            <a:ext cx="12192000" cy="6535678"/>
          </a:xfrm>
          <a:prstGeom prst="rect">
            <a:avLst/>
          </a:prstGeom>
          <a:noFill/>
          <a:ln>
            <a:noFill/>
          </a:ln>
        </p:spPr>
      </p:pic>
      <p:sp>
        <p:nvSpPr>
          <p:cNvPr id="179" name="Google Shape;179;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80" name="Google Shape;180;p11"/>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वीडियो</a:t>
            </a:r>
            <a:endParaRPr/>
          </a:p>
        </p:txBody>
      </p:sp>
      <p:sp>
        <p:nvSpPr>
          <p:cNvPr id="181" name="Google Shape;181;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15: डिजिटल करियर की खोज</a:t>
            </a:r>
            <a:endParaRPr/>
          </a:p>
        </p:txBody>
      </p:sp>
      <p:sp>
        <p:nvSpPr>
          <p:cNvPr id="182" name="Google Shape;182;p11"/>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3" name="Google Shape;183;p11"/>
          <p:cNvSpPr/>
          <p:nvPr/>
        </p:nvSpPr>
        <p:spPr>
          <a:xfrm>
            <a:off x="751341" y="1093501"/>
            <a:ext cx="32331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lt1"/>
                </a:solidFill>
                <a:latin typeface="Calibri"/>
                <a:ea typeface="Calibri"/>
                <a:cs typeface="Calibri"/>
                <a:sym typeface="Calibri"/>
              </a:rPr>
              <a:t>साइबर सुरक्षा में भूमिकाएँ हैं।</a:t>
            </a:r>
            <a:endParaRPr/>
          </a:p>
        </p:txBody>
      </p:sp>
      <p:sp>
        <p:nvSpPr>
          <p:cNvPr id="184" name="Google Shape;184;p11"/>
          <p:cNvSpPr/>
          <p:nvPr/>
        </p:nvSpPr>
        <p:spPr>
          <a:xfrm>
            <a:off x="9448800" y="0"/>
            <a:ext cx="2743200"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प्रारूप</a:t>
            </a:r>
            <a:endParaRPr b="1" i="0" sz="1600" u="none" cap="none" strike="noStrike">
              <a:solidFill>
                <a:schemeClr val="lt1"/>
              </a:solidFill>
              <a:latin typeface="Calibri"/>
              <a:ea typeface="Calibri"/>
              <a:cs typeface="Calibri"/>
              <a:sym typeface="Calibri"/>
            </a:endParaRPr>
          </a:p>
        </p:txBody>
      </p:sp>
      <p:pic>
        <p:nvPicPr>
          <p:cNvPr descr="Developed for grades K-12, this module explains the cybersecurity skills shortage and encourages students to pursue a career in this growing field. It tackles industry stigmas and stereotypes head-on by outlining what cybersecurity professionals do, and the wide-variety of roles they can fill.&#10;&#10;The module also includes tips to help students prepare for a career in the field, including taking online courses, finding a mentor and participating in competitions like the Global Cyber Olympics.&#10;&#10;Infosec IQ education clients can share this module — along with three other security awareness modules for students — with K-12 learners at no cost.&#10;&#10;Sign up for Infosec IQ and get unlimited K-12 learner access: https://www2.infosecinstitute.com/l/12882/2018-10-03/94w426&#10;&#10;About Infosec&#10;At Infosec, we believe knowledge is the most powerful tool in the fight against cybercrime. We help IT and security professionals advance their careers with a full regimen of certifications and skills development training. We also empower all employees with security awareness and training to stay cybersecure at work and home. Founded by smart people wanting to do good, Infosec educates entire organizations on how to defend themselves from cybercrime. That’s what we do every day — equipping everyone with the latest security skills so the good guys win. &#10;&#10;Learn more at infosecinstitute.com." id="185" name="Google Shape;185;p11" title="An Introduction to Cybersecurity Careers">
            <a:hlinkClick r:id="rId4"/>
          </p:cNvPr>
          <p:cNvPicPr preferRelativeResize="0"/>
          <p:nvPr/>
        </p:nvPicPr>
        <p:blipFill>
          <a:blip r:embed="rId5">
            <a:alphaModFix/>
          </a:blip>
          <a:stretch>
            <a:fillRect/>
          </a:stretch>
        </p:blipFill>
        <p:spPr>
          <a:xfrm>
            <a:off x="2859825" y="1728750"/>
            <a:ext cx="6588975" cy="37063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91" name="Google Shape;191;p12"/>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साइबर सुरक्षा भूमिकाएँ</a:t>
            </a:r>
            <a:endParaRPr/>
          </a:p>
        </p:txBody>
      </p:sp>
      <p:sp>
        <p:nvSpPr>
          <p:cNvPr id="192" name="Google Shape;192;p1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15: डिजिटल करियर की खोज</a:t>
            </a:r>
            <a:endParaRPr/>
          </a:p>
        </p:txBody>
      </p:sp>
      <p:sp>
        <p:nvSpPr>
          <p:cNvPr id="193" name="Google Shape;193;p12"/>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4" name="Google Shape;194;p12"/>
          <p:cNvSpPr/>
          <p:nvPr/>
        </p:nvSpPr>
        <p:spPr>
          <a:xfrm>
            <a:off x="4289514" y="2601590"/>
            <a:ext cx="6787789" cy="2146742"/>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साइबर सुरक्षा में कई अलग-अलग प्रकार की नौकरियां हैं।</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 अलग-अलग भूमिकाएं देखकर हैरान थे? क्या आपको याद है कि वे क्या हैं?</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आपको क्या लगता है कि किस प्रकार के संगठनों को साइबर सुरक्षा में श्रमिकों की आवश्यकता होगी?</a:t>
            </a:r>
            <a:endParaRPr/>
          </a:p>
        </p:txBody>
      </p:sp>
      <p:grpSp>
        <p:nvGrpSpPr>
          <p:cNvPr id="195" name="Google Shape;195;p12"/>
          <p:cNvGrpSpPr/>
          <p:nvPr/>
        </p:nvGrpSpPr>
        <p:grpSpPr>
          <a:xfrm>
            <a:off x="2972895" y="1145596"/>
            <a:ext cx="1237804" cy="794412"/>
            <a:chOff x="3397339" y="1318060"/>
            <a:chExt cx="969080" cy="621947"/>
          </a:xfrm>
        </p:grpSpPr>
        <p:pic>
          <p:nvPicPr>
            <p:cNvPr id="196" name="Google Shape;196;p12"/>
            <p:cNvPicPr preferRelativeResize="0"/>
            <p:nvPr/>
          </p:nvPicPr>
          <p:blipFill rotWithShape="1">
            <a:blip r:embed="rId3">
              <a:alphaModFix/>
            </a:blip>
            <a:srcRect b="0" l="0" r="0" t="0"/>
            <a:stretch/>
          </p:blipFill>
          <p:spPr>
            <a:xfrm rot="-5400000">
              <a:off x="3744472" y="1318060"/>
              <a:ext cx="621947" cy="621947"/>
            </a:xfrm>
            <a:prstGeom prst="rect">
              <a:avLst/>
            </a:prstGeom>
            <a:noFill/>
            <a:ln>
              <a:noFill/>
            </a:ln>
          </p:spPr>
        </p:pic>
        <p:sp>
          <p:nvSpPr>
            <p:cNvPr id="197" name="Google Shape;197;p12"/>
            <p:cNvSpPr/>
            <p:nvPr/>
          </p:nvSpPr>
          <p:spPr>
            <a:xfrm>
              <a:off x="3397339"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98" name="Google Shape;198;p12"/>
          <p:cNvSpPr/>
          <p:nvPr/>
        </p:nvSpPr>
        <p:spPr>
          <a:xfrm>
            <a:off x="853711" y="5400095"/>
            <a:ext cx="792362" cy="7923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12"/>
          <p:cNvSpPr/>
          <p:nvPr/>
        </p:nvSpPr>
        <p:spPr>
          <a:xfrm>
            <a:off x="1724886" y="5400094"/>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00" name="Google Shape;200;p12"/>
          <p:cNvPicPr preferRelativeResize="0"/>
          <p:nvPr/>
        </p:nvPicPr>
        <p:blipFill rotWithShape="1">
          <a:blip r:embed="rId4">
            <a:alphaModFix/>
          </a:blip>
          <a:srcRect b="0" l="0" r="0" t="0"/>
          <a:stretch/>
        </p:blipFill>
        <p:spPr>
          <a:xfrm>
            <a:off x="839787" y="2045687"/>
            <a:ext cx="3370912" cy="32585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06" name="Google Shape;206;p13"/>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आप!</a:t>
            </a:r>
            <a:endParaRPr/>
          </a:p>
        </p:txBody>
      </p:sp>
      <p:sp>
        <p:nvSpPr>
          <p:cNvPr id="207" name="Google Shape;207;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15: डिजिटल करियर की खोज</a:t>
            </a:r>
            <a:endParaRPr/>
          </a:p>
        </p:txBody>
      </p:sp>
      <p:sp>
        <p:nvSpPr>
          <p:cNvPr id="208" name="Google Shape;208;p13"/>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9" name="Google Shape;209;p13"/>
          <p:cNvSpPr/>
          <p:nvPr/>
        </p:nvSpPr>
        <p:spPr>
          <a:xfrm>
            <a:off x="4289514" y="2289565"/>
            <a:ext cx="7136132" cy="3014671"/>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डिजिटल दुनिया में नौकरी के कई अलग-अलग विकल्प हैं, जिनमें से कुछ के बारे में हमने बात की है और कई ऐसे हैं जिनके बारे में हमने नहीं बताया</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XR की वृद्धि जैसे अन्य क्षेत्रों पर विचार करेंमेटावर्स,</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टीवी और फिल्में, स्वास्थ्य सेवा, और बहुत कुछ।</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आपको क्या दिलचस्पी होगी?</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1-2 संभावित नौकरियों के बारे में सोचने के लिए कुछ मिनट निकालें जो आपको दिलचस्प लगे</a:t>
            </a:r>
            <a:endParaRPr/>
          </a:p>
        </p:txBody>
      </p:sp>
      <p:grpSp>
        <p:nvGrpSpPr>
          <p:cNvPr id="210" name="Google Shape;210;p13"/>
          <p:cNvGrpSpPr/>
          <p:nvPr/>
        </p:nvGrpSpPr>
        <p:grpSpPr>
          <a:xfrm>
            <a:off x="2972895" y="1145596"/>
            <a:ext cx="1237804" cy="794412"/>
            <a:chOff x="3397339" y="1318060"/>
            <a:chExt cx="969080" cy="621947"/>
          </a:xfrm>
        </p:grpSpPr>
        <p:pic>
          <p:nvPicPr>
            <p:cNvPr id="211" name="Google Shape;211;p13"/>
            <p:cNvPicPr preferRelativeResize="0"/>
            <p:nvPr/>
          </p:nvPicPr>
          <p:blipFill rotWithShape="1">
            <a:blip r:embed="rId3">
              <a:alphaModFix/>
            </a:blip>
            <a:srcRect b="0" l="0" r="0" t="0"/>
            <a:stretch/>
          </p:blipFill>
          <p:spPr>
            <a:xfrm rot="-5400000">
              <a:off x="3744472" y="1318060"/>
              <a:ext cx="621947" cy="621947"/>
            </a:xfrm>
            <a:prstGeom prst="rect">
              <a:avLst/>
            </a:prstGeom>
            <a:noFill/>
            <a:ln>
              <a:noFill/>
            </a:ln>
          </p:spPr>
        </p:pic>
        <p:sp>
          <p:nvSpPr>
            <p:cNvPr id="212" name="Google Shape;212;p13"/>
            <p:cNvSpPr/>
            <p:nvPr/>
          </p:nvSpPr>
          <p:spPr>
            <a:xfrm>
              <a:off x="3397339"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13" name="Google Shape;213;p13"/>
          <p:cNvSpPr/>
          <p:nvPr/>
        </p:nvSpPr>
        <p:spPr>
          <a:xfrm>
            <a:off x="853711" y="5400095"/>
            <a:ext cx="792362" cy="7923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4" name="Google Shape;214;p13"/>
          <p:cNvSpPr/>
          <p:nvPr/>
        </p:nvSpPr>
        <p:spPr>
          <a:xfrm>
            <a:off x="1724886" y="5400094"/>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15" name="Google Shape;215;p13"/>
          <p:cNvPicPr preferRelativeResize="0"/>
          <p:nvPr/>
        </p:nvPicPr>
        <p:blipFill rotWithShape="1">
          <a:blip r:embed="rId4">
            <a:alphaModFix/>
          </a:blip>
          <a:srcRect b="0" l="0" r="0" t="0"/>
          <a:stretch/>
        </p:blipFill>
        <p:spPr>
          <a:xfrm>
            <a:off x="839787" y="2045687"/>
            <a:ext cx="3370912" cy="32585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21" name="Google Shape;221;p14"/>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अपने भविष्य की खोज</a:t>
            </a:r>
            <a:endParaRPr/>
          </a:p>
        </p:txBody>
      </p:sp>
      <p:sp>
        <p:nvSpPr>
          <p:cNvPr id="222" name="Google Shape;222;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12: अच्छे के लिए सोशल मीडिया</a:t>
            </a:r>
            <a:endParaRPr/>
          </a:p>
        </p:txBody>
      </p:sp>
      <p:sp>
        <p:nvSpPr>
          <p:cNvPr id="223" name="Google Shape;223;p14"/>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aphicFrame>
        <p:nvGraphicFramePr>
          <p:cNvPr id="224" name="Google Shape;224;p14"/>
          <p:cNvGraphicFramePr/>
          <p:nvPr/>
        </p:nvGraphicFramePr>
        <p:xfrm>
          <a:off x="805180" y="2633534"/>
          <a:ext cx="3000000" cy="3000000"/>
        </p:xfrm>
        <a:graphic>
          <a:graphicData uri="http://schemas.openxmlformats.org/drawingml/2006/table">
            <a:tbl>
              <a:tblPr bandRow="1" firstRow="1">
                <a:noFill/>
                <a:tableStyleId>{04AA276A-D813-4B28-9958-12B4EFF4E61C}</a:tableStyleId>
              </a:tblPr>
              <a:tblGrid>
                <a:gridCol w="3527225"/>
                <a:gridCol w="3527225"/>
                <a:gridCol w="3527225"/>
              </a:tblGrid>
              <a:tr h="370850">
                <a:tc>
                  <a:txBody>
                    <a:bodyPr/>
                    <a:lstStyle/>
                    <a:p>
                      <a:pPr indent="0" lvl="0" marL="0" marR="0" rtl="0" algn="ctr">
                        <a:spcBef>
                          <a:spcPts val="0"/>
                        </a:spcBef>
                        <a:spcAft>
                          <a:spcPts val="0"/>
                        </a:spcAft>
                        <a:buNone/>
                      </a:pPr>
                      <a:r>
                        <a:rPr lang="en-US" sz="1800" u="none" cap="none" strike="noStrike">
                          <a:latin typeface="Arial"/>
                          <a:ea typeface="Arial"/>
                          <a:cs typeface="Arial"/>
                          <a:sym typeface="Arial"/>
                        </a:rPr>
                        <a:t>क्या मुझे पता है</a:t>
                      </a:r>
                      <a:endParaRPr sz="1800" u="none" cap="none" strike="noStrike">
                        <a:latin typeface="Arial"/>
                        <a:ea typeface="Arial"/>
                        <a:cs typeface="Arial"/>
                        <a:sym typeface="Arial"/>
                      </a:endParaRPr>
                    </a:p>
                  </a:txBody>
                  <a:tcPr marT="45725" marB="45725" marR="0" marL="0">
                    <a:solidFill>
                      <a:srgbClr val="0064DF"/>
                    </a:solidFill>
                  </a:tcPr>
                </a:tc>
                <a:tc>
                  <a:txBody>
                    <a:bodyPr/>
                    <a:lstStyle/>
                    <a:p>
                      <a:pPr indent="0" lvl="0" marL="0" marR="0" rtl="0" algn="ctr">
                        <a:spcBef>
                          <a:spcPts val="0"/>
                        </a:spcBef>
                        <a:spcAft>
                          <a:spcPts val="0"/>
                        </a:spcAft>
                        <a:buNone/>
                      </a:pPr>
                      <a:r>
                        <a:rPr lang="en-US" sz="1800" u="none" cap="none" strike="noStrike">
                          <a:latin typeface="Arial"/>
                          <a:ea typeface="Arial"/>
                          <a:cs typeface="Arial"/>
                          <a:sym typeface="Arial"/>
                        </a:rPr>
                        <a:t>मैं क्या जानना चाहता हूँ</a:t>
                      </a:r>
                      <a:endParaRPr sz="1800" u="none" cap="none" strike="noStrike">
                        <a:latin typeface="Arial"/>
                        <a:ea typeface="Arial"/>
                        <a:cs typeface="Arial"/>
                        <a:sym typeface="Arial"/>
                      </a:endParaRPr>
                    </a:p>
                  </a:txBody>
                  <a:tcPr marT="45725" marB="45725" marR="0" marL="0">
                    <a:solidFill>
                      <a:srgbClr val="0064DF"/>
                    </a:solidFill>
                  </a:tcPr>
                </a:tc>
                <a:tc>
                  <a:txBody>
                    <a:bodyPr/>
                    <a:lstStyle/>
                    <a:p>
                      <a:pPr indent="0" lvl="0" marL="0" marR="0" rtl="0" algn="ctr">
                        <a:spcBef>
                          <a:spcPts val="0"/>
                        </a:spcBef>
                        <a:spcAft>
                          <a:spcPts val="0"/>
                        </a:spcAft>
                        <a:buNone/>
                      </a:pPr>
                      <a:r>
                        <a:rPr lang="en-US" sz="1800" u="none" cap="none" strike="noStrike">
                          <a:latin typeface="Arial"/>
                          <a:ea typeface="Arial"/>
                          <a:cs typeface="Arial"/>
                          <a:sym typeface="Arial"/>
                        </a:rPr>
                        <a:t>मैंने क्या सीखा</a:t>
                      </a:r>
                      <a:endParaRPr sz="1800" u="none" cap="none" strike="noStrike">
                        <a:latin typeface="Arial"/>
                        <a:ea typeface="Arial"/>
                        <a:cs typeface="Arial"/>
                        <a:sym typeface="Arial"/>
                      </a:endParaRPr>
                    </a:p>
                  </a:txBody>
                  <a:tcPr marT="45725" marB="45725" marR="0" marL="0">
                    <a:solidFill>
                      <a:srgbClr val="0064DF"/>
                    </a:solidFill>
                  </a:tcPr>
                </a:tc>
              </a:tr>
              <a:tr h="396000">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E9EBF5"/>
                    </a:solidFill>
                  </a:tcPr>
                </a:tc>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E9EBF5"/>
                    </a:solidFill>
                  </a:tcPr>
                </a:tc>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E9EBF5"/>
                    </a:solidFill>
                  </a:tcPr>
                </a:tc>
              </a:tr>
              <a:tr h="396000">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FFFFFF"/>
                    </a:solidFill>
                  </a:tcPr>
                </a:tc>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FFFFFF"/>
                    </a:solidFill>
                  </a:tcPr>
                </a:tc>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FFFFFF"/>
                    </a:solidFill>
                  </a:tcPr>
                </a:tc>
              </a:tr>
              <a:tr h="396000">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E9EBF5"/>
                    </a:solidFill>
                  </a:tcPr>
                </a:tc>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E9EBF5"/>
                    </a:solidFill>
                  </a:tcPr>
                </a:tc>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E9EBF5"/>
                    </a:solidFill>
                  </a:tcPr>
                </a:tc>
              </a:tr>
              <a:tr h="396000">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FFFFFF"/>
                    </a:solidFill>
                  </a:tcPr>
                </a:tc>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FFFFFF"/>
                    </a:solidFill>
                  </a:tcPr>
                </a:tc>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FFFFFF"/>
                    </a:solidFill>
                  </a:tcPr>
                </a:tc>
              </a:tr>
              <a:tr h="396000">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E9EBF5"/>
                    </a:solidFill>
                  </a:tcPr>
                </a:tc>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E9EBF5"/>
                    </a:solidFill>
                  </a:tcPr>
                </a:tc>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E9EBF5"/>
                    </a:solidFill>
                  </a:tcPr>
                </a:tc>
              </a:tr>
              <a:tr h="396000">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FFFFFF"/>
                    </a:solidFill>
                  </a:tcPr>
                </a:tc>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FFFFFF"/>
                    </a:solidFill>
                  </a:tcPr>
                </a:tc>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FFFFFF"/>
                    </a:solidFill>
                  </a:tcPr>
                </a:tc>
              </a:tr>
              <a:tr h="396000">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E9EBF5"/>
                    </a:solidFill>
                  </a:tcPr>
                </a:tc>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E9EBF5"/>
                    </a:solidFill>
                  </a:tcPr>
                </a:tc>
                <a:tc>
                  <a:txBody>
                    <a:bodyPr/>
                    <a:lstStyle/>
                    <a:p>
                      <a:pPr indent="0" lvl="0" marL="0" marR="0" rtl="0" algn="l">
                        <a:spcBef>
                          <a:spcPts val="0"/>
                        </a:spcBef>
                        <a:spcAft>
                          <a:spcPts val="0"/>
                        </a:spcAft>
                        <a:buNone/>
                      </a:pPr>
                      <a:r>
                        <a:t/>
                      </a:r>
                      <a:endParaRPr sz="1800" u="none" cap="none" strike="noStrike"/>
                    </a:p>
                  </a:txBody>
                  <a:tcPr marT="45725" marB="45725" marR="91450" marL="91450">
                    <a:solidFill>
                      <a:srgbClr val="E9EBF5"/>
                    </a:solidFill>
                  </a:tcPr>
                </a:tc>
              </a:tr>
            </a:tbl>
          </a:graphicData>
        </a:graphic>
      </p:graphicFrame>
      <p:grpSp>
        <p:nvGrpSpPr>
          <p:cNvPr id="225" name="Google Shape;225;p14"/>
          <p:cNvGrpSpPr/>
          <p:nvPr/>
        </p:nvGrpSpPr>
        <p:grpSpPr>
          <a:xfrm>
            <a:off x="4330151" y="2992169"/>
            <a:ext cx="3529874" cy="2784205"/>
            <a:chOff x="4363171" y="3142612"/>
            <a:chExt cx="3529874" cy="1495565"/>
          </a:xfrm>
        </p:grpSpPr>
        <p:cxnSp>
          <p:nvCxnSpPr>
            <p:cNvPr id="226" name="Google Shape;226;p14"/>
            <p:cNvCxnSpPr/>
            <p:nvPr/>
          </p:nvCxnSpPr>
          <p:spPr>
            <a:xfrm>
              <a:off x="4363171" y="3142612"/>
              <a:ext cx="0" cy="1495565"/>
            </a:xfrm>
            <a:prstGeom prst="straightConnector1">
              <a:avLst/>
            </a:prstGeom>
            <a:noFill/>
            <a:ln cap="flat" cmpd="sng" w="9525">
              <a:solidFill>
                <a:schemeClr val="accent1"/>
              </a:solidFill>
              <a:prstDash val="solid"/>
              <a:miter lim="800000"/>
              <a:headEnd len="sm" w="sm" type="none"/>
              <a:tailEnd len="sm" w="sm" type="none"/>
            </a:ln>
          </p:spPr>
        </p:cxnSp>
        <p:cxnSp>
          <p:nvCxnSpPr>
            <p:cNvPr id="227" name="Google Shape;227;p14"/>
            <p:cNvCxnSpPr/>
            <p:nvPr/>
          </p:nvCxnSpPr>
          <p:spPr>
            <a:xfrm>
              <a:off x="7893045" y="3142612"/>
              <a:ext cx="0" cy="1495565"/>
            </a:xfrm>
            <a:prstGeom prst="straightConnector1">
              <a:avLst/>
            </a:prstGeom>
            <a:noFill/>
            <a:ln cap="flat" cmpd="sng" w="9525">
              <a:solidFill>
                <a:schemeClr val="accent1"/>
              </a:solidFill>
              <a:prstDash val="solid"/>
              <a:miter lim="800000"/>
              <a:headEnd len="sm" w="sm" type="none"/>
              <a:tailEnd len="sm" w="sm" type="none"/>
            </a:ln>
          </p:spPr>
        </p:cxnSp>
      </p:grpSp>
      <p:cxnSp>
        <p:nvCxnSpPr>
          <p:cNvPr id="228" name="Google Shape;228;p14"/>
          <p:cNvCxnSpPr/>
          <p:nvPr/>
        </p:nvCxnSpPr>
        <p:spPr>
          <a:xfrm flipH="1" rot="10800000">
            <a:off x="819396" y="5791522"/>
            <a:ext cx="10561821" cy="1"/>
          </a:xfrm>
          <a:prstGeom prst="straightConnector1">
            <a:avLst/>
          </a:prstGeom>
          <a:noFill/>
          <a:ln cap="flat" cmpd="sng" w="9525">
            <a:solidFill>
              <a:schemeClr val="accent1"/>
            </a:solidFill>
            <a:prstDash val="solid"/>
            <a:miter lim="800000"/>
            <a:headEnd len="sm" w="sm" type="none"/>
            <a:tailEnd len="sm" w="sm" type="none"/>
          </a:ln>
        </p:spPr>
      </p:cxnSp>
      <p:sp>
        <p:nvSpPr>
          <p:cNvPr id="229" name="Google Shape;229;p14"/>
          <p:cNvSpPr/>
          <p:nvPr/>
        </p:nvSpPr>
        <p:spPr>
          <a:xfrm>
            <a:off x="369501" y="1436705"/>
            <a:ext cx="11452995" cy="702372"/>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अपनी हैंडबुक में KWL टेम्प्लेट भरें ताकि यह पता लगाया जा सके कि आप करियर के उन अवसरों के बारे में क्या सीखना चाहते हैं जो आपको दिलचस्प लगते हैं</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pSp>
        <p:nvGrpSpPr>
          <p:cNvPr id="234" name="Google Shape;234;p15"/>
          <p:cNvGrpSpPr/>
          <p:nvPr/>
        </p:nvGrpSpPr>
        <p:grpSpPr>
          <a:xfrm flipH="1">
            <a:off x="3170099" y="2654041"/>
            <a:ext cx="5851803" cy="1966150"/>
            <a:chOff x="2788049" y="2445925"/>
            <a:chExt cx="5851803" cy="1966150"/>
          </a:xfrm>
        </p:grpSpPr>
        <p:pic>
          <p:nvPicPr>
            <p:cNvPr id="235" name="Google Shape;235;p15"/>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236" name="Google Shape;236;p15"/>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237" name="Google Shape;237;p15"/>
          <p:cNvCxnSpPr/>
          <p:nvPr/>
        </p:nvCxnSpPr>
        <p:spPr>
          <a:xfrm>
            <a:off x="4743135" y="3124497"/>
            <a:ext cx="0" cy="1025237"/>
          </a:xfrm>
          <a:prstGeom prst="straightConnector1">
            <a:avLst/>
          </a:prstGeom>
          <a:noFill/>
          <a:ln cap="flat" cmpd="sng" w="9525">
            <a:solidFill>
              <a:srgbClr val="595959"/>
            </a:solidFill>
            <a:prstDash val="solid"/>
            <a:miter lim="800000"/>
            <a:headEnd len="sm" w="sm" type="none"/>
            <a:tailEnd len="sm" w="sm" type="none"/>
          </a:ln>
        </p:spPr>
      </p:cxnSp>
      <p:pic>
        <p:nvPicPr>
          <p:cNvPr id="238" name="Google Shape;238;p15"/>
          <p:cNvPicPr preferRelativeResize="0"/>
          <p:nvPr/>
        </p:nvPicPr>
        <p:blipFill rotWithShape="1">
          <a:blip r:embed="rId5">
            <a:alphaModFix/>
          </a:blip>
          <a:srcRect b="0" l="0" r="0" t="0"/>
          <a:stretch/>
        </p:blipFill>
        <p:spPr>
          <a:xfrm>
            <a:off x="4358489" y="2456415"/>
            <a:ext cx="3475021" cy="4328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0" name="Google Shape;50;p2"/>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भविष्य की नौकरियां</a:t>
            </a:r>
            <a:endParaRPr/>
          </a:p>
        </p:txBody>
      </p:sp>
      <p:sp>
        <p:nvSpPr>
          <p:cNvPr id="51" name="Google Shape;51;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15: डिजिटल करियर की खोज</a:t>
            </a:r>
            <a:endParaRPr/>
          </a:p>
        </p:txBody>
      </p:sp>
      <p:sp>
        <p:nvSpPr>
          <p:cNvPr id="52" name="Google Shape;52;p2"/>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2"/>
          <p:cNvSpPr/>
          <p:nvPr/>
        </p:nvSpPr>
        <p:spPr>
          <a:xfrm>
            <a:off x="4622800" y="2082635"/>
            <a:ext cx="6776700" cy="2927100"/>
          </a:xfrm>
          <a:prstGeom prst="rect">
            <a:avLst/>
          </a:prstGeom>
          <a:noFill/>
          <a:ln>
            <a:noFill/>
          </a:ln>
        </p:spPr>
        <p:txBody>
          <a:bodyPr anchorCtr="0" anchor="t" bIns="45700" lIns="91425" spcFirstLastPara="1" rIns="91425" wrap="square" tIns="45700">
            <a:spAutoFit/>
          </a:bodyPr>
          <a:lstStyle/>
          <a:p>
            <a:pPr indent="-304800" lvl="0" marL="412747" marR="0" rtl="0" algn="l">
              <a:lnSpc>
                <a:spcPct val="115000"/>
              </a:lnSpc>
              <a:spcBef>
                <a:spcPts val="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क्या आपने स्कूल के बाद किस तरह की नौकरी या करियर के बारे में सोचा है?</a:t>
            </a:r>
            <a:endParaRPr sz="1700"/>
          </a:p>
          <a:p>
            <a:pPr indent="-304800" lvl="0" marL="412747" marR="0" rtl="0" algn="l">
              <a:lnSpc>
                <a:spcPct val="115000"/>
              </a:lnSpc>
              <a:spcBef>
                <a:spcPts val="180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क्या दिलचस्प लग रहा है?</a:t>
            </a:r>
            <a:endParaRPr sz="1700"/>
          </a:p>
          <a:p>
            <a:pPr indent="-304800" lvl="0" marL="412747" marR="0" rtl="0" algn="l">
              <a:lnSpc>
                <a:spcPct val="115000"/>
              </a:lnSpc>
              <a:spcBef>
                <a:spcPts val="180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आपको क्या लगता है कि इन नौकरियों के लिए आपको किन कौशलों की आवश्यकता होगी?</a:t>
            </a:r>
            <a:endParaRPr sz="1700"/>
          </a:p>
          <a:p>
            <a:pPr indent="-304800" lvl="0" marL="412747" marR="0" rtl="0" algn="l">
              <a:lnSpc>
                <a:spcPct val="115000"/>
              </a:lnSpc>
              <a:spcBef>
                <a:spcPts val="180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आपको क्या लगता है कि अगले 10-20 सालों में काम कैसा दिखेगा?</a:t>
            </a:r>
            <a:endParaRPr b="0" i="0" sz="2100" u="none" cap="none" strike="noStrike">
              <a:solidFill>
                <a:schemeClr val="dk1"/>
              </a:solidFill>
              <a:latin typeface="Arial"/>
              <a:ea typeface="Arial"/>
              <a:cs typeface="Arial"/>
              <a:sym typeface="Arial"/>
            </a:endParaRPr>
          </a:p>
        </p:txBody>
      </p:sp>
      <p:sp>
        <p:nvSpPr>
          <p:cNvPr id="54" name="Google Shape;54;p2"/>
          <p:cNvSpPr/>
          <p:nvPr/>
        </p:nvSpPr>
        <p:spPr>
          <a:xfrm>
            <a:off x="839789" y="1985554"/>
            <a:ext cx="2899092" cy="3301017"/>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5" name="Google Shape;55;p2"/>
          <p:cNvPicPr preferRelativeResize="0"/>
          <p:nvPr/>
        </p:nvPicPr>
        <p:blipFill rotWithShape="1">
          <a:blip r:embed="rId3">
            <a:alphaModFix/>
          </a:blip>
          <a:srcRect b="0" l="0" r="0" t="0"/>
          <a:stretch/>
        </p:blipFill>
        <p:spPr>
          <a:xfrm>
            <a:off x="3850641" y="2420897"/>
            <a:ext cx="772159" cy="772159"/>
          </a:xfrm>
          <a:prstGeom prst="rect">
            <a:avLst/>
          </a:prstGeom>
          <a:noFill/>
          <a:ln>
            <a:noFill/>
          </a:ln>
        </p:spPr>
      </p:pic>
      <p:sp>
        <p:nvSpPr>
          <p:cNvPr id="56" name="Google Shape;56;p2"/>
          <p:cNvSpPr/>
          <p:nvPr/>
        </p:nvSpPr>
        <p:spPr>
          <a:xfrm rot="5400000">
            <a:off x="3850640" y="1989927"/>
            <a:ext cx="321054" cy="321054"/>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57" name="Google Shape;57;p2"/>
          <p:cNvGrpSpPr/>
          <p:nvPr/>
        </p:nvGrpSpPr>
        <p:grpSpPr>
          <a:xfrm rot="10800000">
            <a:off x="839788" y="5375090"/>
            <a:ext cx="1203130" cy="772159"/>
            <a:chOff x="2233237" y="1848727"/>
            <a:chExt cx="969079" cy="621947"/>
          </a:xfrm>
        </p:grpSpPr>
        <p:pic>
          <p:nvPicPr>
            <p:cNvPr id="58" name="Google Shape;58;p2"/>
            <p:cNvPicPr preferRelativeResize="0"/>
            <p:nvPr/>
          </p:nvPicPr>
          <p:blipFill rotWithShape="1">
            <a:blip r:embed="rId3">
              <a:alphaModFix/>
            </a:blip>
            <a:srcRect b="0" l="0" r="0" t="0"/>
            <a:stretch/>
          </p:blipFill>
          <p:spPr>
            <a:xfrm rot="-5400000">
              <a:off x="2580369" y="1848727"/>
              <a:ext cx="621947" cy="621947"/>
            </a:xfrm>
            <a:prstGeom prst="rect">
              <a:avLst/>
            </a:prstGeom>
            <a:noFill/>
            <a:ln>
              <a:noFill/>
            </a:ln>
          </p:spPr>
        </p:pic>
        <p:sp>
          <p:nvSpPr>
            <p:cNvPr id="59" name="Google Shape;59;p2"/>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60" name="Google Shape;60;p2"/>
          <p:cNvPicPr preferRelativeResize="0"/>
          <p:nvPr/>
        </p:nvPicPr>
        <p:blipFill rotWithShape="1">
          <a:blip r:embed="rId4">
            <a:alphaModFix/>
          </a:blip>
          <a:srcRect b="0" l="32008" r="24853" t="0"/>
          <a:stretch/>
        </p:blipFill>
        <p:spPr>
          <a:xfrm>
            <a:off x="842682" y="1976846"/>
            <a:ext cx="2896199" cy="33353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3"/>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66" name="Google Shape;66;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7" name="Google Shape;67;p3"/>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वीडियो</a:t>
            </a:r>
            <a:endParaRPr/>
          </a:p>
        </p:txBody>
      </p:sp>
      <p:sp>
        <p:nvSpPr>
          <p:cNvPr id="68" name="Google Shape;68;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15: डिजिटल करियर की खोज</a:t>
            </a:r>
            <a:endParaRPr/>
          </a:p>
        </p:txBody>
      </p:sp>
      <p:sp>
        <p:nvSpPr>
          <p:cNvPr id="69" name="Google Shape;69;p3"/>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 name="Google Shape;70;p3"/>
          <p:cNvSpPr/>
          <p:nvPr/>
        </p:nvSpPr>
        <p:spPr>
          <a:xfrm>
            <a:off x="764771" y="1122050"/>
            <a:ext cx="3763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1155CC"/>
                </a:solidFill>
                <a:latin typeface="Calibri"/>
                <a:ea typeface="Calibri"/>
                <a:cs typeface="Calibri"/>
                <a:sym typeface="Calibri"/>
              </a:rPr>
              <a:t>क्या रोबोट हमारी नौकरियां ले लेंगे</a:t>
            </a:r>
            <a:r>
              <a:rPr b="1" i="0" lang="en-US" sz="1800" u="sng" cap="none" strike="noStrike">
                <a:solidFill>
                  <a:srgbClr val="1155CC"/>
                </a:solidFill>
                <a:latin typeface="Calibri"/>
                <a:ea typeface="Calibri"/>
                <a:cs typeface="Calibri"/>
                <a:sym typeface="Calibri"/>
              </a:rPr>
              <a:t>?</a:t>
            </a:r>
            <a:endParaRPr/>
          </a:p>
        </p:txBody>
      </p:sp>
      <p:pic>
        <p:nvPicPr>
          <p:cNvPr descr="Elon Musk says robots will be able to do everything better than humans. So does that mean the future workforce will be entirely automated? CNBC’s Elizabeth Schulze explains.&#10;&#10;-----&#10;&#10;Subscribe to us on YouTube: http://cnb.cx/2wuoARM&#10;&#10;Subscribe to CNBC Life on YouTube: http://cnb.cx/2wAkfMv&#10;&#10;Like our Facebook page:&#10;https://www.facebook.com/cnbcinternational&#10;&#10;Follow us on Instagram:&#10;https://www.instagram.com/cnbcinternational/&#10;&#10;Follow us on Twitter:&#10;https://twitter.com/CNBCi" id="71" name="Google Shape;71;p3" title="Will robots take our jobs? | CNBC Explains">
            <a:hlinkClick r:id="rId4"/>
          </p:cNvPr>
          <p:cNvPicPr preferRelativeResize="0"/>
          <p:nvPr/>
        </p:nvPicPr>
        <p:blipFill>
          <a:blip r:embed="rId5">
            <a:alphaModFix/>
          </a:blip>
          <a:stretch>
            <a:fillRect/>
          </a:stretch>
        </p:blipFill>
        <p:spPr>
          <a:xfrm>
            <a:off x="2394825" y="1840275"/>
            <a:ext cx="7192925" cy="40460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77" name="Google Shape;77;p4"/>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मुख्य सवाल</a:t>
            </a:r>
            <a:endParaRPr/>
          </a:p>
        </p:txBody>
      </p:sp>
      <p:sp>
        <p:nvSpPr>
          <p:cNvPr id="78" name="Google Shape;78;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15: डिजिटल करियर की खोज</a:t>
            </a:r>
            <a:endParaRPr/>
          </a:p>
        </p:txBody>
      </p:sp>
      <p:sp>
        <p:nvSpPr>
          <p:cNvPr id="79" name="Google Shape;79;p4"/>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 name="Google Shape;80;p4"/>
          <p:cNvSpPr/>
          <p:nvPr/>
        </p:nvSpPr>
        <p:spPr>
          <a:xfrm>
            <a:off x="3291840" y="2678828"/>
            <a:ext cx="7759338" cy="2926955"/>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एलन मस्क का मानना ​​है कि रोबोट इंसानों से बेहतर हर काम कर पाएंगे। आप क्या सोचते हैं?</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ऐसे काम हैं जो रोबोट के लिए आसान या सुरक्षित हैं?</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इन नौकरियों में रोबोट का उपयोग करने के क्या फायदे हैं?</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ऐसी कौन सी नौकरियों की जरूरत होगी जो रोबोट नहीं कर सकते?</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आपको क्या लगता है कि इन नौकरियों के लिए किस कौशल की आवश्यकता होगी?</a:t>
            </a:r>
            <a:endParaRPr/>
          </a:p>
        </p:txBody>
      </p:sp>
      <p:grpSp>
        <p:nvGrpSpPr>
          <p:cNvPr id="81" name="Google Shape;81;p4"/>
          <p:cNvGrpSpPr/>
          <p:nvPr/>
        </p:nvGrpSpPr>
        <p:grpSpPr>
          <a:xfrm>
            <a:off x="839788" y="1669902"/>
            <a:ext cx="3349034" cy="4477348"/>
            <a:chOff x="839788" y="1089714"/>
            <a:chExt cx="3783012" cy="5057535"/>
          </a:xfrm>
        </p:grpSpPr>
        <p:sp>
          <p:nvSpPr>
            <p:cNvPr id="82" name="Google Shape;82;p4"/>
            <p:cNvSpPr/>
            <p:nvPr/>
          </p:nvSpPr>
          <p:spPr>
            <a:xfrm>
              <a:off x="839789" y="1089714"/>
              <a:ext cx="2899092" cy="419685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3" name="Google Shape;83;p4"/>
            <p:cNvPicPr preferRelativeResize="0"/>
            <p:nvPr/>
          </p:nvPicPr>
          <p:blipFill rotWithShape="1">
            <a:blip r:embed="rId3">
              <a:alphaModFix/>
            </a:blip>
            <a:srcRect b="0" l="0" r="0" t="0"/>
            <a:stretch/>
          </p:blipFill>
          <p:spPr>
            <a:xfrm>
              <a:off x="1278571" y="1410768"/>
              <a:ext cx="2012308" cy="3694068"/>
            </a:xfrm>
            <a:prstGeom prst="rect">
              <a:avLst/>
            </a:prstGeom>
            <a:noFill/>
            <a:ln>
              <a:noFill/>
            </a:ln>
          </p:spPr>
        </p:pic>
        <p:grpSp>
          <p:nvGrpSpPr>
            <p:cNvPr id="84" name="Google Shape;84;p4"/>
            <p:cNvGrpSpPr/>
            <p:nvPr/>
          </p:nvGrpSpPr>
          <p:grpSpPr>
            <a:xfrm rot="5400000">
              <a:off x="3635155" y="1305200"/>
              <a:ext cx="1203130" cy="772159"/>
              <a:chOff x="2233237" y="1848727"/>
              <a:chExt cx="969079" cy="621947"/>
            </a:xfrm>
          </p:grpSpPr>
          <p:pic>
            <p:nvPicPr>
              <p:cNvPr id="85" name="Google Shape;85;p4"/>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86" name="Google Shape;86;p4"/>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87" name="Google Shape;87;p4"/>
            <p:cNvGrpSpPr/>
            <p:nvPr/>
          </p:nvGrpSpPr>
          <p:grpSpPr>
            <a:xfrm rot="10800000">
              <a:off x="839788" y="5375090"/>
              <a:ext cx="1203130" cy="772159"/>
              <a:chOff x="2233237" y="1848727"/>
              <a:chExt cx="969079" cy="621947"/>
            </a:xfrm>
          </p:grpSpPr>
          <p:pic>
            <p:nvPicPr>
              <p:cNvPr id="88" name="Google Shape;88;p4"/>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89" name="Google Shape;89;p4"/>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5"/>
          <p:cNvPicPr preferRelativeResize="0"/>
          <p:nvPr/>
        </p:nvPicPr>
        <p:blipFill rotWithShape="1">
          <a:blip r:embed="rId3">
            <a:alphaModFix/>
          </a:blip>
          <a:srcRect b="4641" l="0" r="0" t="0"/>
          <a:stretch/>
        </p:blipFill>
        <p:spPr>
          <a:xfrm>
            <a:off x="0" y="-1"/>
            <a:ext cx="12192002" cy="6539697"/>
          </a:xfrm>
          <a:prstGeom prst="rect">
            <a:avLst/>
          </a:prstGeom>
          <a:noFill/>
          <a:ln>
            <a:noFill/>
          </a:ln>
        </p:spPr>
      </p:pic>
      <p:sp>
        <p:nvSpPr>
          <p:cNvPr id="95" name="Google Shape;95;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6" name="Google Shape;96;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15: डिजिटल करियर की खोज</a:t>
            </a:r>
            <a:endParaRPr/>
          </a:p>
        </p:txBody>
      </p:sp>
      <p:sp>
        <p:nvSpPr>
          <p:cNvPr id="97" name="Google Shape;97;p5"/>
          <p:cNvSpPr/>
          <p:nvPr/>
        </p:nvSpPr>
        <p:spPr>
          <a:xfrm>
            <a:off x="2977198" y="4148878"/>
            <a:ext cx="623760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lt1"/>
                </a:solidFill>
                <a:latin typeface="Arial"/>
                <a:ea typeface="Arial"/>
                <a:cs typeface="Arial"/>
                <a:sym typeface="Arial"/>
              </a:rPr>
              <a:t>अब आइए </a:t>
            </a:r>
            <a:r>
              <a:rPr b="1" lang="en-US" sz="3600">
                <a:solidFill>
                  <a:schemeClr val="lt1"/>
                </a:solidFill>
              </a:rPr>
              <a:t>अन्वेषण </a:t>
            </a:r>
            <a:r>
              <a:rPr b="1" i="0" lang="en-US" sz="3600" u="none" cap="none" strike="noStrike">
                <a:solidFill>
                  <a:schemeClr val="lt1"/>
                </a:solidFill>
                <a:latin typeface="Arial"/>
                <a:ea typeface="Arial"/>
                <a:cs typeface="Arial"/>
                <a:sym typeface="Arial"/>
              </a:rPr>
              <a:t>करें</a:t>
            </a:r>
            <a:endParaRPr/>
          </a:p>
          <a:p>
            <a:pPr indent="0" lvl="0" marL="0" marR="0" rtl="0" algn="ctr">
              <a:spcBef>
                <a:spcPts val="0"/>
              </a:spcBef>
              <a:spcAft>
                <a:spcPts val="0"/>
              </a:spcAft>
              <a:buNone/>
            </a:pPr>
            <a:r>
              <a:rPr b="1" i="0" lang="en-US" sz="3600" u="none" cap="none" strike="noStrike">
                <a:solidFill>
                  <a:schemeClr val="lt1"/>
                </a:solidFill>
                <a:latin typeface="Arial"/>
                <a:ea typeface="Arial"/>
                <a:cs typeface="Arial"/>
                <a:sym typeface="Arial"/>
              </a:rPr>
              <a:t>कुछ अलग करियर पथ</a:t>
            </a:r>
            <a:endParaRPr/>
          </a:p>
        </p:txBody>
      </p:sp>
      <p:sp>
        <p:nvSpPr>
          <p:cNvPr id="98" name="Google Shape;98;p5"/>
          <p:cNvSpPr/>
          <p:nvPr/>
        </p:nvSpPr>
        <p:spPr>
          <a:xfrm>
            <a:off x="9448800" y="0"/>
            <a:ext cx="2743200"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प्रारूप</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6"/>
          <p:cNvPicPr preferRelativeResize="0"/>
          <p:nvPr/>
        </p:nvPicPr>
        <p:blipFill rotWithShape="1">
          <a:blip r:embed="rId3">
            <a:alphaModFix/>
          </a:blip>
          <a:srcRect b="29384" l="15753" r="15753" t="5356"/>
          <a:stretch/>
        </p:blipFill>
        <p:spPr>
          <a:xfrm>
            <a:off x="0" y="0"/>
            <a:ext cx="12192000" cy="6535678"/>
          </a:xfrm>
          <a:prstGeom prst="rect">
            <a:avLst/>
          </a:prstGeom>
          <a:noFill/>
          <a:ln>
            <a:noFill/>
          </a:ln>
        </p:spPr>
      </p:pic>
      <p:sp>
        <p:nvSpPr>
          <p:cNvPr id="104" name="Google Shape;104;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05" name="Google Shape;105;p6"/>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एआई पर वीडियो</a:t>
            </a:r>
            <a:endParaRPr/>
          </a:p>
        </p:txBody>
      </p:sp>
      <p:sp>
        <p:nvSpPr>
          <p:cNvPr id="106" name="Google Shape;106;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15: डिजिटल करियर की खोज</a:t>
            </a:r>
            <a:endParaRPr/>
          </a:p>
        </p:txBody>
      </p:sp>
      <p:sp>
        <p:nvSpPr>
          <p:cNvPr id="107" name="Google Shape;107;p6"/>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6"/>
          <p:cNvSpPr/>
          <p:nvPr/>
        </p:nvSpPr>
        <p:spPr>
          <a:xfrm>
            <a:off x="739822" y="1043736"/>
            <a:ext cx="30613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lt1"/>
                </a:solidFill>
                <a:latin typeface="Calibri"/>
                <a:ea typeface="Calibri"/>
                <a:cs typeface="Calibri"/>
                <a:sym typeface="Calibri"/>
                <a:hlinkClick r:id="rId4">
                  <a:extLst>
                    <a:ext uri="{A12FA001-AC4F-418D-AE19-62706E023703}">
                      <ahyp:hlinkClr val="tx"/>
                    </a:ext>
                  </a:extLst>
                </a:hlinkClick>
              </a:rPr>
              <a:t>एआई भविष्य को कैसे बदलेगा।</a:t>
            </a:r>
            <a:endParaRPr b="1" i="0" sz="1800" u="sng" cap="none" strike="noStrike">
              <a:solidFill>
                <a:schemeClr val="lt1"/>
              </a:solidFill>
              <a:latin typeface="Calibri"/>
              <a:ea typeface="Calibri"/>
              <a:cs typeface="Calibri"/>
              <a:sym typeface="Calibri"/>
            </a:endParaRPr>
          </a:p>
        </p:txBody>
      </p:sp>
      <p:sp>
        <p:nvSpPr>
          <p:cNvPr id="109" name="Google Shape;109;p6"/>
          <p:cNvSpPr/>
          <p:nvPr/>
        </p:nvSpPr>
        <p:spPr>
          <a:xfrm>
            <a:off x="9448800" y="0"/>
            <a:ext cx="2743200"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प्रारूप</a:t>
            </a:r>
            <a:endParaRPr b="1" i="0" sz="1600" u="none" cap="none" strike="noStrike">
              <a:solidFill>
                <a:schemeClr val="lt1"/>
              </a:solidFill>
              <a:latin typeface="Calibri"/>
              <a:ea typeface="Calibri"/>
              <a:cs typeface="Calibri"/>
              <a:sym typeface="Calibri"/>
            </a:endParaRPr>
          </a:p>
        </p:txBody>
      </p:sp>
      <p:pic>
        <p:nvPicPr>
          <p:cNvPr descr="Mike is the CEO of Tomorrow, a global consultancy on designing companies for the 21st century. He advises leaders on how to thrive in the current era of disruptive technological change.&#10;&#10;A true global nomad, Mike travels over 300 days a year worldwide, researching trends, collecting innovation case studies and presenting on the future of business.&#10;&#10;Mike’s clients include many of the global Fortune 500, and as a sought-after keynote speaker he regularly shares the stage with world leaders and business icons alike.&#10;&#10;Mike previously founded Jupiter Research in Australia, and has also held senior strategy roles at News Corporation in the Asia Pacific Region.&#10;&#10;Mike’s best-selling book Futuretainment, published by Phaidon was the winner of the design award by the Art Director’s Club in New York. Mike's latest book is The Dictionary Of Dangerous Ideas. Each week he interviews provocative thinkers, innovators and troublemakers on his weekly podcast, Between Worlds." id="110" name="Google Shape;110;p6" title="How AI will change the future - Mike Walsh  Futurist Keynote">
            <a:hlinkClick r:id="rId5"/>
          </p:cNvPr>
          <p:cNvPicPr preferRelativeResize="0"/>
          <p:nvPr/>
        </p:nvPicPr>
        <p:blipFill>
          <a:blip r:embed="rId6">
            <a:alphaModFix/>
          </a:blip>
          <a:stretch>
            <a:fillRect/>
          </a:stretch>
        </p:blipFill>
        <p:spPr>
          <a:xfrm>
            <a:off x="2981723" y="2098863"/>
            <a:ext cx="6076150" cy="3417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6" name="Google Shape;116;p7"/>
          <p:cNvSpPr txBox="1"/>
          <p:nvPr/>
        </p:nvSpPr>
        <p:spPr>
          <a:xfrm>
            <a:off x="705749" y="307757"/>
            <a:ext cx="7192925" cy="586284"/>
          </a:xfrm>
          <a:prstGeom prst="rect">
            <a:avLst/>
          </a:prstGeom>
          <a:noFill/>
          <a:ln>
            <a:noFill/>
          </a:ln>
        </p:spPr>
        <p:txBody>
          <a:bodyPr anchorCtr="0" anchor="t" bIns="45700" lIns="91425" spcFirstLastPara="1" rIns="91425" wrap="square" tIns="45700">
            <a:normAutofit fontScale="85000"/>
          </a:bodyPr>
          <a:lstStyle/>
          <a:p>
            <a:pPr indent="0" lvl="0" marL="0" marR="0" rtl="0" algn="l">
              <a:lnSpc>
                <a:spcPct val="90000"/>
              </a:lnSpc>
              <a:spcBef>
                <a:spcPts val="0"/>
              </a:spcBef>
              <a:spcAft>
                <a:spcPts val="0"/>
              </a:spcAft>
              <a:buClr>
                <a:srgbClr val="0064E0"/>
              </a:buClr>
              <a:buSzPct val="100000"/>
              <a:buFont typeface="Arial"/>
              <a:buNone/>
            </a:pPr>
            <a:r>
              <a:rPr b="1" i="0" lang="en-US" sz="3600" u="none" cap="none" strike="noStrike">
                <a:solidFill>
                  <a:srgbClr val="0064E0"/>
                </a:solidFill>
                <a:latin typeface="Arial"/>
                <a:ea typeface="Arial"/>
                <a:cs typeface="Arial"/>
                <a:sym typeface="Arial"/>
              </a:rPr>
              <a:t>एआई (AI) (कृत्रिम होशियारी) और बिग डेटा</a:t>
            </a:r>
            <a:endParaRPr/>
          </a:p>
        </p:txBody>
      </p:sp>
      <p:sp>
        <p:nvSpPr>
          <p:cNvPr id="117" name="Google Shape;117;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15: डिजिटल करियर की खोज</a:t>
            </a:r>
            <a:endParaRPr/>
          </a:p>
        </p:txBody>
      </p:sp>
      <p:sp>
        <p:nvSpPr>
          <p:cNvPr id="118" name="Google Shape;118;p7"/>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9" name="Google Shape;119;p7"/>
          <p:cNvSpPr/>
          <p:nvPr/>
        </p:nvSpPr>
        <p:spPr>
          <a:xfrm>
            <a:off x="4289514" y="1960441"/>
            <a:ext cx="7192572" cy="4344266"/>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वीडियो में बड़े डेटा के इस्तेमाल का मुख्य उदाहरण क्या था?</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 इस बारे में क्या सोचते हैं कि अमेज़ॅन अग्रिम आदेश देने की इस अवधारणा का उपयोग कर रहा है?</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आपको लगता है कि यह फायदेमंद होगा?</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किन अन्य कंपनियों को यह उपयोगी लग सकता है?</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 एक ऑनलाइन शॉपिंग कंपनी के बारे में कैसा महसूस करते हैं जो आपकी ज़रूरतों का अनुमान लगाती है? क्या यह अच्छा है या बुरा है?</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कोई गोपनीयता चिंता?</a:t>
            </a:r>
            <a:endParaRPr/>
          </a:p>
          <a:p>
            <a:pPr indent="-171450" lvl="0" marL="412747" marR="0" rtl="0" algn="l">
              <a:lnSpc>
                <a:spcPct val="115000"/>
              </a:lnSpc>
              <a:spcBef>
                <a:spcPts val="18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20" name="Google Shape;120;p7"/>
          <p:cNvGrpSpPr/>
          <p:nvPr/>
        </p:nvGrpSpPr>
        <p:grpSpPr>
          <a:xfrm>
            <a:off x="2972895" y="1145596"/>
            <a:ext cx="1237804" cy="794412"/>
            <a:chOff x="3397339" y="1318060"/>
            <a:chExt cx="969080" cy="621947"/>
          </a:xfrm>
        </p:grpSpPr>
        <p:pic>
          <p:nvPicPr>
            <p:cNvPr id="121" name="Google Shape;121;p7"/>
            <p:cNvPicPr preferRelativeResize="0"/>
            <p:nvPr/>
          </p:nvPicPr>
          <p:blipFill rotWithShape="1">
            <a:blip r:embed="rId3">
              <a:alphaModFix/>
            </a:blip>
            <a:srcRect b="0" l="0" r="0" t="0"/>
            <a:stretch/>
          </p:blipFill>
          <p:spPr>
            <a:xfrm rot="-5400000">
              <a:off x="3744472" y="1318060"/>
              <a:ext cx="621947" cy="621947"/>
            </a:xfrm>
            <a:prstGeom prst="rect">
              <a:avLst/>
            </a:prstGeom>
            <a:noFill/>
            <a:ln>
              <a:noFill/>
            </a:ln>
          </p:spPr>
        </p:pic>
        <p:sp>
          <p:nvSpPr>
            <p:cNvPr id="122" name="Google Shape;122;p7"/>
            <p:cNvSpPr/>
            <p:nvPr/>
          </p:nvSpPr>
          <p:spPr>
            <a:xfrm>
              <a:off x="3397339"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23" name="Google Shape;123;p7"/>
          <p:cNvSpPr/>
          <p:nvPr/>
        </p:nvSpPr>
        <p:spPr>
          <a:xfrm>
            <a:off x="853711" y="5400095"/>
            <a:ext cx="792362" cy="7923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4" name="Google Shape;124;p7"/>
          <p:cNvSpPr/>
          <p:nvPr/>
        </p:nvSpPr>
        <p:spPr>
          <a:xfrm>
            <a:off x="1724886" y="5400094"/>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5" name="Google Shape;125;p7"/>
          <p:cNvPicPr preferRelativeResize="0"/>
          <p:nvPr/>
        </p:nvPicPr>
        <p:blipFill rotWithShape="1">
          <a:blip r:embed="rId4">
            <a:alphaModFix/>
          </a:blip>
          <a:srcRect b="0" l="0" r="0" t="0"/>
          <a:stretch/>
        </p:blipFill>
        <p:spPr>
          <a:xfrm>
            <a:off x="839787" y="2037144"/>
            <a:ext cx="3370913" cy="32756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8"/>
          <p:cNvPicPr preferRelativeResize="0"/>
          <p:nvPr/>
        </p:nvPicPr>
        <p:blipFill rotWithShape="1">
          <a:blip r:embed="rId3">
            <a:alphaModFix/>
          </a:blip>
          <a:srcRect b="13336" l="0" r="0" t="6295"/>
          <a:stretch/>
        </p:blipFill>
        <p:spPr>
          <a:xfrm>
            <a:off x="0" y="0"/>
            <a:ext cx="12192000" cy="6535678"/>
          </a:xfrm>
          <a:prstGeom prst="rect">
            <a:avLst/>
          </a:prstGeom>
          <a:noFill/>
          <a:ln>
            <a:noFill/>
          </a:ln>
        </p:spPr>
      </p:pic>
      <p:sp>
        <p:nvSpPr>
          <p:cNvPr id="131" name="Google Shape;131;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2" name="Google Shape;132;p8"/>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बड़े डेटा में नौकरियों के प्रकार</a:t>
            </a:r>
            <a:endParaRPr/>
          </a:p>
        </p:txBody>
      </p:sp>
      <p:sp>
        <p:nvSpPr>
          <p:cNvPr id="133" name="Google Shape;133;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15: डिजिटल करियर की खोज</a:t>
            </a:r>
            <a:endParaRPr/>
          </a:p>
        </p:txBody>
      </p:sp>
      <p:sp>
        <p:nvSpPr>
          <p:cNvPr id="134" name="Google Shape;134;p8"/>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5" name="Google Shape;135;p8">
            <a:hlinkClick r:id="rId4"/>
          </p:cNvPr>
          <p:cNvSpPr/>
          <p:nvPr/>
        </p:nvSpPr>
        <p:spPr>
          <a:xfrm>
            <a:off x="705749" y="1110993"/>
            <a:ext cx="224812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cap="none" strike="noStrike">
                <a:solidFill>
                  <a:schemeClr val="lt1"/>
                </a:solidFill>
                <a:latin typeface="Calibri"/>
                <a:ea typeface="Calibri"/>
                <a:cs typeface="Calibri"/>
                <a:sym typeface="Calibri"/>
              </a:rPr>
              <a:t>व्यापार विश्लेषक और एक डेटा विश्लेषक</a:t>
            </a:r>
            <a:endParaRPr b="1" i="0" sz="1800" u="sng" cap="none" strike="noStrike">
              <a:solidFill>
                <a:schemeClr val="lt1"/>
              </a:solidFill>
              <a:latin typeface="Calibri"/>
              <a:ea typeface="Calibri"/>
              <a:cs typeface="Calibri"/>
              <a:sym typeface="Calibri"/>
            </a:endParaRPr>
          </a:p>
        </p:txBody>
      </p:sp>
      <p:sp>
        <p:nvSpPr>
          <p:cNvPr id="136" name="Google Shape;136;p8"/>
          <p:cNvSpPr/>
          <p:nvPr/>
        </p:nvSpPr>
        <p:spPr>
          <a:xfrm>
            <a:off x="8902121" y="911600"/>
            <a:ext cx="3038867" cy="2462213"/>
          </a:xfrm>
          <a:prstGeom prst="rect">
            <a:avLst/>
          </a:prstGeom>
          <a:noFill/>
          <a:ln>
            <a:noFill/>
          </a:ln>
        </p:spPr>
        <p:txBody>
          <a:bodyPr anchorCtr="0" anchor="t" bIns="45700" lIns="91425" spcFirstLastPara="1" rIns="91425" wrap="square" tIns="45700">
            <a:spAutoFit/>
          </a:bodyPr>
          <a:lstStyle/>
          <a:p>
            <a:pPr indent="-285750" lvl="0" marL="412747"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यदि आप एक ऐसी भूमिका में काम करना चाहते हैं जो बड़े डेटा से संबंधित है लेकिन प्रोग्रामिंग भूमिका नहीं है, तो आपको किस प्रकार के कौशल की आवश्यकता होगी?</a:t>
            </a:r>
            <a:endParaRPr/>
          </a:p>
          <a:p>
            <a:pPr indent="-285750" lvl="0" marL="412747" marR="0" rtl="0" algn="l">
              <a:spcBef>
                <a:spcPts val="6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ऐसा कौन सा काम है जो आप कर सकते हैं?</a:t>
            </a:r>
            <a:endParaRPr/>
          </a:p>
          <a:p>
            <a:pPr indent="-285750" lvl="0" marL="412747" marR="0" rtl="0" algn="l">
              <a:spcBef>
                <a:spcPts val="6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चलो एक नज़र मारें</a:t>
            </a:r>
            <a:endParaRPr/>
          </a:p>
        </p:txBody>
      </p:sp>
      <p:sp>
        <p:nvSpPr>
          <p:cNvPr id="137" name="Google Shape;137;p8"/>
          <p:cNvSpPr/>
          <p:nvPr/>
        </p:nvSpPr>
        <p:spPr>
          <a:xfrm>
            <a:off x="9448800" y="0"/>
            <a:ext cx="2743200"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प्रारूप</a:t>
            </a:r>
            <a:endParaRPr b="1" i="0" sz="1600" u="none" cap="none" strike="noStrike">
              <a:solidFill>
                <a:schemeClr val="lt1"/>
              </a:solidFill>
              <a:latin typeface="Calibri"/>
              <a:ea typeface="Calibri"/>
              <a:cs typeface="Calibri"/>
              <a:sym typeface="Calibri"/>
            </a:endParaRPr>
          </a:p>
        </p:txBody>
      </p:sp>
      <p:pic>
        <p:nvPicPr>
          <p:cNvPr descr="What is the difference between a business analyst and a data analyst? In this short video I will explain the difference between the two roles using a simple business scenario. We will go over difference between these two roles and the skillset.&#10;&#10;Do you want to learn technology from me? Check https://codebasics.io/ for my affordable video courses.&#10;&#10;🌎 My Website For Video Courses: https://codebasics.io/&#10;&#10;Need help building software or data analytics and AI solutions? My company https://www.atliq.com/ can help. Click on the Contact button on that website.&#10;&#10;🎥 Codebasics Hindi channel: https://www.youtube.com/channel/UCTmFBhuhMibVoSfYom1uXEg&#10;&#10;#️⃣ Social Media #️⃣&#10;🔗 Discord:  https://discord.gg/r42Kbuk&#10;📸 Instagram: https://www.instagram.com/codebasicshub/&#10;🔊 Facebook: https://www.facebook.com/codebasicshub&#10;📱 Twitter: https://twitter.com/codebasicshub&#10;📝 Linkedin (Personal): https://www.linkedin.com/in/dhavalsays/&#10;📝 Linkedin (Codebasics):  https://www.linkedin.com/company/codebasics/&#10;&#10;❗❗ DISCLAIMER: All opinions expressed in this video are of my own and not that of my employers'." id="138" name="Google Shape;138;p8" title="Business Analyst VS Data Analyst">
            <a:hlinkClick r:id="rId5"/>
          </p:cNvPr>
          <p:cNvPicPr preferRelativeResize="0"/>
          <p:nvPr/>
        </p:nvPicPr>
        <p:blipFill>
          <a:blip r:embed="rId6">
            <a:alphaModFix/>
          </a:blip>
          <a:stretch>
            <a:fillRect/>
          </a:stretch>
        </p:blipFill>
        <p:spPr>
          <a:xfrm>
            <a:off x="2892775" y="1383875"/>
            <a:ext cx="6234800" cy="3507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p:nvPr/>
        </p:nvSpPr>
        <p:spPr>
          <a:xfrm>
            <a:off x="839787" y="4807912"/>
            <a:ext cx="10583558" cy="88749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9"/>
          <p:cNvSpPr/>
          <p:nvPr/>
        </p:nvSpPr>
        <p:spPr>
          <a:xfrm>
            <a:off x="6444343" y="2145878"/>
            <a:ext cx="4979002" cy="411956"/>
          </a:xfrm>
          <a:prstGeom prst="rect">
            <a:avLst/>
          </a:prstGeom>
          <a:solidFill>
            <a:srgbClr val="0064E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p9"/>
          <p:cNvSpPr/>
          <p:nvPr/>
        </p:nvSpPr>
        <p:spPr>
          <a:xfrm>
            <a:off x="839788" y="2145878"/>
            <a:ext cx="4968829" cy="41195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47" name="Google Shape;147;p9"/>
          <p:cNvSpPr txBox="1"/>
          <p:nvPr/>
        </p:nvSpPr>
        <p:spPr>
          <a:xfrm>
            <a:off x="705749" y="307756"/>
            <a:ext cx="9051709" cy="230812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आपने किस बारे में सीखा</a:t>
            </a:r>
            <a:endParaRPr/>
          </a:p>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इनमें से प्रत्येक भूमिका?</a:t>
            </a:r>
            <a:endParaRPr/>
          </a:p>
        </p:txBody>
      </p:sp>
      <p:sp>
        <p:nvSpPr>
          <p:cNvPr id="148" name="Google Shape;148;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15: डिजिटल करियर की खोज</a:t>
            </a:r>
            <a:endParaRPr/>
          </a:p>
        </p:txBody>
      </p:sp>
      <p:sp>
        <p:nvSpPr>
          <p:cNvPr id="149" name="Google Shape;149;p9"/>
          <p:cNvSpPr/>
          <p:nvPr/>
        </p:nvSpPr>
        <p:spPr>
          <a:xfrm>
            <a:off x="839788" y="1333880"/>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0" name="Google Shape;150;p9"/>
          <p:cNvSpPr txBox="1"/>
          <p:nvPr/>
        </p:nvSpPr>
        <p:spPr>
          <a:xfrm>
            <a:off x="2115435" y="2145878"/>
            <a:ext cx="2966008" cy="411956"/>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i="0" lang="en-US" sz="2000" u="none" cap="none" strike="noStrike">
                <a:solidFill>
                  <a:schemeClr val="lt1"/>
                </a:solidFill>
                <a:latin typeface="Arial"/>
                <a:ea typeface="Arial"/>
                <a:cs typeface="Arial"/>
                <a:sym typeface="Arial"/>
              </a:rPr>
              <a:t>व्यापार विश्लेषक</a:t>
            </a:r>
            <a:endParaRPr/>
          </a:p>
        </p:txBody>
      </p:sp>
      <p:sp>
        <p:nvSpPr>
          <p:cNvPr id="151" name="Google Shape;151;p9"/>
          <p:cNvSpPr txBox="1"/>
          <p:nvPr/>
        </p:nvSpPr>
        <p:spPr>
          <a:xfrm>
            <a:off x="751901" y="2557834"/>
            <a:ext cx="5157787" cy="2190015"/>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__________________________________________________________________________________________________________________________________</a:t>
            </a:r>
            <a:endParaRPr/>
          </a:p>
        </p:txBody>
      </p:sp>
      <p:sp>
        <p:nvSpPr>
          <p:cNvPr id="152" name="Google Shape;152;p9"/>
          <p:cNvSpPr txBox="1"/>
          <p:nvPr/>
        </p:nvSpPr>
        <p:spPr>
          <a:xfrm>
            <a:off x="1109173" y="4910278"/>
            <a:ext cx="10044786" cy="6462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डेटा एनालिटिक्स में हमने जिन विभिन्न प्रकार के करियर का उल्लेख किया है, उनमें से क्या कोई ऐसा करियर है जो आपको दिलचस्प लगे?</a:t>
            </a:r>
            <a:endParaRPr b="0" i="0" sz="1800" u="none" cap="none" strike="noStrike">
              <a:solidFill>
                <a:schemeClr val="dk1"/>
              </a:solidFill>
              <a:latin typeface="Arial"/>
              <a:ea typeface="Arial"/>
              <a:cs typeface="Arial"/>
              <a:sym typeface="Arial"/>
            </a:endParaRPr>
          </a:p>
        </p:txBody>
      </p:sp>
      <p:sp>
        <p:nvSpPr>
          <p:cNvPr id="153" name="Google Shape;153;p9"/>
          <p:cNvSpPr txBox="1"/>
          <p:nvPr/>
        </p:nvSpPr>
        <p:spPr>
          <a:xfrm>
            <a:off x="7724833" y="2145878"/>
            <a:ext cx="2257441" cy="411956"/>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i="0" lang="en-US" sz="2000" u="none" cap="none" strike="noStrike">
                <a:solidFill>
                  <a:schemeClr val="lt1"/>
                </a:solidFill>
                <a:latin typeface="Arial"/>
                <a:ea typeface="Arial"/>
                <a:cs typeface="Arial"/>
                <a:sym typeface="Arial"/>
              </a:rPr>
              <a:t>डेटा विश्लेषक</a:t>
            </a:r>
            <a:endParaRPr/>
          </a:p>
        </p:txBody>
      </p:sp>
      <p:sp>
        <p:nvSpPr>
          <p:cNvPr id="154" name="Google Shape;154;p9"/>
          <p:cNvSpPr txBox="1"/>
          <p:nvPr/>
        </p:nvSpPr>
        <p:spPr>
          <a:xfrm>
            <a:off x="6360044" y="2557834"/>
            <a:ext cx="5291826" cy="2190015"/>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__________________________________________________________________________________________________________________________________</a:t>
            </a:r>
            <a:endParaRPr/>
          </a:p>
        </p:txBody>
      </p:sp>
      <p:sp>
        <p:nvSpPr>
          <p:cNvPr id="155" name="Google Shape;155;p9"/>
          <p:cNvSpPr/>
          <p:nvPr/>
        </p:nvSpPr>
        <p:spPr>
          <a:xfrm>
            <a:off x="1131554" y="1905240"/>
            <a:ext cx="862841" cy="862841"/>
          </a:xfrm>
          <a:prstGeom prst="ellipse">
            <a:avLst/>
          </a:prstGeom>
          <a:solidFill>
            <a:schemeClr val="lt1"/>
          </a:solidFill>
          <a:ln cap="flat" cmpd="sng" w="38100">
            <a:solidFill>
              <a:srgbClr val="ED7D3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6" name="Google Shape;156;p9"/>
          <p:cNvSpPr/>
          <p:nvPr/>
        </p:nvSpPr>
        <p:spPr>
          <a:xfrm>
            <a:off x="6733603" y="1905240"/>
            <a:ext cx="862841" cy="862841"/>
          </a:xfrm>
          <a:prstGeom prst="ellipse">
            <a:avLst/>
          </a:prstGeom>
          <a:solidFill>
            <a:schemeClr val="lt1"/>
          </a:solidFill>
          <a:ln cap="flat" cmpd="sng" w="38100">
            <a:solidFill>
              <a:srgbClr val="0064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7" name="Google Shape;157;p9"/>
          <p:cNvPicPr preferRelativeResize="0"/>
          <p:nvPr/>
        </p:nvPicPr>
        <p:blipFill rotWithShape="1">
          <a:blip r:embed="rId3">
            <a:alphaModFix/>
          </a:blip>
          <a:srcRect b="0" l="0" r="0" t="0"/>
          <a:stretch/>
        </p:blipFill>
        <p:spPr>
          <a:xfrm>
            <a:off x="6944552" y="2092607"/>
            <a:ext cx="489444" cy="544154"/>
          </a:xfrm>
          <a:prstGeom prst="rect">
            <a:avLst/>
          </a:prstGeom>
          <a:noFill/>
          <a:ln>
            <a:noFill/>
          </a:ln>
        </p:spPr>
      </p:pic>
      <p:pic>
        <p:nvPicPr>
          <p:cNvPr id="158" name="Google Shape;158;p9"/>
          <p:cNvPicPr preferRelativeResize="0"/>
          <p:nvPr/>
        </p:nvPicPr>
        <p:blipFill rotWithShape="1">
          <a:blip r:embed="rId4">
            <a:alphaModFix/>
          </a:blip>
          <a:srcRect b="0" l="0" r="0" t="0"/>
          <a:stretch/>
        </p:blipFill>
        <p:spPr>
          <a:xfrm>
            <a:off x="1277539" y="2043483"/>
            <a:ext cx="615159" cy="61674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