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8" roundtripDataSignature="AMtx7miBRuhQk0Z07OJ+MHRE3EADk0U3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lkZyY5Tqk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_ecS1rGEbCQ&amp;t=1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OKJDCqvvMk"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99BnZ8js1_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Paralyzed patients walk again with help from implants - YouTube</a:t>
            </a:r>
            <a:endParaRPr/>
          </a:p>
        </p:txBody>
      </p:sp>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YourFit by 3DLOOK - Virtual try-on, fit and size recommendation (User Experience) - YouTube</a:t>
            </a:r>
            <a:endParaRPr/>
          </a:p>
        </p:txBody>
      </p:sp>
      <p:sp>
        <p:nvSpPr>
          <p:cNvPr id="117" name="Google Shape;1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Augmented reality vs. virtual reality: AR and VR made clear - YouTube</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Explainer: What is the 'metaverse'? - YouTube</a:t>
            </a:r>
            <a:endParaRPr/>
          </a:p>
        </p:txBody>
      </p:sp>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15"/>
          <p:cNvPicPr preferRelativeResize="0"/>
          <p:nvPr/>
        </p:nvPicPr>
        <p:blipFill rotWithShape="1">
          <a:blip r:embed="rId4">
            <a:alphaModFix/>
          </a:blip>
          <a:srcRect b="0" l="0" r="0" t="0"/>
          <a:stretch/>
        </p:blipFill>
        <p:spPr>
          <a:xfrm>
            <a:off x="9346095" y="14565"/>
            <a:ext cx="2743438" cy="4328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gif"/><Relationship Id="rId4" Type="http://schemas.openxmlformats.org/officeDocument/2006/relationships/image" Target="../media/image25.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0.png"/><Relationship Id="rId13" Type="http://schemas.openxmlformats.org/officeDocument/2006/relationships/image" Target="../media/image11.png"/><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5.png"/><Relationship Id="rId1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29.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hyperlink" Target="http://www.youtube.com/watch?v=TlkZyY5TqkY" TargetMode="External"/><Relationship Id="rId5"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hyperlink" Target="http://www.youtube.com/watch?v=_ecS1rGEbCQ" TargetMode="External"/><Relationship Id="rId5"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hyperlink" Target="http://www.youtube.com/watch?v=NOKJDCqvvMk" TargetMode="External"/><Relationship Id="rId5"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3.jpg"/><Relationship Id="rId4" Type="http://schemas.openxmlformats.org/officeDocument/2006/relationships/hyperlink" Target="http://www.youtube.com/watch?v=99BnZ8js1_k" TargetMode="External"/><Relationship Id="rId5"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b="0" l="0" r="0" t="0"/>
          <a:stretch/>
        </p:blipFill>
        <p:spPr>
          <a:xfrm>
            <a:off x="899308" y="713371"/>
            <a:ext cx="4837324" cy="5461004"/>
          </a:xfrm>
          <a:prstGeom prst="rect">
            <a:avLst/>
          </a:prstGeom>
          <a:noFill/>
          <a:ln>
            <a:noFill/>
          </a:ln>
        </p:spPr>
      </p:pic>
      <p:sp>
        <p:nvSpPr>
          <p:cNvPr id="41" name="Google Shape;41;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4DF"/>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2" name="Google Shape;42;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 name="Google Shape;43;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 name="Google Shape;44;p1"/>
          <p:cNvSpPr/>
          <p:nvPr/>
        </p:nvSpPr>
        <p:spPr>
          <a:xfrm>
            <a:off x="7386063" y="3541531"/>
            <a:ext cx="4288702"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पाठ 14</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00"/>
              <a:buFont typeface="Calibri"/>
              <a:buNone/>
            </a:pPr>
            <a:r>
              <a:t/>
            </a:r>
            <a:endParaRPr b="0" i="0" sz="5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हमारे डिजिटल दुनिया के भविष्य की खोज</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77" name="Google Shape;177;p10"/>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साझा जोड़ी के बारे में विचार करें</a:t>
            </a:r>
            <a:endParaRPr/>
          </a:p>
        </p:txBody>
      </p:sp>
      <p:sp>
        <p:nvSpPr>
          <p:cNvPr id="178" name="Google Shape;178;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10"/>
          <p:cNvSpPr/>
          <p:nvPr/>
        </p:nvSpPr>
        <p:spPr>
          <a:xfrm>
            <a:off x="4289514" y="2601590"/>
            <a:ext cx="6408966" cy="2661498"/>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अपने छोटे समूहों में, आइए XR या मेटावर्स के उपयोग के लिए विचारों पर मंथन करें।</a:t>
            </a:r>
            <a:endParaRPr/>
          </a:p>
          <a:p>
            <a:pPr indent="-285750" lvl="0" marL="412747" marR="0" rtl="0" algn="l">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वीडियो में आपने कौन से उपयोग मामले देखे?</a:t>
            </a:r>
            <a:endParaRPr/>
          </a:p>
          <a:p>
            <a:pPr indent="-285750" lvl="0" marL="412747" marR="0" rtl="0" algn="l">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 इस तकनीक को भविष्य में कहां जाने की कल्पना करते हैं?</a:t>
            </a:r>
            <a:endParaRPr/>
          </a:p>
        </p:txBody>
      </p:sp>
      <p:grpSp>
        <p:nvGrpSpPr>
          <p:cNvPr id="180" name="Google Shape;180;p10"/>
          <p:cNvGrpSpPr/>
          <p:nvPr/>
        </p:nvGrpSpPr>
        <p:grpSpPr>
          <a:xfrm>
            <a:off x="2972895" y="1145596"/>
            <a:ext cx="1237804" cy="794412"/>
            <a:chOff x="3397339" y="1318060"/>
            <a:chExt cx="969080" cy="621947"/>
          </a:xfrm>
        </p:grpSpPr>
        <p:pic>
          <p:nvPicPr>
            <p:cNvPr id="181" name="Google Shape;181;p10"/>
            <p:cNvPicPr preferRelativeResize="0"/>
            <p:nvPr/>
          </p:nvPicPr>
          <p:blipFill rotWithShape="1">
            <a:blip r:embed="rId3">
              <a:alphaModFix/>
            </a:blip>
            <a:srcRect b="0" l="0" r="0" t="0"/>
            <a:stretch/>
          </p:blipFill>
          <p:spPr>
            <a:xfrm rot="-5400000">
              <a:off x="3744472" y="1318060"/>
              <a:ext cx="621947" cy="621947"/>
            </a:xfrm>
            <a:prstGeom prst="rect">
              <a:avLst/>
            </a:prstGeom>
            <a:noFill/>
            <a:ln>
              <a:noFill/>
            </a:ln>
          </p:spPr>
        </p:pic>
        <p:sp>
          <p:nvSpPr>
            <p:cNvPr id="182" name="Google Shape;182;p10"/>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83" name="Google Shape;183;p10"/>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10"/>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pic>
        <p:nvPicPr>
          <p:cNvPr id="186" name="Google Shape;186;p10"/>
          <p:cNvPicPr preferRelativeResize="0"/>
          <p:nvPr/>
        </p:nvPicPr>
        <p:blipFill rotWithShape="1">
          <a:blip r:embed="rId4">
            <a:alphaModFix/>
          </a:blip>
          <a:srcRect b="8121" l="18507" r="18323" t="169"/>
          <a:stretch/>
        </p:blipFill>
        <p:spPr>
          <a:xfrm>
            <a:off x="830179" y="2033337"/>
            <a:ext cx="3368842" cy="32605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92" name="Google Shape;192;p11"/>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गृहकार्य</a:t>
            </a:r>
            <a:endParaRPr/>
          </a:p>
        </p:txBody>
      </p:sp>
      <p:sp>
        <p:nvSpPr>
          <p:cNvPr id="193" name="Google Shape;193;p11"/>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11"/>
          <p:cNvSpPr/>
          <p:nvPr/>
        </p:nvSpPr>
        <p:spPr>
          <a:xfrm>
            <a:off x="4597014" y="2315523"/>
            <a:ext cx="7250556" cy="2624565"/>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थिंक-पेयर-शेयर गतिविधि से अपने विचारों की सूची का उपयोग करके, यह देखने के लिए स्वयं कुछ शोध करें कि क्या ऐसा ही कुछ पहले से मौजूद है। आप यह देखने के लिए जांच कर सकते हैं कि पहले से क्या उपलब्ध है या आप यह देख सकते हैं कि आप जो सोच रहे थे, उसी तरह के शोध या विचारों का पता लगाया जा रहा है।</a:t>
            </a:r>
            <a:endParaRPr/>
          </a:p>
        </p:txBody>
      </p:sp>
      <p:grpSp>
        <p:nvGrpSpPr>
          <p:cNvPr id="195" name="Google Shape;195;p11"/>
          <p:cNvGrpSpPr/>
          <p:nvPr/>
        </p:nvGrpSpPr>
        <p:grpSpPr>
          <a:xfrm rot="5400000">
            <a:off x="3635155" y="1767195"/>
            <a:ext cx="1203130" cy="772159"/>
            <a:chOff x="2233237" y="1848727"/>
            <a:chExt cx="969079" cy="621947"/>
          </a:xfrm>
        </p:grpSpPr>
        <p:pic>
          <p:nvPicPr>
            <p:cNvPr id="196" name="Google Shape;196;p11"/>
            <p:cNvPicPr preferRelativeResize="0"/>
            <p:nvPr/>
          </p:nvPicPr>
          <p:blipFill rotWithShape="1">
            <a:blip r:embed="rId3">
              <a:alphaModFix/>
            </a:blip>
            <a:srcRect b="0" l="0" r="0" t="0"/>
            <a:stretch/>
          </p:blipFill>
          <p:spPr>
            <a:xfrm rot="-5400000">
              <a:off x="2580369" y="1848727"/>
              <a:ext cx="621947" cy="621947"/>
            </a:xfrm>
            <a:prstGeom prst="rect">
              <a:avLst/>
            </a:prstGeom>
            <a:noFill/>
            <a:ln>
              <a:noFill/>
            </a:ln>
          </p:spPr>
        </p:pic>
        <p:sp>
          <p:nvSpPr>
            <p:cNvPr id="197" name="Google Shape;197;p11"/>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98" name="Google Shape;198;p11"/>
          <p:cNvGrpSpPr/>
          <p:nvPr/>
        </p:nvGrpSpPr>
        <p:grpSpPr>
          <a:xfrm rot="10800000">
            <a:off x="839788" y="5375090"/>
            <a:ext cx="1203130" cy="772159"/>
            <a:chOff x="2233237" y="1848727"/>
            <a:chExt cx="969079" cy="621947"/>
          </a:xfrm>
        </p:grpSpPr>
        <p:pic>
          <p:nvPicPr>
            <p:cNvPr id="199" name="Google Shape;199;p11"/>
            <p:cNvPicPr preferRelativeResize="0"/>
            <p:nvPr/>
          </p:nvPicPr>
          <p:blipFill rotWithShape="1">
            <a:blip r:embed="rId3">
              <a:alphaModFix/>
            </a:blip>
            <a:srcRect b="0" l="0" r="0" t="0"/>
            <a:stretch/>
          </p:blipFill>
          <p:spPr>
            <a:xfrm rot="-5400000">
              <a:off x="2580369" y="1848727"/>
              <a:ext cx="621947" cy="621947"/>
            </a:xfrm>
            <a:prstGeom prst="rect">
              <a:avLst/>
            </a:prstGeom>
            <a:noFill/>
            <a:ln>
              <a:noFill/>
            </a:ln>
          </p:spPr>
        </p:pic>
        <p:sp>
          <p:nvSpPr>
            <p:cNvPr id="200" name="Google Shape;200;p11"/>
            <p:cNvSpPr/>
            <p:nvPr/>
          </p:nvSpPr>
          <p:spPr>
            <a:xfrm>
              <a:off x="2233237" y="2212076"/>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01" name="Google Shape;201;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pic>
        <p:nvPicPr>
          <p:cNvPr id="202" name="Google Shape;202;p11"/>
          <p:cNvPicPr preferRelativeResize="0"/>
          <p:nvPr/>
        </p:nvPicPr>
        <p:blipFill rotWithShape="1">
          <a:blip r:embed="rId4">
            <a:alphaModFix/>
          </a:blip>
          <a:srcRect b="97" l="30977" r="31133" t="11042"/>
          <a:stretch/>
        </p:blipFill>
        <p:spPr>
          <a:xfrm>
            <a:off x="844884" y="1551709"/>
            <a:ext cx="2884905" cy="3718082"/>
          </a:xfrm>
          <a:prstGeom prst="rect">
            <a:avLst/>
          </a:prstGeom>
          <a:solidFill>
            <a:srgbClr val="000C1C"/>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12"/>
          <p:cNvGrpSpPr/>
          <p:nvPr/>
        </p:nvGrpSpPr>
        <p:grpSpPr>
          <a:xfrm flipH="1">
            <a:off x="3170099" y="2654041"/>
            <a:ext cx="5851803" cy="1966150"/>
            <a:chOff x="2788049" y="2445925"/>
            <a:chExt cx="5851803" cy="1966150"/>
          </a:xfrm>
        </p:grpSpPr>
        <p:pic>
          <p:nvPicPr>
            <p:cNvPr id="208" name="Google Shape;208;p12"/>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09" name="Google Shape;209;p12"/>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10" name="Google Shape;210;p12"/>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211" name="Google Shape;211;p12"/>
          <p:cNvPicPr preferRelativeResize="0"/>
          <p:nvPr/>
        </p:nvPicPr>
        <p:blipFill rotWithShape="1">
          <a:blip r:embed="rId5">
            <a:alphaModFix/>
          </a:blip>
          <a:srcRect b="0" l="0" r="0" t="0"/>
          <a:stretch/>
        </p:blipFill>
        <p:spPr>
          <a:xfrm>
            <a:off x="4358489" y="2456415"/>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0" name="Google Shape;50;p2"/>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वापस भविष्य में!</a:t>
            </a:r>
            <a:endParaRPr/>
          </a:p>
        </p:txBody>
      </p:sp>
      <p:sp>
        <p:nvSpPr>
          <p:cNvPr id="51" name="Google Shape;51;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sp>
        <p:nvSpPr>
          <p:cNvPr id="52" name="Google Shape;52;p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2"/>
          <p:cNvSpPr/>
          <p:nvPr/>
        </p:nvSpPr>
        <p:spPr>
          <a:xfrm>
            <a:off x="4289514" y="1960441"/>
            <a:ext cx="7192572" cy="4201150"/>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उन सभी चीजों को याद करने की कोशिश करें जो आपने कल स्कूल के बाद की थीं। आपने क्या किया?</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इस बारे में सोचें कि आपके माता-पिता या दादा-दादी स्कूल के बाद घर पहुंचने के बाद क्या करते होंगे। आपका जीवन कितना अलग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पिछले 40-50 सालों में दुनिया और तकनीक में कितना बदलाव आया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पिछले 5 वर्षों के बारे में कैसे? तकनीक में आपने क्या बदलाव देखे हैं?</a:t>
            </a:r>
            <a:endParaRPr/>
          </a:p>
          <a:p>
            <a:pPr indent="-171450" lvl="0" marL="412747" marR="0" rtl="0" algn="l">
              <a:lnSpc>
                <a:spcPct val="115000"/>
              </a:lnSpc>
              <a:spcBef>
                <a:spcPts val="18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4" name="Google Shape;54;p2"/>
          <p:cNvGrpSpPr/>
          <p:nvPr/>
        </p:nvGrpSpPr>
        <p:grpSpPr>
          <a:xfrm>
            <a:off x="2972895" y="1145596"/>
            <a:ext cx="1237804" cy="794412"/>
            <a:chOff x="3397339" y="1318060"/>
            <a:chExt cx="969080" cy="621947"/>
          </a:xfrm>
        </p:grpSpPr>
        <p:pic>
          <p:nvPicPr>
            <p:cNvPr id="55" name="Google Shape;55;p2"/>
            <p:cNvPicPr preferRelativeResize="0"/>
            <p:nvPr/>
          </p:nvPicPr>
          <p:blipFill rotWithShape="1">
            <a:blip r:embed="rId3">
              <a:alphaModFix/>
            </a:blip>
            <a:srcRect b="0" l="0" r="0" t="0"/>
            <a:stretch/>
          </p:blipFill>
          <p:spPr>
            <a:xfrm rot="-5400000">
              <a:off x="3744472" y="1318060"/>
              <a:ext cx="621947" cy="621947"/>
            </a:xfrm>
            <a:prstGeom prst="rect">
              <a:avLst/>
            </a:prstGeom>
            <a:noFill/>
            <a:ln>
              <a:noFill/>
            </a:ln>
          </p:spPr>
        </p:pic>
        <p:sp>
          <p:nvSpPr>
            <p:cNvPr id="56" name="Google Shape;56;p2"/>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2"/>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2"/>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9" name="Google Shape;59;p2"/>
          <p:cNvPicPr preferRelativeResize="0"/>
          <p:nvPr/>
        </p:nvPicPr>
        <p:blipFill rotWithShape="1">
          <a:blip r:embed="rId4">
            <a:alphaModFix/>
          </a:blip>
          <a:srcRect b="0" l="3721" r="28013" t="0"/>
          <a:stretch/>
        </p:blipFill>
        <p:spPr>
          <a:xfrm>
            <a:off x="832338" y="2027323"/>
            <a:ext cx="3364523" cy="3285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b="0" l="0" r="0" t="0"/>
          <a:stretch/>
        </p:blipFill>
        <p:spPr>
          <a:xfrm>
            <a:off x="451624" y="1195754"/>
            <a:ext cx="11271453" cy="5373357"/>
          </a:xfrm>
          <a:prstGeom prst="rect">
            <a:avLst/>
          </a:prstGeom>
          <a:noFill/>
          <a:ln>
            <a:noFill/>
          </a:ln>
        </p:spPr>
      </p:pic>
      <p:sp>
        <p:nvSpPr>
          <p:cNvPr id="65" name="Google Shape;65;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6" name="Google Shape;66;p3"/>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तकनीकी विकास</a:t>
            </a:r>
            <a:endParaRPr/>
          </a:p>
        </p:txBody>
      </p:sp>
      <p:sp>
        <p:nvSpPr>
          <p:cNvPr id="67" name="Google Shape;67;p3"/>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8" name="Google Shape;68;p3"/>
          <p:cNvPicPr preferRelativeResize="0"/>
          <p:nvPr/>
        </p:nvPicPr>
        <p:blipFill rotWithShape="1">
          <a:blip r:embed="rId4">
            <a:alphaModFix/>
          </a:blip>
          <a:srcRect b="16018" l="0" r="13333" t="0"/>
          <a:stretch/>
        </p:blipFill>
        <p:spPr>
          <a:xfrm>
            <a:off x="967777" y="1816025"/>
            <a:ext cx="632423" cy="419782"/>
          </a:xfrm>
          <a:prstGeom prst="rect">
            <a:avLst/>
          </a:prstGeom>
          <a:noFill/>
          <a:ln>
            <a:noFill/>
          </a:ln>
        </p:spPr>
      </p:pic>
      <p:pic>
        <p:nvPicPr>
          <p:cNvPr id="69" name="Google Shape;69;p3"/>
          <p:cNvPicPr preferRelativeResize="0"/>
          <p:nvPr/>
        </p:nvPicPr>
        <p:blipFill rotWithShape="1">
          <a:blip r:embed="rId5">
            <a:alphaModFix/>
          </a:blip>
          <a:srcRect b="9143" l="13621" r="25461" t="5578"/>
          <a:stretch/>
        </p:blipFill>
        <p:spPr>
          <a:xfrm>
            <a:off x="1931055" y="1967547"/>
            <a:ext cx="729106" cy="535849"/>
          </a:xfrm>
          <a:prstGeom prst="rect">
            <a:avLst/>
          </a:prstGeom>
          <a:noFill/>
          <a:ln>
            <a:noFill/>
          </a:ln>
        </p:spPr>
      </p:pic>
      <p:pic>
        <p:nvPicPr>
          <p:cNvPr id="70" name="Google Shape;70;p3"/>
          <p:cNvPicPr preferRelativeResize="0"/>
          <p:nvPr/>
        </p:nvPicPr>
        <p:blipFill rotWithShape="1">
          <a:blip r:embed="rId6">
            <a:alphaModFix/>
          </a:blip>
          <a:srcRect b="1772" l="19846" r="16482" t="2080"/>
          <a:stretch/>
        </p:blipFill>
        <p:spPr>
          <a:xfrm>
            <a:off x="4595925" y="1799374"/>
            <a:ext cx="1119075" cy="1267425"/>
          </a:xfrm>
          <a:prstGeom prst="rect">
            <a:avLst/>
          </a:prstGeom>
          <a:noFill/>
          <a:ln>
            <a:noFill/>
          </a:ln>
        </p:spPr>
      </p:pic>
      <p:pic>
        <p:nvPicPr>
          <p:cNvPr id="71" name="Google Shape;71;p3"/>
          <p:cNvPicPr preferRelativeResize="0"/>
          <p:nvPr/>
        </p:nvPicPr>
        <p:blipFill rotWithShape="1">
          <a:blip r:embed="rId7">
            <a:alphaModFix/>
          </a:blip>
          <a:srcRect b="0" l="0" r="0" t="0"/>
          <a:stretch/>
        </p:blipFill>
        <p:spPr>
          <a:xfrm>
            <a:off x="3099740" y="2086086"/>
            <a:ext cx="980074" cy="1372652"/>
          </a:xfrm>
          <a:prstGeom prst="rect">
            <a:avLst/>
          </a:prstGeom>
          <a:noFill/>
          <a:ln>
            <a:noFill/>
          </a:ln>
        </p:spPr>
      </p:pic>
      <p:pic>
        <p:nvPicPr>
          <p:cNvPr id="72" name="Google Shape;72;p3"/>
          <p:cNvPicPr preferRelativeResize="0"/>
          <p:nvPr/>
        </p:nvPicPr>
        <p:blipFill rotWithShape="1">
          <a:blip r:embed="rId8">
            <a:alphaModFix/>
          </a:blip>
          <a:srcRect b="0" l="0" r="29070" t="32728"/>
          <a:stretch/>
        </p:blipFill>
        <p:spPr>
          <a:xfrm>
            <a:off x="6643454" y="1795709"/>
            <a:ext cx="1569851" cy="1116698"/>
          </a:xfrm>
          <a:prstGeom prst="rect">
            <a:avLst/>
          </a:prstGeom>
          <a:noFill/>
          <a:ln>
            <a:noFill/>
          </a:ln>
        </p:spPr>
      </p:pic>
      <p:pic>
        <p:nvPicPr>
          <p:cNvPr id="73" name="Google Shape;73;p3"/>
          <p:cNvPicPr preferRelativeResize="0"/>
          <p:nvPr/>
        </p:nvPicPr>
        <p:blipFill rotWithShape="1">
          <a:blip r:embed="rId9">
            <a:alphaModFix/>
          </a:blip>
          <a:srcRect b="4105" l="26939" r="24045" t="4106"/>
          <a:stretch/>
        </p:blipFill>
        <p:spPr>
          <a:xfrm>
            <a:off x="8943534" y="2357209"/>
            <a:ext cx="979743" cy="1040117"/>
          </a:xfrm>
          <a:prstGeom prst="rect">
            <a:avLst/>
          </a:prstGeom>
          <a:noFill/>
          <a:ln>
            <a:noFill/>
          </a:ln>
        </p:spPr>
      </p:pic>
      <p:pic>
        <p:nvPicPr>
          <p:cNvPr id="74" name="Google Shape;74;p3"/>
          <p:cNvPicPr preferRelativeResize="0"/>
          <p:nvPr/>
        </p:nvPicPr>
        <p:blipFill rotWithShape="1">
          <a:blip r:embed="rId10">
            <a:alphaModFix/>
          </a:blip>
          <a:srcRect b="0" l="0" r="0" t="0"/>
          <a:stretch/>
        </p:blipFill>
        <p:spPr>
          <a:xfrm>
            <a:off x="10074560" y="3024903"/>
            <a:ext cx="714500" cy="977737"/>
          </a:xfrm>
          <a:prstGeom prst="rect">
            <a:avLst/>
          </a:prstGeom>
          <a:noFill/>
          <a:ln>
            <a:noFill/>
          </a:ln>
        </p:spPr>
      </p:pic>
      <p:pic>
        <p:nvPicPr>
          <p:cNvPr id="75" name="Google Shape;75;p3"/>
          <p:cNvPicPr preferRelativeResize="0"/>
          <p:nvPr/>
        </p:nvPicPr>
        <p:blipFill rotWithShape="1">
          <a:blip r:embed="rId11">
            <a:alphaModFix/>
          </a:blip>
          <a:srcRect b="0" l="0" r="0" t="0"/>
          <a:stretch/>
        </p:blipFill>
        <p:spPr>
          <a:xfrm>
            <a:off x="8943093" y="3460197"/>
            <a:ext cx="1007574" cy="485650"/>
          </a:xfrm>
          <a:prstGeom prst="rect">
            <a:avLst/>
          </a:prstGeom>
          <a:noFill/>
          <a:ln>
            <a:noFill/>
          </a:ln>
        </p:spPr>
      </p:pic>
      <p:pic>
        <p:nvPicPr>
          <p:cNvPr id="76" name="Google Shape;76;p3"/>
          <p:cNvPicPr preferRelativeResize="0"/>
          <p:nvPr/>
        </p:nvPicPr>
        <p:blipFill rotWithShape="1">
          <a:blip r:embed="rId12">
            <a:alphaModFix/>
          </a:blip>
          <a:srcRect b="0" l="0" r="0" t="0"/>
          <a:stretch/>
        </p:blipFill>
        <p:spPr>
          <a:xfrm>
            <a:off x="9950667" y="2342335"/>
            <a:ext cx="838393" cy="649917"/>
          </a:xfrm>
          <a:prstGeom prst="rect">
            <a:avLst/>
          </a:prstGeom>
          <a:noFill/>
          <a:ln>
            <a:noFill/>
          </a:ln>
        </p:spPr>
      </p:pic>
      <p:pic>
        <p:nvPicPr>
          <p:cNvPr id="77" name="Google Shape;77;p3"/>
          <p:cNvPicPr preferRelativeResize="0"/>
          <p:nvPr/>
        </p:nvPicPr>
        <p:blipFill rotWithShape="1">
          <a:blip r:embed="rId13">
            <a:alphaModFix/>
          </a:blip>
          <a:srcRect b="0" l="0" r="0" t="0"/>
          <a:stretch/>
        </p:blipFill>
        <p:spPr>
          <a:xfrm>
            <a:off x="9950668" y="4065511"/>
            <a:ext cx="928348" cy="617774"/>
          </a:xfrm>
          <a:prstGeom prst="rect">
            <a:avLst/>
          </a:prstGeom>
          <a:noFill/>
          <a:ln>
            <a:noFill/>
          </a:ln>
        </p:spPr>
      </p:pic>
      <p:pic>
        <p:nvPicPr>
          <p:cNvPr id="78" name="Google Shape;78;p3"/>
          <p:cNvPicPr preferRelativeResize="0"/>
          <p:nvPr/>
        </p:nvPicPr>
        <p:blipFill rotWithShape="1">
          <a:blip r:embed="rId14">
            <a:alphaModFix/>
          </a:blip>
          <a:srcRect b="23545" l="11944" r="3653" t="-1468"/>
          <a:stretch/>
        </p:blipFill>
        <p:spPr>
          <a:xfrm>
            <a:off x="8943092" y="4047979"/>
            <a:ext cx="980186" cy="603264"/>
          </a:xfrm>
          <a:prstGeom prst="rect">
            <a:avLst/>
          </a:prstGeom>
          <a:noFill/>
          <a:ln>
            <a:noFill/>
          </a:ln>
        </p:spPr>
      </p:pic>
      <p:sp>
        <p:nvSpPr>
          <p:cNvPr id="79" name="Google Shape;79;p3"/>
          <p:cNvSpPr txBox="1"/>
          <p:nvPr/>
        </p:nvSpPr>
        <p:spPr>
          <a:xfrm>
            <a:off x="894645" y="1524343"/>
            <a:ext cx="2190750" cy="2923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300"/>
              <a:buFont typeface="Arial"/>
              <a:buNone/>
            </a:pPr>
            <a:r>
              <a:rPr b="1" i="0" lang="en-US" sz="1300" u="none" cap="none" strike="noStrike">
                <a:solidFill>
                  <a:schemeClr val="dk1"/>
                </a:solidFill>
                <a:latin typeface="Arial"/>
                <a:ea typeface="Arial"/>
                <a:cs typeface="Arial"/>
                <a:sym typeface="Arial"/>
              </a:rPr>
              <a:t>1940 के दशक</a:t>
            </a:r>
            <a:endParaRPr b="1" i="0" sz="1300" u="none" cap="none" strike="noStrike">
              <a:solidFill>
                <a:schemeClr val="dk1"/>
              </a:solidFill>
              <a:latin typeface="Arial"/>
              <a:ea typeface="Arial"/>
              <a:cs typeface="Arial"/>
              <a:sym typeface="Arial"/>
            </a:endParaRPr>
          </a:p>
        </p:txBody>
      </p:sp>
      <p:sp>
        <p:nvSpPr>
          <p:cNvPr id="80" name="Google Shape;80;p3"/>
          <p:cNvSpPr txBox="1"/>
          <p:nvPr/>
        </p:nvSpPr>
        <p:spPr>
          <a:xfrm>
            <a:off x="1908586" y="1646221"/>
            <a:ext cx="2190750" cy="3077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1952</a:t>
            </a:r>
            <a:endParaRPr b="1" i="0" sz="1400" u="none" cap="none" strike="noStrike">
              <a:solidFill>
                <a:schemeClr val="dk1"/>
              </a:solidFill>
              <a:latin typeface="Arial"/>
              <a:ea typeface="Arial"/>
              <a:cs typeface="Arial"/>
              <a:sym typeface="Arial"/>
            </a:endParaRPr>
          </a:p>
        </p:txBody>
      </p:sp>
      <p:sp>
        <p:nvSpPr>
          <p:cNvPr id="81" name="Google Shape;81;p3"/>
          <p:cNvSpPr txBox="1"/>
          <p:nvPr/>
        </p:nvSpPr>
        <p:spPr>
          <a:xfrm>
            <a:off x="4560563" y="1465430"/>
            <a:ext cx="1112879" cy="323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500"/>
              <a:buFont typeface="Arial"/>
              <a:buNone/>
            </a:pPr>
            <a:r>
              <a:rPr b="1" i="0" lang="en-US" sz="1500" u="none" cap="none" strike="noStrike">
                <a:solidFill>
                  <a:schemeClr val="dk1"/>
                </a:solidFill>
                <a:latin typeface="Arial"/>
                <a:ea typeface="Arial"/>
                <a:cs typeface="Arial"/>
                <a:sym typeface="Arial"/>
              </a:rPr>
              <a:t>1981</a:t>
            </a:r>
            <a:endParaRPr b="1" i="0" sz="1500" u="none" cap="none" strike="noStrike">
              <a:solidFill>
                <a:schemeClr val="dk1"/>
              </a:solidFill>
              <a:latin typeface="Arial"/>
              <a:ea typeface="Arial"/>
              <a:cs typeface="Arial"/>
              <a:sym typeface="Arial"/>
            </a:endParaRPr>
          </a:p>
        </p:txBody>
      </p:sp>
      <p:sp>
        <p:nvSpPr>
          <p:cNvPr id="82" name="Google Shape;82;p3"/>
          <p:cNvSpPr txBox="1"/>
          <p:nvPr/>
        </p:nvSpPr>
        <p:spPr>
          <a:xfrm>
            <a:off x="3002612" y="1782782"/>
            <a:ext cx="1105207" cy="3385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1983</a:t>
            </a:r>
            <a:endParaRPr b="1" i="0" sz="1600" u="none" cap="none" strike="noStrike">
              <a:solidFill>
                <a:schemeClr val="dk1"/>
              </a:solidFill>
              <a:latin typeface="Arial"/>
              <a:ea typeface="Arial"/>
              <a:cs typeface="Arial"/>
              <a:sym typeface="Arial"/>
            </a:endParaRPr>
          </a:p>
        </p:txBody>
      </p:sp>
      <p:sp>
        <p:nvSpPr>
          <p:cNvPr id="83" name="Google Shape;83;p3"/>
          <p:cNvSpPr txBox="1"/>
          <p:nvPr/>
        </p:nvSpPr>
        <p:spPr>
          <a:xfrm>
            <a:off x="6643454" y="1457194"/>
            <a:ext cx="2190750" cy="3539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700"/>
              <a:buFont typeface="Arial"/>
              <a:buNone/>
            </a:pPr>
            <a:r>
              <a:rPr b="1" i="0" lang="en-US" sz="1700" u="none" cap="none" strike="noStrike">
                <a:solidFill>
                  <a:schemeClr val="dk1"/>
                </a:solidFill>
                <a:latin typeface="Arial"/>
                <a:ea typeface="Arial"/>
                <a:cs typeface="Arial"/>
                <a:sym typeface="Arial"/>
              </a:rPr>
              <a:t>2007</a:t>
            </a:r>
            <a:endParaRPr b="1" i="0" sz="1700" u="none" cap="none" strike="noStrike">
              <a:solidFill>
                <a:schemeClr val="dk1"/>
              </a:solidFill>
              <a:latin typeface="Arial"/>
              <a:ea typeface="Arial"/>
              <a:cs typeface="Arial"/>
              <a:sym typeface="Arial"/>
            </a:endParaRPr>
          </a:p>
        </p:txBody>
      </p:sp>
      <p:sp>
        <p:nvSpPr>
          <p:cNvPr id="84" name="Google Shape;84;p3"/>
          <p:cNvSpPr txBox="1"/>
          <p:nvPr/>
        </p:nvSpPr>
        <p:spPr>
          <a:xfrm>
            <a:off x="8957925" y="1955824"/>
            <a:ext cx="2190750" cy="3692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अब</a:t>
            </a:r>
            <a:endParaRPr b="1" i="0" sz="1800" u="none" cap="none" strike="noStrike">
              <a:solidFill>
                <a:schemeClr val="dk1"/>
              </a:solidFill>
              <a:latin typeface="Arial"/>
              <a:ea typeface="Arial"/>
              <a:cs typeface="Arial"/>
              <a:sym typeface="Arial"/>
            </a:endParaRPr>
          </a:p>
        </p:txBody>
      </p:sp>
      <p:sp>
        <p:nvSpPr>
          <p:cNvPr id="85" name="Google Shape;85;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4"/>
          <p:cNvPicPr preferRelativeResize="0"/>
          <p:nvPr/>
        </p:nvPicPr>
        <p:blipFill rotWithShape="1">
          <a:blip r:embed="rId3">
            <a:alphaModFix/>
          </a:blip>
          <a:srcRect b="0" l="0" r="0" t="0"/>
          <a:stretch/>
        </p:blipFill>
        <p:spPr>
          <a:xfrm>
            <a:off x="841446" y="1487663"/>
            <a:ext cx="4201609" cy="4093438"/>
          </a:xfrm>
          <a:prstGeom prst="rect">
            <a:avLst/>
          </a:prstGeom>
          <a:noFill/>
          <a:ln>
            <a:noFill/>
          </a:ln>
        </p:spPr>
      </p:pic>
      <p:sp>
        <p:nvSpPr>
          <p:cNvPr id="91" name="Google Shape;91;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2" name="Google Shape;92;p4"/>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भविष्य अब यह है कि</a:t>
            </a:r>
            <a:endParaRPr/>
          </a:p>
        </p:txBody>
      </p:sp>
      <p:sp>
        <p:nvSpPr>
          <p:cNvPr id="93" name="Google Shape;93;p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4"/>
          <p:cNvSpPr/>
          <p:nvPr/>
        </p:nvSpPr>
        <p:spPr>
          <a:xfrm>
            <a:off x="4924430" y="2725467"/>
            <a:ext cx="6681416" cy="2467599"/>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क्या आप इस ग्राफिक के सभी शब्दों को समझते हैं?</a:t>
            </a:r>
            <a:endParaRPr/>
          </a:p>
          <a:p>
            <a:pPr indent="-285750" lvl="0" marL="412747" marR="0" rtl="0" algn="l">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क्या आप जानते हैं कि वे कहाँ से हैं?</a:t>
            </a:r>
            <a:endParaRPr/>
          </a:p>
          <a:p>
            <a:pPr indent="-285750" lvl="0" marL="412747" marR="0" rtl="0" algn="l">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पता लगाने का आसान तरीका क्या है?</a:t>
            </a:r>
            <a:endParaRPr/>
          </a:p>
          <a:p>
            <a:pPr indent="-285750" lvl="0" marL="412747" marR="0" rtl="0" algn="l">
              <a:lnSpc>
                <a:spcPct val="115000"/>
              </a:lnSpc>
              <a:spcBef>
                <a:spcPts val="18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आप इस तकनीक का उपयोग कैसे कर सकते हैं?</a:t>
            </a:r>
            <a:endParaRPr/>
          </a:p>
        </p:txBody>
      </p:sp>
      <p:grpSp>
        <p:nvGrpSpPr>
          <p:cNvPr id="95" name="Google Shape;95;p4"/>
          <p:cNvGrpSpPr/>
          <p:nvPr/>
        </p:nvGrpSpPr>
        <p:grpSpPr>
          <a:xfrm rot="5400000">
            <a:off x="4912531" y="1709359"/>
            <a:ext cx="1237804" cy="794412"/>
            <a:chOff x="3397339" y="1318060"/>
            <a:chExt cx="969080" cy="621947"/>
          </a:xfrm>
        </p:grpSpPr>
        <p:pic>
          <p:nvPicPr>
            <p:cNvPr id="96" name="Google Shape;96;p4"/>
            <p:cNvPicPr preferRelativeResize="0"/>
            <p:nvPr/>
          </p:nvPicPr>
          <p:blipFill rotWithShape="1">
            <a:blip r:embed="rId4">
              <a:alphaModFix/>
            </a:blip>
            <a:srcRect b="0" l="0" r="0" t="0"/>
            <a:stretch/>
          </p:blipFill>
          <p:spPr>
            <a:xfrm rot="-5400000">
              <a:off x="3744472" y="1318060"/>
              <a:ext cx="621947" cy="621947"/>
            </a:xfrm>
            <a:prstGeom prst="rect">
              <a:avLst/>
            </a:prstGeom>
            <a:noFill/>
            <a:ln>
              <a:noFill/>
            </a:ln>
          </p:spPr>
        </p:pic>
        <p:sp>
          <p:nvSpPr>
            <p:cNvPr id="97" name="Google Shape;97;p4"/>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98" name="Google Shape;98;p4"/>
          <p:cNvSpPr/>
          <p:nvPr/>
        </p:nvSpPr>
        <p:spPr>
          <a:xfrm>
            <a:off x="853711" y="5660487"/>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4"/>
          <p:cNvSpPr/>
          <p:nvPr/>
        </p:nvSpPr>
        <p:spPr>
          <a:xfrm>
            <a:off x="1724886" y="5660486"/>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b="23" l="0" r="0" t="22"/>
          <a:stretch/>
        </p:blipFill>
        <p:spPr>
          <a:xfrm>
            <a:off x="30480" y="-1"/>
            <a:ext cx="12192000" cy="6550244"/>
          </a:xfrm>
          <a:prstGeom prst="rect">
            <a:avLst/>
          </a:prstGeom>
          <a:noFill/>
          <a:ln>
            <a:noFill/>
          </a:ln>
        </p:spPr>
      </p:pic>
      <p:sp>
        <p:nvSpPr>
          <p:cNvPr id="106" name="Google Shape;106;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7" name="Google Shape;107;p5"/>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भविष्य अब यह है कि</a:t>
            </a:r>
            <a:endParaRPr/>
          </a:p>
        </p:txBody>
      </p:sp>
      <p:sp>
        <p:nvSpPr>
          <p:cNvPr id="108" name="Google Shape;108;p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5"/>
          <p:cNvSpPr/>
          <p:nvPr/>
        </p:nvSpPr>
        <p:spPr>
          <a:xfrm>
            <a:off x="4657145" y="6250118"/>
            <a:ext cx="287771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chemeClr val="lt1"/>
                </a:solidFill>
                <a:latin typeface="Calibri"/>
                <a:ea typeface="Calibri"/>
                <a:cs typeface="Calibri"/>
                <a:sym typeface="Calibri"/>
              </a:rPr>
              <a:t>चिकित्सा प्रौद्योगिकी में प्रगति</a:t>
            </a:r>
            <a:endParaRPr/>
          </a:p>
        </p:txBody>
      </p:sp>
      <p:sp>
        <p:nvSpPr>
          <p:cNvPr id="110" name="Google Shape;110;p5"/>
          <p:cNvSpPr/>
          <p:nvPr/>
        </p:nvSpPr>
        <p:spPr>
          <a:xfrm>
            <a:off x="613458" y="1032455"/>
            <a:ext cx="11178492" cy="779316"/>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इस वीडियो को देखने के बाद आपको कैसा लग रहा है?</a:t>
            </a:r>
            <a:endParaRPr/>
          </a:p>
          <a:p>
            <a:pPr indent="-285750" lvl="0" marL="412747" marR="0" rtl="0" algn="l">
              <a:lnSpc>
                <a:spcPct val="115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प्रौद्योगिकी के साथ स्वास्थ्य सेवा को और किन तरीकों से बेहतर बनाया जा सकता है?</a:t>
            </a:r>
            <a:endParaRPr/>
          </a:p>
        </p:txBody>
      </p:sp>
      <p:sp>
        <p:nvSpPr>
          <p:cNvPr id="111" name="Google Shape;111;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sp>
        <p:nvSpPr>
          <p:cNvPr id="112" name="Google Shape;112;p5"/>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Two teams of U.S. scientists at the Mayo Clinic and the University of Louisville have separately developed electrical implants that stimulate the spinal cord, which along with intense rehab have helped patients walk again. &#10;To read more: https://www.cbc.ca/1.4836193&#10;&#10;&#10;&#10;»»» Subscribe to CBC News to watch more videos: http://bit.ly/1RreYWS&#10;&#10;Connect with CBC News Online:&#10;&#10;For breaking news, video, audio and in-depth coverage: http://bit.ly/1Z0m6iX&#10;Find CBC News on Facebook: http://bit.ly/1WjG36m&#10;Follow CBC News on Twitter: http://bit.ly/1sA5P9H&#10;For breaking news on Twitter: http://bit.ly/1WjDyks&#10;Follow CBC News on Instagram: http://bit.ly/1Z0iE7O&#10;&#10;Download the CBC News app for iOS: http://apple.co/25mpsUz&#10;Download the CBC News app for Android: http://bit.ly/1XxuozZ&#10;&#10;»»»»»»»»»»»»»»»»»»&#10;For more than 75 years, CBC News has been the source Canadians turn to, to keep them informed about their communities, their country and their world. Through regional and national programming on multiple platforms, including CBC Television, CBC News Network, CBC Radio, CBCNews.ca, mobile and on-demand, CBC News and its internationally recognized team of award-winning journalists deliver the breaking stories, the issues, the analyses and the personalities that matter to Canadians." id="113" name="Google Shape;113;p5" title="Paralyzed patients walk again with help from implants">
            <a:hlinkClick r:id="rId4"/>
          </p:cNvPr>
          <p:cNvPicPr preferRelativeResize="0"/>
          <p:nvPr/>
        </p:nvPicPr>
        <p:blipFill>
          <a:blip r:embed="rId5">
            <a:alphaModFix/>
          </a:blip>
          <a:stretch>
            <a:fillRect/>
          </a:stretch>
        </p:blipFill>
        <p:spPr>
          <a:xfrm>
            <a:off x="1911678" y="1794450"/>
            <a:ext cx="7993122" cy="44961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6"/>
          <p:cNvPicPr preferRelativeResize="0"/>
          <p:nvPr/>
        </p:nvPicPr>
        <p:blipFill rotWithShape="1">
          <a:blip r:embed="rId3">
            <a:alphaModFix/>
          </a:blip>
          <a:srcRect b="13336" l="0" r="0" t="6295"/>
          <a:stretch/>
        </p:blipFill>
        <p:spPr>
          <a:xfrm>
            <a:off x="0" y="-15240"/>
            <a:ext cx="12192000" cy="6535678"/>
          </a:xfrm>
          <a:prstGeom prst="rect">
            <a:avLst/>
          </a:prstGeom>
          <a:noFill/>
          <a:ln>
            <a:noFill/>
          </a:ln>
        </p:spPr>
      </p:pic>
      <p:sp>
        <p:nvSpPr>
          <p:cNvPr id="120" name="Google Shape;120;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1" name="Google Shape;121;p6"/>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भविष्य अब यह है कि</a:t>
            </a:r>
            <a:endParaRPr/>
          </a:p>
        </p:txBody>
      </p:sp>
      <p:sp>
        <p:nvSpPr>
          <p:cNvPr id="122" name="Google Shape;122;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6"/>
          <p:cNvSpPr/>
          <p:nvPr/>
        </p:nvSpPr>
        <p:spPr>
          <a:xfrm>
            <a:off x="3049919" y="5983740"/>
            <a:ext cx="60921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कपड़ों की ऑनलाइन खरीदारी करें क्योंकि आप नहीं जानते कि वे पैंट आप पर कैसी दिखेंगी?</a:t>
            </a:r>
            <a:endParaRPr/>
          </a:p>
        </p:txBody>
      </p:sp>
      <p:sp>
        <p:nvSpPr>
          <p:cNvPr id="124" name="Google Shape;124;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sp>
        <p:nvSpPr>
          <p:cNvPr id="125" name="Google Shape;125;p6"/>
          <p:cNvSpPr/>
          <p:nvPr/>
        </p:nvSpPr>
        <p:spPr>
          <a:xfrm>
            <a:off x="9014508" y="616445"/>
            <a:ext cx="2877455" cy="2525948"/>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इस तकनीक के बारे में कैसा महसूस करते हैं? इस तरह खरीदारी करने के क्या फायदे और नुकसान हैं?</a:t>
            </a:r>
            <a:endParaRPr/>
          </a:p>
          <a:p>
            <a:pPr indent="-285750" lvl="0" marL="412747" marR="0" rtl="0" algn="l">
              <a:lnSpc>
                <a:spcPct val="115000"/>
              </a:lnSpc>
              <a:spcBef>
                <a:spcPts val="18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इस तकनीक के लिए और किन मामलों के बारे में सोच सकते हैं?</a:t>
            </a:r>
            <a:endParaRPr/>
          </a:p>
        </p:txBody>
      </p:sp>
      <p:sp>
        <p:nvSpPr>
          <p:cNvPr id="126" name="Google Shape;126;p6"/>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YourFit by 3DLOOK - Virtual try-on, fit, and size recommendations for fashion e-commerce. The entire fitting room in the palm of your customer's hand!&#10;&#10;💡Learn more: https://3dlook.me/yourfit/&#10;📞 Request a Demo: https://3dlook.me/yourfit/demo-request/&#10;🔍 About 3DLOOK: https://3dlook.me/about_3dlook/" id="127" name="Google Shape;127;p6" title="YourFit by 3DLOOK - Virtual try-on, fit and size recommendation (User Experience)">
            <a:hlinkClick r:id="rId4"/>
          </p:cNvPr>
          <p:cNvPicPr preferRelativeResize="0"/>
          <p:nvPr/>
        </p:nvPicPr>
        <p:blipFill>
          <a:blip r:embed="rId5">
            <a:alphaModFix/>
          </a:blip>
          <a:stretch>
            <a:fillRect/>
          </a:stretch>
        </p:blipFill>
        <p:spPr>
          <a:xfrm>
            <a:off x="2563300" y="1203725"/>
            <a:ext cx="6550275" cy="3684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7"/>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33" name="Google Shape;133;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4" name="Google Shape;134;p7"/>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विस्तारित वास्तविकता</a:t>
            </a:r>
            <a:endParaRPr/>
          </a:p>
        </p:txBody>
      </p:sp>
      <p:sp>
        <p:nvSpPr>
          <p:cNvPr id="135" name="Google Shape;135;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7"/>
          <p:cNvSpPr/>
          <p:nvPr/>
        </p:nvSpPr>
        <p:spPr>
          <a:xfrm>
            <a:off x="613458" y="1048971"/>
            <a:ext cx="10478405" cy="723275"/>
          </a:xfrm>
          <a:prstGeom prst="rect">
            <a:avLst/>
          </a:prstGeom>
          <a:noFill/>
          <a:ln>
            <a:noFill/>
          </a:ln>
        </p:spPr>
        <p:txBody>
          <a:bodyPr anchorCtr="0" anchor="t" bIns="45700" lIns="91425" spcFirstLastPara="1" rIns="91425" wrap="square" tIns="45700">
            <a:spAutoFit/>
          </a:bodyPr>
          <a:lstStyle/>
          <a:p>
            <a:pPr indent="-285750" lvl="0" marL="412747"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आपने पहले AR, VR, MR, XR में से कोई शब्द सुना है?</a:t>
            </a:r>
            <a:endParaRPr/>
          </a:p>
          <a:p>
            <a:pPr indent="-285750" lvl="0" marL="412747" marR="0" rtl="0" algn="l">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इन तकनीकों के बारे में क्या जानते हैं?</a:t>
            </a:r>
            <a:endParaRPr/>
          </a:p>
        </p:txBody>
      </p:sp>
      <p:sp>
        <p:nvSpPr>
          <p:cNvPr id="137" name="Google Shape;137;p7"/>
          <p:cNvSpPr/>
          <p:nvPr/>
        </p:nvSpPr>
        <p:spPr>
          <a:xfrm>
            <a:off x="3049919" y="6134096"/>
            <a:ext cx="609216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chemeClr val="lt1"/>
                </a:solidFill>
                <a:latin typeface="Calibri"/>
                <a:ea typeface="Calibri"/>
                <a:cs typeface="Calibri"/>
                <a:sym typeface="Calibri"/>
              </a:rPr>
              <a:t>आइए जानें ये तकनीकें काम करती हैं।</a:t>
            </a:r>
            <a:endParaRPr/>
          </a:p>
        </p:txBody>
      </p:sp>
      <p:sp>
        <p:nvSpPr>
          <p:cNvPr id="138" name="Google Shape;138;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sp>
        <p:nvSpPr>
          <p:cNvPr id="139" name="Google Shape;139;p7"/>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Two technologies that are confusingly similar, but utterly different.&#10;&#10;Augmented reality playlist - https://www.youtube.com/playlist?list=PLAl4aZK3mRv3Qw2yBQV7ueeHIqTcsoI99&#10;&#10;Virtual reality- https://www.youtube.com/playlist?list=PLAl4aZK3mRv0UCC7R14Zn4m8K7_XoLODQ&#10;&#10;Subscribe to CNET: https://www.youtube.com/user/cnettv&#10;Check out our playlists: https://www.youtube.com/user/CNETTV/playlists&#10;Download the new CNET app: https://cnet.app.link/GWuXq8ExzG&#10;Like us on Facebook: https://www.facebook.com/cnet&#10;Follow us on Twitter: https://www.twitter.com/cnet&#10;Follow us on Instagram: http://bit.ly/2icCYYm" id="140" name="Google Shape;140;p7" title="Augmented reality vs. virtual reality: AR and VR made clear">
            <a:hlinkClick r:id="rId4"/>
          </p:cNvPr>
          <p:cNvPicPr preferRelativeResize="0"/>
          <p:nvPr/>
        </p:nvPicPr>
        <p:blipFill>
          <a:blip r:embed="rId5">
            <a:alphaModFix/>
          </a:blip>
          <a:stretch>
            <a:fillRect/>
          </a:stretch>
        </p:blipFill>
        <p:spPr>
          <a:xfrm>
            <a:off x="2185100" y="1765400"/>
            <a:ext cx="7534308" cy="4238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8"/>
          <p:cNvPicPr preferRelativeResize="0"/>
          <p:nvPr/>
        </p:nvPicPr>
        <p:blipFill rotWithShape="1">
          <a:blip r:embed="rId3">
            <a:alphaModFix/>
          </a:blip>
          <a:srcRect b="29384" l="15753" r="15753" t="5356"/>
          <a:stretch/>
        </p:blipFill>
        <p:spPr>
          <a:xfrm>
            <a:off x="0" y="0"/>
            <a:ext cx="12192000" cy="6535678"/>
          </a:xfrm>
          <a:prstGeom prst="rect">
            <a:avLst/>
          </a:prstGeom>
          <a:noFill/>
          <a:ln>
            <a:noFill/>
          </a:ln>
        </p:spPr>
      </p:pic>
      <p:sp>
        <p:nvSpPr>
          <p:cNvPr id="146" name="Google Shape;146;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7" name="Google Shape;147;p8"/>
          <p:cNvSpPr txBox="1"/>
          <p:nvPr/>
        </p:nvSpPr>
        <p:spPr>
          <a:xfrm>
            <a:off x="705749" y="307757"/>
            <a:ext cx="7192925" cy="58628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मेटावर्स</a:t>
            </a:r>
            <a:endParaRPr/>
          </a:p>
        </p:txBody>
      </p:sp>
      <p:sp>
        <p:nvSpPr>
          <p:cNvPr id="148" name="Google Shape;148;p8"/>
          <p:cNvSpPr/>
          <p:nvPr/>
        </p:nvSpPr>
        <p:spPr>
          <a:xfrm>
            <a:off x="839788" y="89404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8"/>
          <p:cNvSpPr/>
          <p:nvPr/>
        </p:nvSpPr>
        <p:spPr>
          <a:xfrm>
            <a:off x="3850001" y="1010294"/>
            <a:ext cx="4491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sng" cap="none" strike="noStrike">
                <a:solidFill>
                  <a:srgbClr val="1155CC"/>
                </a:solidFill>
                <a:latin typeface="Calibri"/>
                <a:ea typeface="Calibri"/>
                <a:cs typeface="Calibri"/>
                <a:sym typeface="Calibri"/>
              </a:rPr>
              <a:t>क्या आपने "मेटावर्स" शब्द के बारे में सुना है</a:t>
            </a:r>
            <a:endParaRPr/>
          </a:p>
        </p:txBody>
      </p:sp>
      <p:sp>
        <p:nvSpPr>
          <p:cNvPr id="150" name="Google Shape;150;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sp>
        <p:nvSpPr>
          <p:cNvPr id="151" name="Google Shape;151;p8"/>
          <p:cNvSpPr/>
          <p:nvPr/>
        </p:nvSpPr>
        <p:spPr>
          <a:xfrm>
            <a:off x="9448800" y="0"/>
            <a:ext cx="27432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प्रारूप</a:t>
            </a:r>
            <a:endParaRPr b="1" i="0" sz="1600" u="none" cap="none" strike="noStrike">
              <a:solidFill>
                <a:schemeClr val="lt1"/>
              </a:solidFill>
              <a:latin typeface="Calibri"/>
              <a:ea typeface="Calibri"/>
              <a:cs typeface="Calibri"/>
              <a:sym typeface="Calibri"/>
            </a:endParaRPr>
          </a:p>
        </p:txBody>
      </p:sp>
      <p:pic>
        <p:nvPicPr>
          <p:cNvPr descr="The ‘metaverse’ is the latest buzzword in technology and business. But do you know what it means? &#10; &#10;#News #Reuters #Facebook #Metaverse #Technology &#10;&#10;Subscribe: http://smarturl.it/reuterssubscribe&#10;&#10;Reuters brings you the latest business, finance and breaking news video from around the globe.  Our reputation for accuracy and impartiality is unparalleled.&#10;&#10;Get the latest news on: http://reuters.com/&#10;Follow Reuters on Facebook: https://www.facebook.com/Reuters&#10;Follow Reuters on Twitter: https://twitter.com/Reuters&#10;Follow Reuters on Instagram: https://www.instagram.com/reuters/?hl=en" id="152" name="Google Shape;152;p8" title="Explainer: What is the 'metaverse'?">
            <a:hlinkClick r:id="rId4"/>
          </p:cNvPr>
          <p:cNvPicPr preferRelativeResize="0"/>
          <p:nvPr/>
        </p:nvPicPr>
        <p:blipFill>
          <a:blip r:embed="rId5">
            <a:alphaModFix/>
          </a:blip>
          <a:stretch>
            <a:fillRect/>
          </a:stretch>
        </p:blipFill>
        <p:spPr>
          <a:xfrm>
            <a:off x="3039600" y="1795125"/>
            <a:ext cx="6409200" cy="36051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9"/>
          <p:cNvPicPr preferRelativeResize="0"/>
          <p:nvPr/>
        </p:nvPicPr>
        <p:blipFill rotWithShape="1">
          <a:blip r:embed="rId3">
            <a:alphaModFix/>
          </a:blip>
          <a:srcRect b="0" l="0" r="32362" t="0"/>
          <a:stretch/>
        </p:blipFill>
        <p:spPr>
          <a:xfrm>
            <a:off x="853712" y="2027323"/>
            <a:ext cx="3333278" cy="3285456"/>
          </a:xfrm>
          <a:prstGeom prst="rect">
            <a:avLst/>
          </a:prstGeom>
          <a:noFill/>
          <a:ln>
            <a:noFill/>
          </a:ln>
        </p:spPr>
      </p:pic>
      <p:sp>
        <p:nvSpPr>
          <p:cNvPr id="158" name="Google Shape;158;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9" name="Google Shape;159;p9"/>
          <p:cNvSpPr txBox="1"/>
          <p:nvPr/>
        </p:nvSpPr>
        <p:spPr>
          <a:xfrm>
            <a:off x="324750" y="155350"/>
            <a:ext cx="8567700" cy="586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परिभाषाएँ जो आपको पता होनी चाहिए</a:t>
            </a:r>
            <a:endParaRPr/>
          </a:p>
        </p:txBody>
      </p:sp>
      <p:sp>
        <p:nvSpPr>
          <p:cNvPr id="160" name="Google Shape;160;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9"/>
          <p:cNvSpPr/>
          <p:nvPr/>
        </p:nvSpPr>
        <p:spPr>
          <a:xfrm>
            <a:off x="4289514" y="1940008"/>
            <a:ext cx="7148962" cy="4293483"/>
          </a:xfrm>
          <a:prstGeom prst="rect">
            <a:avLst/>
          </a:prstGeom>
          <a:noFill/>
          <a:ln>
            <a:noFill/>
          </a:ln>
        </p:spPr>
        <p:txBody>
          <a:bodyPr anchorCtr="0" anchor="t" bIns="45700" lIns="91425" spcFirstLastPara="1" rIns="91425" wrap="square" tIns="45700">
            <a:spAutoFit/>
          </a:bodyPr>
          <a:lstStyle/>
          <a:p>
            <a:pPr indent="0" lvl="0" marL="411480" marR="0" rtl="0" algn="l">
              <a:spcBef>
                <a:spcPts val="0"/>
              </a:spcBef>
              <a:spcAft>
                <a:spcPts val="0"/>
              </a:spcAft>
              <a:buNone/>
            </a:pPr>
            <a:r>
              <a:rPr b="1" i="0" lang="en-US" sz="1600" u="none" cap="none" strike="noStrike">
                <a:solidFill>
                  <a:srgbClr val="3A6ECD"/>
                </a:solidFill>
                <a:latin typeface="Arial"/>
                <a:ea typeface="Arial"/>
                <a:cs typeface="Arial"/>
                <a:sym typeface="Arial"/>
              </a:rPr>
              <a:t>संवर्धित वास्तविकता (एआर)</a:t>
            </a:r>
            <a:endParaRPr/>
          </a:p>
          <a:p>
            <a:pPr indent="0" lvl="0" marL="411480" marR="0" rtl="0" algn="l">
              <a:spcBef>
                <a:spcPts val="600"/>
              </a:spcBef>
              <a:spcAft>
                <a:spcPts val="0"/>
              </a:spcAft>
              <a:buNone/>
            </a:pPr>
            <a:r>
              <a:rPr b="0" i="0" lang="en-US" sz="1400" u="none" cap="none" strike="noStrike">
                <a:solidFill>
                  <a:schemeClr val="dk1"/>
                </a:solidFill>
                <a:latin typeface="Arial"/>
                <a:ea typeface="Arial"/>
                <a:cs typeface="Arial"/>
                <a:sym typeface="Arial"/>
              </a:rPr>
              <a:t>वास्तविक भौतिक दुनिया का एक उन्नत संस्करण जो डिजिटल दृश्य तत्वों, ध्वनि, या प्रौद्योगिकी के माध्यम से वितरित अन्य संवेदी उत्तेजनाओं के उपयोग के माध्यम से प्राप्त किया जाता है।</a:t>
            </a:r>
            <a:endParaRPr/>
          </a:p>
          <a:p>
            <a:pPr indent="0" lvl="0" marL="411480" marR="0" rtl="0" algn="l">
              <a:spcBef>
                <a:spcPts val="1200"/>
              </a:spcBef>
              <a:spcAft>
                <a:spcPts val="0"/>
              </a:spcAft>
              <a:buNone/>
            </a:pPr>
            <a:r>
              <a:rPr b="1" i="0" lang="en-US" sz="1600" u="none" cap="none" strike="noStrike">
                <a:solidFill>
                  <a:srgbClr val="3A6ECD"/>
                </a:solidFill>
                <a:latin typeface="Arial"/>
                <a:ea typeface="Arial"/>
                <a:cs typeface="Arial"/>
                <a:sym typeface="Arial"/>
              </a:rPr>
              <a:t>आभासी वास्तविकता (वीआर)</a:t>
            </a:r>
            <a:endParaRPr/>
          </a:p>
          <a:p>
            <a:pPr indent="0" lvl="0" marL="411480" marR="0" rtl="0" algn="l">
              <a:spcBef>
                <a:spcPts val="600"/>
              </a:spcBef>
              <a:spcAft>
                <a:spcPts val="0"/>
              </a:spcAft>
              <a:buNone/>
            </a:pPr>
            <a:r>
              <a:rPr b="0" i="0" lang="en-US" sz="1400" u="none" cap="none" strike="noStrike">
                <a:solidFill>
                  <a:schemeClr val="dk1"/>
                </a:solidFill>
                <a:latin typeface="Arial"/>
                <a:ea typeface="Arial"/>
                <a:cs typeface="Arial"/>
                <a:sym typeface="Arial"/>
              </a:rPr>
              <a:t>सिम्युलेटेड वातावरण बनाने के लिए कंप्यूटर प्रौद्योगिकी का उपयोग, आमतौर पर हेड माउंटेड डिस्प्ले (HMD) के माध्यम से।</a:t>
            </a:r>
            <a:endParaRPr/>
          </a:p>
          <a:p>
            <a:pPr indent="0" lvl="0" marL="411480" marR="0" rtl="0" algn="l">
              <a:spcBef>
                <a:spcPts val="1200"/>
              </a:spcBef>
              <a:spcAft>
                <a:spcPts val="0"/>
              </a:spcAft>
              <a:buNone/>
            </a:pPr>
            <a:r>
              <a:rPr b="1" i="0" lang="en-US" sz="1600" u="none" cap="none" strike="noStrike">
                <a:solidFill>
                  <a:srgbClr val="3A6ECD"/>
                </a:solidFill>
                <a:latin typeface="Arial"/>
                <a:ea typeface="Arial"/>
                <a:cs typeface="Arial"/>
                <a:sym typeface="Arial"/>
              </a:rPr>
              <a:t>मिश्रित वास्तविकता (एमआर)</a:t>
            </a:r>
            <a:endParaRPr/>
          </a:p>
          <a:p>
            <a:pPr indent="0" lvl="0" marL="411480" marR="0" rtl="0" algn="l">
              <a:spcBef>
                <a:spcPts val="600"/>
              </a:spcBef>
              <a:spcAft>
                <a:spcPts val="0"/>
              </a:spcAft>
              <a:buNone/>
            </a:pPr>
            <a:r>
              <a:rPr b="0" i="0" lang="en-US" sz="1400" u="none" cap="none" strike="noStrike">
                <a:solidFill>
                  <a:schemeClr val="dk1"/>
                </a:solidFill>
                <a:latin typeface="Arial"/>
                <a:ea typeface="Arial"/>
                <a:cs typeface="Arial"/>
                <a:sym typeface="Arial"/>
              </a:rPr>
              <a:t>भौतिक और डिजिटल दुनिया को मिलाने के लिए उन्नत कंप्यूटर प्रौद्योगिकी, ग्राफिक्स और इनपुट सिस्टम का उपयोग।</a:t>
            </a:r>
            <a:endParaRPr/>
          </a:p>
          <a:p>
            <a:pPr indent="0" lvl="0" marL="411480" marR="0" rtl="0" algn="l">
              <a:spcBef>
                <a:spcPts val="1200"/>
              </a:spcBef>
              <a:spcAft>
                <a:spcPts val="0"/>
              </a:spcAft>
              <a:buNone/>
            </a:pPr>
            <a:r>
              <a:rPr b="1" i="0" lang="en-US" sz="1600" u="none" cap="none" strike="noStrike">
                <a:solidFill>
                  <a:srgbClr val="3A6ECD"/>
                </a:solidFill>
                <a:latin typeface="Arial"/>
                <a:ea typeface="Arial"/>
                <a:cs typeface="Arial"/>
                <a:sym typeface="Arial"/>
              </a:rPr>
              <a:t>विस्तारित वास्तविकता (एक्सआर)</a:t>
            </a:r>
            <a:endParaRPr/>
          </a:p>
          <a:p>
            <a:pPr indent="0" lvl="0" marL="411480" marR="0" rtl="0" algn="l">
              <a:spcBef>
                <a:spcPts val="600"/>
              </a:spcBef>
              <a:spcAft>
                <a:spcPts val="0"/>
              </a:spcAft>
              <a:buNone/>
            </a:pPr>
            <a:r>
              <a:rPr b="0" i="0" lang="en-US" sz="1400" u="none" cap="none" strike="noStrike">
                <a:solidFill>
                  <a:schemeClr val="dk1"/>
                </a:solidFill>
                <a:latin typeface="Arial"/>
                <a:ea typeface="Arial"/>
                <a:cs typeface="Arial"/>
                <a:sym typeface="Arial"/>
              </a:rPr>
              <a:t>आभासी वास्तविकता (वीआर), संवर्धित वास्तविकता (एआर) और मिश्रित वास्तविकता (एमआर) जैसी इमर्सिव लर्निंग तकनीकों का समावेशी एक सार्वभौमिक शब्द।</a:t>
            </a:r>
            <a:endParaRPr/>
          </a:p>
          <a:p>
            <a:pPr indent="0" lvl="0" marL="411480" marR="0" rtl="0" algn="l">
              <a:spcBef>
                <a:spcPts val="1200"/>
              </a:spcBef>
              <a:spcAft>
                <a:spcPts val="0"/>
              </a:spcAft>
              <a:buNone/>
            </a:pPr>
            <a:r>
              <a:rPr b="1" i="0" lang="en-US" sz="1600" u="none" cap="none" strike="noStrike">
                <a:solidFill>
                  <a:srgbClr val="3A6ECD"/>
                </a:solidFill>
                <a:latin typeface="Arial"/>
                <a:ea typeface="Arial"/>
                <a:cs typeface="Arial"/>
                <a:sym typeface="Arial"/>
              </a:rPr>
              <a:t>मेटावर्स</a:t>
            </a:r>
            <a:endParaRPr/>
          </a:p>
          <a:p>
            <a:pPr indent="0" lvl="0" marL="411480" marR="0" rtl="0" algn="l">
              <a:spcBef>
                <a:spcPts val="600"/>
              </a:spcBef>
              <a:spcAft>
                <a:spcPts val="0"/>
              </a:spcAft>
              <a:buNone/>
            </a:pPr>
            <a:r>
              <a:rPr b="0" i="0" lang="en-US" sz="1400" u="none" cap="none" strike="noStrike">
                <a:solidFill>
                  <a:schemeClr val="dk1"/>
                </a:solidFill>
                <a:latin typeface="Arial"/>
                <a:ea typeface="Arial"/>
                <a:cs typeface="Arial"/>
                <a:sym typeface="Arial"/>
              </a:rPr>
              <a:t>एक ऑनलाइन स्थान जहां लोग अधिक गहन तरीके से बातचीत कर सकते हैं।</a:t>
            </a:r>
            <a:endParaRPr/>
          </a:p>
        </p:txBody>
      </p:sp>
      <p:grpSp>
        <p:nvGrpSpPr>
          <p:cNvPr id="162" name="Google Shape;162;p9"/>
          <p:cNvGrpSpPr/>
          <p:nvPr/>
        </p:nvGrpSpPr>
        <p:grpSpPr>
          <a:xfrm>
            <a:off x="2972895" y="1145596"/>
            <a:ext cx="1237804" cy="794412"/>
            <a:chOff x="3397339" y="1318060"/>
            <a:chExt cx="969080" cy="621947"/>
          </a:xfrm>
        </p:grpSpPr>
        <p:pic>
          <p:nvPicPr>
            <p:cNvPr id="163" name="Google Shape;163;p9"/>
            <p:cNvPicPr preferRelativeResize="0"/>
            <p:nvPr/>
          </p:nvPicPr>
          <p:blipFill rotWithShape="1">
            <a:blip r:embed="rId4">
              <a:alphaModFix/>
            </a:blip>
            <a:srcRect b="0" l="0" r="0" t="0"/>
            <a:stretch/>
          </p:blipFill>
          <p:spPr>
            <a:xfrm rot="-5400000">
              <a:off x="3744472" y="1318060"/>
              <a:ext cx="621947" cy="621947"/>
            </a:xfrm>
            <a:prstGeom prst="rect">
              <a:avLst/>
            </a:prstGeom>
            <a:noFill/>
            <a:ln>
              <a:noFill/>
            </a:ln>
          </p:spPr>
        </p:pic>
        <p:sp>
          <p:nvSpPr>
            <p:cNvPr id="164" name="Google Shape;164;p9"/>
            <p:cNvSpPr/>
            <p:nvPr/>
          </p:nvSpPr>
          <p:spPr>
            <a:xfrm>
              <a:off x="3397339"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65" name="Google Shape;165;p9"/>
          <p:cNvSpPr/>
          <p:nvPr/>
        </p:nvSpPr>
        <p:spPr>
          <a:xfrm>
            <a:off x="853711" y="5400095"/>
            <a:ext cx="792362" cy="7923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6" name="Google Shape;166;p9"/>
          <p:cNvSpPr/>
          <p:nvPr/>
        </p:nvSpPr>
        <p:spPr>
          <a:xfrm>
            <a:off x="1724886" y="5400094"/>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7" name="Google Shape;167;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Arial"/>
                <a:ea typeface="Arial"/>
                <a:cs typeface="Arial"/>
                <a:sym typeface="Arial"/>
              </a:rPr>
              <a:t>पाठ 14: हमारी डिजिटल दुनिया के भविष्य की खोज</a:t>
            </a:r>
            <a:endParaRPr/>
          </a:p>
        </p:txBody>
      </p:sp>
      <p:cxnSp>
        <p:nvCxnSpPr>
          <p:cNvPr id="168" name="Google Shape;168;p9"/>
          <p:cNvCxnSpPr/>
          <p:nvPr/>
        </p:nvCxnSpPr>
        <p:spPr>
          <a:xfrm>
            <a:off x="4820194" y="2821577"/>
            <a:ext cx="6518366" cy="0"/>
          </a:xfrm>
          <a:prstGeom prst="straightConnector1">
            <a:avLst/>
          </a:prstGeom>
          <a:noFill/>
          <a:ln cap="flat" cmpd="sng" w="9525">
            <a:solidFill>
              <a:srgbClr val="D8D8D8"/>
            </a:solidFill>
            <a:prstDash val="solid"/>
            <a:miter lim="800000"/>
            <a:headEnd len="sm" w="sm" type="none"/>
            <a:tailEnd len="sm" w="sm" type="none"/>
          </a:ln>
        </p:spPr>
      </p:cxnSp>
      <p:cxnSp>
        <p:nvCxnSpPr>
          <p:cNvPr id="169" name="Google Shape;169;p9"/>
          <p:cNvCxnSpPr/>
          <p:nvPr/>
        </p:nvCxnSpPr>
        <p:spPr>
          <a:xfrm>
            <a:off x="4820194" y="3722913"/>
            <a:ext cx="6518366" cy="0"/>
          </a:xfrm>
          <a:prstGeom prst="straightConnector1">
            <a:avLst/>
          </a:prstGeom>
          <a:noFill/>
          <a:ln cap="flat" cmpd="sng" w="9525">
            <a:solidFill>
              <a:srgbClr val="D8D8D8"/>
            </a:solidFill>
            <a:prstDash val="solid"/>
            <a:miter lim="800000"/>
            <a:headEnd len="sm" w="sm" type="none"/>
            <a:tailEnd len="sm" w="sm" type="none"/>
          </a:ln>
        </p:spPr>
      </p:cxnSp>
      <p:cxnSp>
        <p:nvCxnSpPr>
          <p:cNvPr id="170" name="Google Shape;170;p9"/>
          <p:cNvCxnSpPr/>
          <p:nvPr/>
        </p:nvCxnSpPr>
        <p:spPr>
          <a:xfrm>
            <a:off x="4820194" y="4611188"/>
            <a:ext cx="6518366" cy="0"/>
          </a:xfrm>
          <a:prstGeom prst="straightConnector1">
            <a:avLst/>
          </a:prstGeom>
          <a:noFill/>
          <a:ln cap="flat" cmpd="sng" w="9525">
            <a:solidFill>
              <a:srgbClr val="D8D8D8"/>
            </a:solidFill>
            <a:prstDash val="solid"/>
            <a:miter lim="800000"/>
            <a:headEnd len="sm" w="sm" type="none"/>
            <a:tailEnd len="sm" w="sm" type="none"/>
          </a:ln>
        </p:spPr>
      </p:cxnSp>
      <p:cxnSp>
        <p:nvCxnSpPr>
          <p:cNvPr id="171" name="Google Shape;171;p9"/>
          <p:cNvCxnSpPr/>
          <p:nvPr/>
        </p:nvCxnSpPr>
        <p:spPr>
          <a:xfrm>
            <a:off x="4820194" y="5530673"/>
            <a:ext cx="6518366" cy="0"/>
          </a:xfrm>
          <a:prstGeom prst="straightConnector1">
            <a:avLst/>
          </a:prstGeom>
          <a:noFill/>
          <a:ln cap="flat" cmpd="sng" w="9525">
            <a:solidFill>
              <a:srgbClr val="D8D8D8"/>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