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6" roundtripDataSignature="AMtx7miUGpAhfaf760oqvqKJ5rcG+WMV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nNrxoxkg20&amp;t=1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tTSMzfDZcA&amp;t=1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Kids Can Be Role Models | Jack Bonneau | TEDxBoulder - YouTube</a:t>
            </a:r>
            <a:endParaRPr/>
          </a:p>
        </p:txBody>
      </p:sp>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11-year-old holds book drive for stories about black girls - YouTube</a:t>
            </a:r>
            <a:endParaRPr/>
          </a:p>
        </p:txBody>
      </p:sp>
      <p:sp>
        <p:nvSpPr>
          <p:cNvPr id="114" name="Google Shape;1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13"/>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gif"/><Relationship Id="rId4" Type="http://schemas.openxmlformats.org/officeDocument/2006/relationships/image" Target="../media/image17.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hyperlink" Target="http://www.youtube.com/watch?v=JnNrxoxkg20" TargetMode="External"/><Relationship Id="rId6"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5.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7.png"/><Relationship Id="rId5" Type="http://schemas.openxmlformats.org/officeDocument/2006/relationships/hyperlink" Target="http://www.youtube.com/watch?v=utTSMzfDZcA" TargetMode="External"/><Relationship Id="rId6"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b="0" l="0" r="0" t="0"/>
          <a:stretch/>
        </p:blipFill>
        <p:spPr>
          <a:xfrm>
            <a:off x="899308" y="713371"/>
            <a:ext cx="4837324" cy="5461004"/>
          </a:xfrm>
          <a:prstGeom prst="rect">
            <a:avLst/>
          </a:prstGeom>
          <a:noFill/>
          <a:ln>
            <a:noFill/>
          </a:ln>
        </p:spPr>
      </p:pic>
      <p:sp>
        <p:nvSpPr>
          <p:cNvPr id="41" name="Google Shape;41;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4DF"/>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2" name="Google Shape;42;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 name="Google Shape;43;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 name="Google Shape;44;p1"/>
          <p:cNvSpPr/>
          <p:nvPr/>
        </p:nvSpPr>
        <p:spPr>
          <a:xfrm>
            <a:off x="7386063" y="3541531"/>
            <a:ext cx="4288702" cy="1277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पाठ 13</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00"/>
              <a:buFont typeface="Calibri"/>
              <a:buNone/>
            </a:pPr>
            <a:r>
              <a:t/>
            </a:r>
            <a:endParaRPr b="0" i="0" sz="5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अपनी डिजिटल प्रोफाइल का निर्माण</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10"/>
          <p:cNvGrpSpPr/>
          <p:nvPr/>
        </p:nvGrpSpPr>
        <p:grpSpPr>
          <a:xfrm flipH="1">
            <a:off x="3170099" y="2654041"/>
            <a:ext cx="5851803" cy="1966150"/>
            <a:chOff x="2788049" y="2445925"/>
            <a:chExt cx="5851803" cy="1966150"/>
          </a:xfrm>
        </p:grpSpPr>
        <p:pic>
          <p:nvPicPr>
            <p:cNvPr id="188" name="Google Shape;188;p10"/>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189" name="Google Shape;189;p10"/>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190" name="Google Shape;190;p10"/>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191" name="Google Shape;191;p10"/>
          <p:cNvPicPr preferRelativeResize="0"/>
          <p:nvPr/>
        </p:nvPicPr>
        <p:blipFill rotWithShape="1">
          <a:blip r:embed="rId5">
            <a:alphaModFix/>
          </a:blip>
          <a:srcRect b="0" l="0" r="0" t="0"/>
          <a:stretch/>
        </p:blipFill>
        <p:spPr>
          <a:xfrm>
            <a:off x="4358489" y="2456415"/>
            <a:ext cx="3475021" cy="4328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p:nvPr/>
        </p:nvSpPr>
        <p:spPr>
          <a:xfrm>
            <a:off x="4812158" y="2575198"/>
            <a:ext cx="7379842" cy="49803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1" name="Google Shape;51;p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मामले का अध्ययन</a:t>
            </a:r>
            <a:endParaRPr/>
          </a:p>
        </p:txBody>
      </p:sp>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13: अपनी डिजिटल प्रोफ़ाइल बनाना</a:t>
            </a:r>
            <a:endParaRPr/>
          </a:p>
        </p:txBody>
      </p:sp>
      <p:sp>
        <p:nvSpPr>
          <p:cNvPr id="53" name="Google Shape;53;p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4289513" y="1973359"/>
            <a:ext cx="7523795" cy="410882"/>
          </a:xfrm>
          <a:prstGeom prst="rect">
            <a:avLst/>
          </a:prstGeom>
          <a:noFill/>
          <a:ln>
            <a:noFill/>
          </a:ln>
        </p:spPr>
        <p:txBody>
          <a:bodyPr anchorCtr="0" anchor="t" bIns="45700" lIns="91425" spcFirstLastPara="1" rIns="91425" wrap="square" tIns="45700">
            <a:spAutoFit/>
          </a:bodyPr>
          <a:lstStyle/>
          <a:p>
            <a:pPr indent="-273050" lvl="0" marL="412747" marR="0" rtl="0" algn="l">
              <a:lnSpc>
                <a:spcPct val="115000"/>
              </a:lnSpc>
              <a:spcBef>
                <a:spcPts val="0"/>
              </a:spcBef>
              <a:spcAft>
                <a:spcPts val="0"/>
              </a:spcAft>
              <a:buClr>
                <a:schemeClr val="dk1"/>
              </a:buClr>
              <a:buSzPts val="1600"/>
              <a:buFont typeface="Arial"/>
              <a:buChar char="•"/>
            </a:pPr>
            <a:r>
              <a:rPr b="1" lang="en-US" sz="1600">
                <a:solidFill>
                  <a:schemeClr val="dk1"/>
                </a:solidFill>
              </a:rPr>
              <a:t>क्या आपको लेवल 2 का प्रतीक याद है? आइए उनकी कहानी पर फिर से गौर करें</a:t>
            </a:r>
            <a:endParaRPr sz="1200"/>
          </a:p>
        </p:txBody>
      </p:sp>
      <p:grpSp>
        <p:nvGrpSpPr>
          <p:cNvPr id="55" name="Google Shape;55;p2"/>
          <p:cNvGrpSpPr/>
          <p:nvPr/>
        </p:nvGrpSpPr>
        <p:grpSpPr>
          <a:xfrm>
            <a:off x="2778018" y="1609701"/>
            <a:ext cx="1123977" cy="721359"/>
            <a:chOff x="3397339" y="1318060"/>
            <a:chExt cx="969080" cy="621947"/>
          </a:xfrm>
        </p:grpSpPr>
        <p:pic>
          <p:nvPicPr>
            <p:cNvPr id="56" name="Google Shape;56;p2"/>
            <p:cNvPicPr preferRelativeResize="0"/>
            <p:nvPr/>
          </p:nvPicPr>
          <p:blipFill rotWithShape="1">
            <a:blip r:embed="rId3">
              <a:alphaModFix/>
            </a:blip>
            <a:srcRect b="0" l="0" r="0" t="0"/>
            <a:stretch/>
          </p:blipFill>
          <p:spPr>
            <a:xfrm rot="-5400000">
              <a:off x="3744472" y="1318060"/>
              <a:ext cx="621947" cy="621947"/>
            </a:xfrm>
            <a:prstGeom prst="rect">
              <a:avLst/>
            </a:prstGeom>
            <a:noFill/>
            <a:ln>
              <a:noFill/>
            </a:ln>
          </p:spPr>
        </p:pic>
        <p:sp>
          <p:nvSpPr>
            <p:cNvPr id="57" name="Google Shape;57;p2"/>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8" name="Google Shape;58;p2"/>
          <p:cNvSpPr/>
          <p:nvPr/>
        </p:nvSpPr>
        <p:spPr>
          <a:xfrm>
            <a:off x="853712" y="5472960"/>
            <a:ext cx="719497" cy="71949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2"/>
          <p:cNvSpPr/>
          <p:nvPr/>
        </p:nvSpPr>
        <p:spPr>
          <a:xfrm>
            <a:off x="1644775" y="5472959"/>
            <a:ext cx="332039" cy="332039"/>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2"/>
          <p:cNvSpPr/>
          <p:nvPr/>
        </p:nvSpPr>
        <p:spPr>
          <a:xfrm>
            <a:off x="4557184" y="3187612"/>
            <a:ext cx="7136132" cy="301050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1800"/>
              </a:spcBef>
              <a:spcAft>
                <a:spcPts val="0"/>
              </a:spcAft>
              <a:buClr>
                <a:schemeClr val="dk1"/>
              </a:buClr>
              <a:buSzPts val="1100"/>
              <a:buFont typeface="Arial"/>
              <a:buNone/>
            </a:pPr>
            <a:r>
              <a:rPr lang="en-US">
                <a:solidFill>
                  <a:schemeClr val="dk1"/>
                </a:solidFill>
              </a:rPr>
              <a:t>प्रतीक ने एक प्रतिष्ठित विश्वविद्यालय में प्रवेश के लिए आवेदन किया है। उसके पास अच्छे ग्रेड हैं और उसने प्रवेश परीक्षा और साक्षात्कार में सफलता प्राप्त की है। एक दिन उसे विश्वविद्यालय से एक ईमेल प्राप्त होता है जिसमें कहा गया है कि डराने-धमकाने पर विश्वविद्यालय की शून्य-सहिष्णुता नीति के कारण उसे स्कूल में प्रवेश नहीं मिलेगा।</a:t>
            </a:r>
            <a:endParaRPr>
              <a:solidFill>
                <a:schemeClr val="dk1"/>
              </a:solidFill>
            </a:endParaRPr>
          </a:p>
          <a:p>
            <a:pPr indent="0" lvl="0" marL="126997" marR="0" rtl="0" algn="l">
              <a:lnSpc>
                <a:spcPct val="115000"/>
              </a:lnSpc>
              <a:spcBef>
                <a:spcPts val="1800"/>
              </a:spcBef>
              <a:spcAft>
                <a:spcPts val="0"/>
              </a:spcAft>
              <a:buClr>
                <a:schemeClr val="dk1"/>
              </a:buClr>
              <a:buSzPts val="1100"/>
              <a:buFont typeface="Arial"/>
              <a:buNone/>
            </a:pPr>
            <a:r>
              <a:rPr lang="en-US">
                <a:solidFill>
                  <a:schemeClr val="dk1"/>
                </a:solidFill>
              </a:rPr>
              <a:t>प्रतीक हैरान है क्योंकि हाई स्कूल में आने के बाद से उसने किसी को परेशान नहीं किया। वह अपने आवेदन की अस्वीकृति के सटीक कारण का पता लगाने के लिए प्रवेश सलाहकार के पास जाने का फैसला करता है।</a:t>
            </a:r>
            <a:endParaRPr>
              <a:solidFill>
                <a:schemeClr val="dk1"/>
              </a:solidFill>
            </a:endParaRPr>
          </a:p>
          <a:p>
            <a:pPr indent="0" lvl="0" marL="126997" marR="0" rtl="0" algn="l">
              <a:lnSpc>
                <a:spcPct val="115000"/>
              </a:lnSpc>
              <a:spcBef>
                <a:spcPts val="1800"/>
              </a:spcBef>
              <a:spcAft>
                <a:spcPts val="0"/>
              </a:spcAft>
              <a:buSzPts val="1100"/>
              <a:buNone/>
            </a:pPr>
            <a:r>
              <a:rPr lang="en-US">
                <a:solidFill>
                  <a:schemeClr val="dk1"/>
                </a:solidFill>
              </a:rPr>
              <a:t>प्रवेश परामर्शदाता उसे एक आपत्तिजनक और अपमानजनक लेख दिखाता है जो उसने लगभग 6 साल पहले एक सहपाठी के बारे में पोस्ट किया था। विश्वविद्यालय ने इसे ऑनलाइन देखा था और प्रतीक के आवेदन पर नए सिरे से विचार किया था।</a:t>
            </a:r>
            <a:endParaRPr>
              <a:solidFill>
                <a:schemeClr val="dk1"/>
              </a:solidFill>
            </a:endParaRPr>
          </a:p>
        </p:txBody>
      </p:sp>
      <p:pic>
        <p:nvPicPr>
          <p:cNvPr id="61" name="Google Shape;61;p2"/>
          <p:cNvPicPr preferRelativeResize="0"/>
          <p:nvPr/>
        </p:nvPicPr>
        <p:blipFill rotWithShape="1">
          <a:blip r:embed="rId3">
            <a:alphaModFix/>
          </a:blip>
          <a:srcRect b="0" l="0" r="0" t="0"/>
          <a:stretch/>
        </p:blipFill>
        <p:spPr>
          <a:xfrm rot="10800000">
            <a:off x="4302211" y="2563281"/>
            <a:ext cx="509947" cy="509947"/>
          </a:xfrm>
          <a:prstGeom prst="rect">
            <a:avLst/>
          </a:prstGeom>
          <a:noFill/>
          <a:ln>
            <a:noFill/>
          </a:ln>
        </p:spPr>
      </p:pic>
      <p:sp>
        <p:nvSpPr>
          <p:cNvPr id="62" name="Google Shape;62;p2"/>
          <p:cNvSpPr/>
          <p:nvPr/>
        </p:nvSpPr>
        <p:spPr>
          <a:xfrm>
            <a:off x="4557184" y="2637839"/>
            <a:ext cx="7136132" cy="38382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lang="en-US" sz="1800">
                <a:solidFill>
                  <a:schemeClr val="lt1"/>
                </a:solidFill>
              </a:rPr>
              <a:t>केस स्टडी: प्रतीक के विश्वविद्यालय प्रवेश</a:t>
            </a:r>
            <a:endParaRPr/>
          </a:p>
        </p:txBody>
      </p:sp>
      <p:pic>
        <p:nvPicPr>
          <p:cNvPr id="63" name="Google Shape;63;p2"/>
          <p:cNvPicPr preferRelativeResize="0"/>
          <p:nvPr/>
        </p:nvPicPr>
        <p:blipFill rotWithShape="1">
          <a:blip r:embed="rId4">
            <a:alphaModFix/>
          </a:blip>
          <a:srcRect b="0" l="13430" r="17494" t="0"/>
          <a:stretch/>
        </p:blipFill>
        <p:spPr>
          <a:xfrm>
            <a:off x="856103" y="2434924"/>
            <a:ext cx="3057659" cy="29509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9" name="Google Shape;69;p3"/>
          <p:cNvSpPr txBox="1"/>
          <p:nvPr/>
        </p:nvSpPr>
        <p:spPr>
          <a:xfrm>
            <a:off x="705749" y="307757"/>
            <a:ext cx="8578928"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प्रतीक की दुविधा पर चिंतन</a:t>
            </a:r>
            <a:endParaRPr/>
          </a:p>
        </p:txBody>
      </p:sp>
      <p:sp>
        <p:nvSpPr>
          <p:cNvPr id="70" name="Google Shape;70;p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3"/>
          <p:cNvSpPr/>
          <p:nvPr/>
        </p:nvSpPr>
        <p:spPr>
          <a:xfrm>
            <a:off x="4622800" y="1809161"/>
            <a:ext cx="7136132" cy="2465290"/>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1800"/>
              </a:spcBef>
              <a:spcAft>
                <a:spcPts val="0"/>
              </a:spcAft>
              <a:buClr>
                <a:schemeClr val="dk1"/>
              </a:buClr>
              <a:buSzPts val="1800"/>
              <a:buChar char="•"/>
            </a:pPr>
            <a:r>
              <a:rPr lang="en-US" sz="1800">
                <a:solidFill>
                  <a:schemeClr val="dk1"/>
                </a:solidFill>
              </a:rPr>
              <a:t>प्रतीक की कहानी से सीखी जाने वाली कुछ महत्वपूर्ण बातें क्या हैं?</a:t>
            </a:r>
            <a:endParaRPr sz="1800">
              <a:solidFill>
                <a:schemeClr val="dk1"/>
              </a:solidFill>
            </a:endParaRPr>
          </a:p>
          <a:p>
            <a:pPr indent="-285750" lvl="0" marL="412747" marR="0" rtl="0" algn="l">
              <a:lnSpc>
                <a:spcPct val="115000"/>
              </a:lnSpc>
              <a:spcBef>
                <a:spcPts val="1800"/>
              </a:spcBef>
              <a:spcAft>
                <a:spcPts val="0"/>
              </a:spcAft>
              <a:buClr>
                <a:schemeClr val="dk1"/>
              </a:buClr>
              <a:buSzPts val="1800"/>
              <a:buChar char="•"/>
            </a:pPr>
            <a:r>
              <a:rPr lang="en-US" sz="1800">
                <a:solidFill>
                  <a:schemeClr val="dk1"/>
                </a:solidFill>
              </a:rPr>
              <a:t>क्या आपको सकारात्मक और नकारात्मक पदचिह्न याद हैं? आप क्या याद कर सकते हैं?</a:t>
            </a:r>
            <a:endParaRPr sz="1800">
              <a:solidFill>
                <a:schemeClr val="dk1"/>
              </a:solidFill>
            </a:endParaRPr>
          </a:p>
          <a:p>
            <a:pPr indent="-285750" lvl="0" marL="412747" marR="0" rtl="0" algn="l">
              <a:lnSpc>
                <a:spcPct val="115000"/>
              </a:lnSpc>
              <a:spcBef>
                <a:spcPts val="1800"/>
              </a:spcBef>
              <a:spcAft>
                <a:spcPts val="0"/>
              </a:spcAft>
              <a:buClr>
                <a:schemeClr val="dk1"/>
              </a:buClr>
              <a:buSzPts val="1800"/>
              <a:buChar char="•"/>
            </a:pPr>
            <a:r>
              <a:rPr lang="en-US" sz="1800">
                <a:solidFill>
                  <a:schemeClr val="dk1"/>
                </a:solidFill>
              </a:rPr>
              <a:t>नेटिकेट इतना महत्वपूर्ण क्यों है? सोशल मीडिया पर कुछ भी पोस्ट करने से पहले आप किन तीन नियमों का पालन कर सकते हैं?</a:t>
            </a:r>
            <a:endParaRPr sz="1800">
              <a:solidFill>
                <a:schemeClr val="dk1"/>
              </a:solidFill>
            </a:endParaRPr>
          </a:p>
          <a:p>
            <a:pPr indent="-285750" lvl="0" marL="412747" marR="0" rtl="0" algn="l">
              <a:lnSpc>
                <a:spcPct val="115000"/>
              </a:lnSpc>
              <a:spcBef>
                <a:spcPts val="1800"/>
              </a:spcBef>
              <a:spcAft>
                <a:spcPts val="0"/>
              </a:spcAft>
              <a:buClr>
                <a:schemeClr val="dk1"/>
              </a:buClr>
              <a:buSzPts val="1800"/>
              <a:buChar char="•"/>
            </a:pPr>
            <a:r>
              <a:t/>
            </a:r>
            <a:endParaRPr sz="1800">
              <a:solidFill>
                <a:schemeClr val="dk1"/>
              </a:solidFill>
            </a:endParaRPr>
          </a:p>
        </p:txBody>
      </p:sp>
      <p:pic>
        <p:nvPicPr>
          <p:cNvPr id="72" name="Google Shape;72;p3"/>
          <p:cNvPicPr preferRelativeResize="0"/>
          <p:nvPr/>
        </p:nvPicPr>
        <p:blipFill rotWithShape="1">
          <a:blip r:embed="rId3">
            <a:alphaModFix/>
          </a:blip>
          <a:srcRect b="0" l="0" r="0" t="0"/>
          <a:stretch/>
        </p:blipFill>
        <p:spPr>
          <a:xfrm>
            <a:off x="3850641" y="2420897"/>
            <a:ext cx="772159" cy="772159"/>
          </a:xfrm>
          <a:prstGeom prst="rect">
            <a:avLst/>
          </a:prstGeom>
          <a:noFill/>
          <a:ln>
            <a:noFill/>
          </a:ln>
        </p:spPr>
      </p:pic>
      <p:sp>
        <p:nvSpPr>
          <p:cNvPr id="73" name="Google Shape;73;p3"/>
          <p:cNvSpPr/>
          <p:nvPr/>
        </p:nvSpPr>
        <p:spPr>
          <a:xfrm rot="5400000">
            <a:off x="3850640" y="1989927"/>
            <a:ext cx="321054" cy="321054"/>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74" name="Google Shape;74;p3"/>
          <p:cNvGrpSpPr/>
          <p:nvPr/>
        </p:nvGrpSpPr>
        <p:grpSpPr>
          <a:xfrm rot="10800000">
            <a:off x="839788" y="5375090"/>
            <a:ext cx="1203130" cy="772159"/>
            <a:chOff x="2233237" y="1848727"/>
            <a:chExt cx="969079" cy="621947"/>
          </a:xfrm>
        </p:grpSpPr>
        <p:pic>
          <p:nvPicPr>
            <p:cNvPr id="75" name="Google Shape;75;p3"/>
            <p:cNvPicPr preferRelativeResize="0"/>
            <p:nvPr/>
          </p:nvPicPr>
          <p:blipFill rotWithShape="1">
            <a:blip r:embed="rId3">
              <a:alphaModFix/>
            </a:blip>
            <a:srcRect b="0" l="0" r="0" t="0"/>
            <a:stretch/>
          </p:blipFill>
          <p:spPr>
            <a:xfrm rot="-5400000">
              <a:off x="2580369" y="1848727"/>
              <a:ext cx="621947" cy="621947"/>
            </a:xfrm>
            <a:prstGeom prst="rect">
              <a:avLst/>
            </a:prstGeom>
            <a:noFill/>
            <a:ln>
              <a:noFill/>
            </a:ln>
          </p:spPr>
        </p:pic>
        <p:sp>
          <p:nvSpPr>
            <p:cNvPr id="76" name="Google Shape;76;p3"/>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7" name="Google Shape;77;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13: अपनी डिजिटल प्रोफ़ाइल बनाना</a:t>
            </a:r>
            <a:endParaRPr/>
          </a:p>
        </p:txBody>
      </p:sp>
      <p:pic>
        <p:nvPicPr>
          <p:cNvPr id="78" name="Google Shape;78;p3"/>
          <p:cNvPicPr preferRelativeResize="0"/>
          <p:nvPr/>
        </p:nvPicPr>
        <p:blipFill rotWithShape="1">
          <a:blip r:embed="rId4">
            <a:alphaModFix/>
          </a:blip>
          <a:srcRect b="0" l="17315" r="23496" t="0"/>
          <a:stretch/>
        </p:blipFill>
        <p:spPr>
          <a:xfrm>
            <a:off x="846667" y="1989927"/>
            <a:ext cx="2943566" cy="33154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4"/>
          <p:cNvPicPr preferRelativeResize="0"/>
          <p:nvPr/>
        </p:nvPicPr>
        <p:blipFill rotWithShape="1">
          <a:blip r:embed="rId3">
            <a:alphaModFix/>
          </a:blip>
          <a:srcRect b="23" l="0" r="0" t="22"/>
          <a:stretch/>
        </p:blipFill>
        <p:spPr>
          <a:xfrm>
            <a:off x="0" y="-1"/>
            <a:ext cx="12192000" cy="6550244"/>
          </a:xfrm>
          <a:prstGeom prst="rect">
            <a:avLst/>
          </a:prstGeom>
          <a:noFill/>
          <a:ln>
            <a:noFill/>
          </a:ln>
        </p:spPr>
      </p:pic>
      <p:pic>
        <p:nvPicPr>
          <p:cNvPr id="84" name="Google Shape;84;p4"/>
          <p:cNvPicPr preferRelativeResize="0"/>
          <p:nvPr/>
        </p:nvPicPr>
        <p:blipFill rotWithShape="1">
          <a:blip r:embed="rId4">
            <a:alphaModFix/>
          </a:blip>
          <a:srcRect b="0" l="0" r="0" t="0"/>
          <a:stretch/>
        </p:blipFill>
        <p:spPr>
          <a:xfrm>
            <a:off x="2520381" y="1892926"/>
            <a:ext cx="7132320" cy="4011930"/>
          </a:xfrm>
          <a:prstGeom prst="rect">
            <a:avLst/>
          </a:prstGeom>
          <a:noFill/>
          <a:ln>
            <a:noFill/>
          </a:ln>
        </p:spPr>
      </p:pic>
      <p:sp>
        <p:nvSpPr>
          <p:cNvPr id="85" name="Google Shape;85;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6" name="Google Shape;86;p4"/>
          <p:cNvSpPr txBox="1"/>
          <p:nvPr/>
        </p:nvSpPr>
        <p:spPr>
          <a:xfrm>
            <a:off x="705749" y="307757"/>
            <a:ext cx="7192925"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प्रेरणास्रोत</a:t>
            </a:r>
            <a:endParaRPr/>
          </a:p>
        </p:txBody>
      </p:sp>
      <p:sp>
        <p:nvSpPr>
          <p:cNvPr id="87" name="Google Shape;87;p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4"/>
          <p:cNvSpPr/>
          <p:nvPr/>
        </p:nvSpPr>
        <p:spPr>
          <a:xfrm>
            <a:off x="2605461" y="1008107"/>
            <a:ext cx="6981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rPr>
              <a:t>आप जैसे युवा कैसे एक दूसरे के लिए रोल मॉडल बन सकते हैं।</a:t>
            </a:r>
            <a:endParaRPr/>
          </a:p>
        </p:txBody>
      </p:sp>
      <p:sp>
        <p:nvSpPr>
          <p:cNvPr id="89" name="Google Shape;89;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13: अपनी डिजिटल प्रोफ़ाइल बनाना</a:t>
            </a:r>
            <a:endParaRPr/>
          </a:p>
        </p:txBody>
      </p:sp>
      <p:pic>
        <p:nvPicPr>
          <p:cNvPr descr="Kids look up to athletes, singers, performers, and politicians. Why should they not just look to other kids? &#10; Jack Bonneau is the founder and CEO of Jack’s Stands &amp; Marketplaces.  He is 12 years old.  Jack provide kids the opportunity to operate drink stands and marketplaces in safe, populated retail locations to experience and learn about entrepreneurship, business, financial literacy; develop social and life skills, while earning money and having fun!  Jack has shared his story to thousands of kids at schools, events across the nation; and has been featured in the New York Times, Today Show, Fox &amp; Friends, Aspen Ideas Festival and on ABC’s Shark Tank where he’s the youngest boy to receive a deal at 10 years old. This talk was given at a TEDx event using the TED conference format but independently organized by a local community. Learn more at https://www.ted.com/tedx" id="90" name="Google Shape;90;p4" title="Kids Can Be Role Models | Jack Bonneau | TEDxBoulder">
            <a:hlinkClick r:id="rId5"/>
          </p:cNvPr>
          <p:cNvPicPr preferRelativeResize="0"/>
          <p:nvPr/>
        </p:nvPicPr>
        <p:blipFill>
          <a:blip r:embed="rId6">
            <a:alphaModFix/>
          </a:blip>
          <a:stretch>
            <a:fillRect/>
          </a:stretch>
        </p:blipFill>
        <p:spPr>
          <a:xfrm>
            <a:off x="2316200" y="1574582"/>
            <a:ext cx="7669275" cy="4313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5"/>
          <p:cNvPicPr preferRelativeResize="0"/>
          <p:nvPr/>
        </p:nvPicPr>
        <p:blipFill rotWithShape="1">
          <a:blip r:embed="rId3">
            <a:alphaModFix/>
          </a:blip>
          <a:srcRect b="4654" l="31933" r="32305" t="6181"/>
          <a:stretch/>
        </p:blipFill>
        <p:spPr>
          <a:xfrm>
            <a:off x="863599" y="1975418"/>
            <a:ext cx="2918951" cy="3336812"/>
          </a:xfrm>
          <a:prstGeom prst="rect">
            <a:avLst/>
          </a:prstGeom>
          <a:noFill/>
          <a:ln>
            <a:noFill/>
          </a:ln>
        </p:spPr>
      </p:pic>
      <p:sp>
        <p:nvSpPr>
          <p:cNvPr id="96" name="Google Shape;96;p5"/>
          <p:cNvSpPr/>
          <p:nvPr/>
        </p:nvSpPr>
        <p:spPr>
          <a:xfrm>
            <a:off x="5336903" y="3193056"/>
            <a:ext cx="6154058" cy="2954193"/>
          </a:xfrm>
          <a:prstGeom prst="rect">
            <a:avLst/>
          </a:prstGeom>
          <a:noFill/>
          <a:ln cap="flat" cmpd="sng" w="127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5"/>
          <p:cNvSpPr/>
          <p:nvPr/>
        </p:nvSpPr>
        <p:spPr>
          <a:xfrm>
            <a:off x="4734560" y="4138877"/>
            <a:ext cx="1202117" cy="11476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9" name="Google Shape;99;p5"/>
          <p:cNvSpPr txBox="1"/>
          <p:nvPr/>
        </p:nvSpPr>
        <p:spPr>
          <a:xfrm>
            <a:off x="705749" y="307757"/>
            <a:ext cx="8578928"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प्रेरणास्रोत</a:t>
            </a:r>
            <a:endParaRPr/>
          </a:p>
        </p:txBody>
      </p:sp>
      <p:sp>
        <p:nvSpPr>
          <p:cNvPr id="100" name="Google Shape;100;p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5"/>
          <p:cNvSpPr/>
          <p:nvPr/>
        </p:nvSpPr>
        <p:spPr>
          <a:xfrm>
            <a:off x="4622800" y="1809161"/>
            <a:ext cx="7136132" cy="933204"/>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क्या लगता है कि जब वे उच्च चरित्र कहते हैं तो उनका क्या मतलब होता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जैसा विद्यार्थी आपके उच्च चरित्र का परिचय कैसे दे सकता है?</a:t>
            </a:r>
            <a:endParaRPr/>
          </a:p>
        </p:txBody>
      </p:sp>
      <p:pic>
        <p:nvPicPr>
          <p:cNvPr id="102" name="Google Shape;102;p5"/>
          <p:cNvPicPr preferRelativeResize="0"/>
          <p:nvPr/>
        </p:nvPicPr>
        <p:blipFill rotWithShape="1">
          <a:blip r:embed="rId4">
            <a:alphaModFix/>
          </a:blip>
          <a:srcRect b="0" l="0" r="0" t="0"/>
          <a:stretch/>
        </p:blipFill>
        <p:spPr>
          <a:xfrm>
            <a:off x="3850641" y="2420897"/>
            <a:ext cx="772159" cy="772159"/>
          </a:xfrm>
          <a:prstGeom prst="rect">
            <a:avLst/>
          </a:prstGeom>
          <a:noFill/>
          <a:ln>
            <a:noFill/>
          </a:ln>
        </p:spPr>
      </p:pic>
      <p:sp>
        <p:nvSpPr>
          <p:cNvPr id="103" name="Google Shape;103;p5"/>
          <p:cNvSpPr/>
          <p:nvPr/>
        </p:nvSpPr>
        <p:spPr>
          <a:xfrm rot="5400000">
            <a:off x="3850640" y="1989927"/>
            <a:ext cx="321054" cy="321054"/>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04" name="Google Shape;104;p5"/>
          <p:cNvGrpSpPr/>
          <p:nvPr/>
        </p:nvGrpSpPr>
        <p:grpSpPr>
          <a:xfrm rot="10800000">
            <a:off x="839788" y="5375090"/>
            <a:ext cx="1203130" cy="772159"/>
            <a:chOff x="2233237" y="1848727"/>
            <a:chExt cx="969079" cy="621947"/>
          </a:xfrm>
        </p:grpSpPr>
        <p:pic>
          <p:nvPicPr>
            <p:cNvPr id="105" name="Google Shape;105;p5"/>
            <p:cNvPicPr preferRelativeResize="0"/>
            <p:nvPr/>
          </p:nvPicPr>
          <p:blipFill rotWithShape="1">
            <a:blip r:embed="rId4">
              <a:alphaModFix/>
            </a:blip>
            <a:srcRect b="0" l="0" r="0" t="0"/>
            <a:stretch/>
          </p:blipFill>
          <p:spPr>
            <a:xfrm rot="-5400000">
              <a:off x="2580369" y="1848727"/>
              <a:ext cx="621947" cy="621947"/>
            </a:xfrm>
            <a:prstGeom prst="rect">
              <a:avLst/>
            </a:prstGeom>
            <a:noFill/>
            <a:ln>
              <a:noFill/>
            </a:ln>
          </p:spPr>
        </p:pic>
        <p:sp>
          <p:nvSpPr>
            <p:cNvPr id="106" name="Google Shape;106;p5"/>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07" name="Google Shape;107;p5"/>
          <p:cNvSpPr txBox="1"/>
          <p:nvPr/>
        </p:nvSpPr>
        <p:spPr>
          <a:xfrm>
            <a:off x="6012322" y="3361641"/>
            <a:ext cx="2966008" cy="41195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en-US" sz="1800" u="none" cap="none" strike="noStrike">
                <a:solidFill>
                  <a:srgbClr val="0064E0"/>
                </a:solidFill>
                <a:latin typeface="Arial"/>
                <a:ea typeface="Arial"/>
                <a:cs typeface="Arial"/>
                <a:sym typeface="Arial"/>
              </a:rPr>
              <a:t>सोचना</a:t>
            </a:r>
            <a:endParaRPr/>
          </a:p>
        </p:txBody>
      </p:sp>
      <p:sp>
        <p:nvSpPr>
          <p:cNvPr id="108" name="Google Shape;108;p5"/>
          <p:cNvSpPr/>
          <p:nvPr/>
        </p:nvSpPr>
        <p:spPr>
          <a:xfrm>
            <a:off x="5936677" y="3724381"/>
            <a:ext cx="5195779" cy="2207207"/>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1200"/>
              </a:spcBef>
              <a:spcAft>
                <a:spcPts val="0"/>
              </a:spcAft>
              <a:buClr>
                <a:schemeClr val="dk1"/>
              </a:buClr>
              <a:buSzPts val="1100"/>
              <a:buFont typeface="Arial"/>
              <a:buNone/>
            </a:pPr>
            <a:r>
              <a:rPr lang="en-US">
                <a:solidFill>
                  <a:schemeClr val="dk1"/>
                </a:solidFill>
              </a:rPr>
              <a:t>विशेषज्ञों का कहना है कि कॉलेज केवल अच्छे ग्रेड और प्रभावशाली टेस्ट स्कोर वाले छात्र से अधिक चाहते हैं - वे उच्च चरित्र वाले किसी को चाहते हैं।</a:t>
            </a:r>
            <a:endParaRPr>
              <a:solidFill>
                <a:schemeClr val="dk1"/>
              </a:solidFill>
            </a:endParaRPr>
          </a:p>
          <a:p>
            <a:pPr indent="0" lvl="0" marL="126997" marR="0" rtl="0" algn="l">
              <a:lnSpc>
                <a:spcPct val="115000"/>
              </a:lnSpc>
              <a:spcBef>
                <a:spcPts val="1200"/>
              </a:spcBef>
              <a:spcAft>
                <a:spcPts val="0"/>
              </a:spcAft>
              <a:buClr>
                <a:schemeClr val="dk1"/>
              </a:buClr>
              <a:buSzPts val="1100"/>
              <a:buFont typeface="Arial"/>
              <a:buNone/>
            </a:pPr>
            <a:r>
              <a:rPr lang="en-US">
                <a:solidFill>
                  <a:schemeClr val="dk1"/>
                </a:solidFill>
              </a:rPr>
              <a:t>वर्जीनिया में रिचमंड विश्वविद्यालय में प्रवेश के कार्यकारी निदेशक मर्लिन हेसर कहते हैं: एक आवासीय परिसर के रूप में, जब हम उम्मीदवारों की समीक्षा कर रहे होते हैं, तो हम छात्रों को कक्षा के लिए प्रवेश नहीं दे रहे होते हैं; हम छात्रों को इस समुदाय का हिस्सा बनने के लिए प्रवेश दे रहे हैं।</a:t>
            </a:r>
            <a:endParaRPr>
              <a:solidFill>
                <a:schemeClr val="dk1"/>
              </a:solidFill>
            </a:endParaRPr>
          </a:p>
          <a:p>
            <a:pPr indent="0" lvl="0" marL="126997" marR="0" rtl="0" algn="l">
              <a:lnSpc>
                <a:spcPct val="115000"/>
              </a:lnSpc>
              <a:spcBef>
                <a:spcPts val="1200"/>
              </a:spcBef>
              <a:spcAft>
                <a:spcPts val="0"/>
              </a:spcAft>
              <a:buNone/>
            </a:pPr>
            <a:r>
              <a:t/>
            </a:r>
            <a:endParaRPr>
              <a:solidFill>
                <a:schemeClr val="dk1"/>
              </a:solidFill>
            </a:endParaRPr>
          </a:p>
        </p:txBody>
      </p:sp>
      <p:sp>
        <p:nvSpPr>
          <p:cNvPr id="109" name="Google Shape;109;p5"/>
          <p:cNvSpPr/>
          <p:nvPr/>
        </p:nvSpPr>
        <p:spPr>
          <a:xfrm>
            <a:off x="4891510" y="4263955"/>
            <a:ext cx="888216" cy="888216"/>
          </a:xfrm>
          <a:prstGeom prst="ellipse">
            <a:avLst/>
          </a:prstGeom>
          <a:solidFill>
            <a:schemeClr val="lt1"/>
          </a:solidFill>
          <a:ln cap="flat" cmpd="sng" w="127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0" name="Google Shape;110;p5"/>
          <p:cNvPicPr preferRelativeResize="0"/>
          <p:nvPr/>
        </p:nvPicPr>
        <p:blipFill rotWithShape="1">
          <a:blip r:embed="rId5">
            <a:alphaModFix/>
          </a:blip>
          <a:srcRect b="0" l="0" r="0" t="0"/>
          <a:stretch/>
        </p:blipFill>
        <p:spPr>
          <a:xfrm>
            <a:off x="5089668" y="4396344"/>
            <a:ext cx="520928" cy="652466"/>
          </a:xfrm>
          <a:prstGeom prst="rect">
            <a:avLst/>
          </a:prstGeom>
          <a:noFill/>
          <a:ln>
            <a:noFill/>
          </a:ln>
        </p:spPr>
      </p:pic>
      <p:sp>
        <p:nvSpPr>
          <p:cNvPr id="111" name="Google Shape;111;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13: अपनी डिजिटल प्रोफ़ाइल बनाना</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6"/>
          <p:cNvPicPr preferRelativeResize="0"/>
          <p:nvPr/>
        </p:nvPicPr>
        <p:blipFill rotWithShape="1">
          <a:blip r:embed="rId3">
            <a:alphaModFix/>
          </a:blip>
          <a:srcRect b="29384" l="15753" r="15753" t="5356"/>
          <a:stretch/>
        </p:blipFill>
        <p:spPr>
          <a:xfrm>
            <a:off x="0" y="0"/>
            <a:ext cx="12192000" cy="6535678"/>
          </a:xfrm>
          <a:prstGeom prst="rect">
            <a:avLst/>
          </a:prstGeom>
          <a:noFill/>
          <a:ln>
            <a:noFill/>
          </a:ln>
        </p:spPr>
      </p:pic>
      <p:sp>
        <p:nvSpPr>
          <p:cNvPr id="117" name="Google Shape;117;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8" name="Google Shape;118;p6"/>
          <p:cNvSpPr txBox="1"/>
          <p:nvPr/>
        </p:nvSpPr>
        <p:spPr>
          <a:xfrm>
            <a:off x="705749" y="307757"/>
            <a:ext cx="7192925"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rPr>
              <a:t>प्रेरणास्रोत</a:t>
            </a:r>
            <a:endParaRPr/>
          </a:p>
        </p:txBody>
      </p:sp>
      <p:sp>
        <p:nvSpPr>
          <p:cNvPr id="119" name="Google Shape;119;p6"/>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6"/>
          <p:cNvSpPr/>
          <p:nvPr/>
        </p:nvSpPr>
        <p:spPr>
          <a:xfrm>
            <a:off x="3522571" y="995121"/>
            <a:ext cx="5146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rPr>
              <a:t>ऐसा ही करने वाले एक छात्र के बारे में वीडियो चलाएं।</a:t>
            </a:r>
            <a:endParaRPr/>
          </a:p>
        </p:txBody>
      </p:sp>
      <p:sp>
        <p:nvSpPr>
          <p:cNvPr id="121" name="Google Shape;121;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13: अपनी डिजिटल प्रोफ़ाइल बनाना</a:t>
            </a:r>
            <a:endParaRPr/>
          </a:p>
        </p:txBody>
      </p:sp>
      <p:pic>
        <p:nvPicPr>
          <p:cNvPr id="122" name="Google Shape;122;p6"/>
          <p:cNvPicPr preferRelativeResize="0"/>
          <p:nvPr/>
        </p:nvPicPr>
        <p:blipFill rotWithShape="1">
          <a:blip r:embed="rId4">
            <a:alphaModFix/>
          </a:blip>
          <a:srcRect b="0" l="0" r="0" t="0"/>
          <a:stretch/>
        </p:blipFill>
        <p:spPr>
          <a:xfrm>
            <a:off x="9419016" y="57810"/>
            <a:ext cx="2670279" cy="432854"/>
          </a:xfrm>
          <a:prstGeom prst="rect">
            <a:avLst/>
          </a:prstGeom>
          <a:noFill/>
          <a:ln>
            <a:noFill/>
          </a:ln>
        </p:spPr>
      </p:pic>
      <p:pic>
        <p:nvPicPr>
          <p:cNvPr descr="Did the book characters you loved as a kid look like you? A research library at the University of Wisconsin found that of the 3,500 children’s books it received last year, only 261 were about black people and just 100 came from black authors. Marley Dias, a New Jersey 6th grader, isn’t satisfied with that number and is launching her own movement with #1000blackgirlbooks. Vinita Nair reports." id="123" name="Google Shape;123;p6" title="11-year-old holds book drive for stories about black girls">
            <a:hlinkClick r:id="rId5"/>
          </p:cNvPr>
          <p:cNvPicPr preferRelativeResize="0"/>
          <p:nvPr/>
        </p:nvPicPr>
        <p:blipFill>
          <a:blip r:embed="rId6">
            <a:alphaModFix/>
          </a:blip>
          <a:stretch>
            <a:fillRect/>
          </a:stretch>
        </p:blipFill>
        <p:spPr>
          <a:xfrm>
            <a:off x="2437175" y="1607350"/>
            <a:ext cx="7054525" cy="3968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7"/>
          <p:cNvPicPr preferRelativeResize="0"/>
          <p:nvPr/>
        </p:nvPicPr>
        <p:blipFill rotWithShape="1">
          <a:blip r:embed="rId3">
            <a:alphaModFix/>
          </a:blip>
          <a:srcRect b="0" l="21733" r="14864" t="8033"/>
          <a:stretch/>
        </p:blipFill>
        <p:spPr>
          <a:xfrm>
            <a:off x="846666" y="2045687"/>
            <a:ext cx="3369733" cy="3258549"/>
          </a:xfrm>
          <a:prstGeom prst="rect">
            <a:avLst/>
          </a:prstGeom>
          <a:noFill/>
          <a:ln>
            <a:noFill/>
          </a:ln>
        </p:spPr>
      </p:pic>
      <p:sp>
        <p:nvSpPr>
          <p:cNvPr id="129" name="Google Shape;129;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0" name="Google Shape;130;p7"/>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एक अच्छे कारण के लिए काम करना</a:t>
            </a:r>
            <a:endParaRPr/>
          </a:p>
        </p:txBody>
      </p:sp>
      <p:sp>
        <p:nvSpPr>
          <p:cNvPr id="131" name="Google Shape;131;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7"/>
          <p:cNvSpPr/>
          <p:nvPr/>
        </p:nvSpPr>
        <p:spPr>
          <a:xfrm>
            <a:off x="4289514" y="2601590"/>
            <a:ext cx="6787789" cy="1828193"/>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अपने प्रोजेक्ट को आगे बढ़ाने के लिए मार्ले डायस ने क्या किया? अपने लक्ष्य तक पहुँचने में मदद करने के लिए उसने किन साधनों का लाभ उठाया?</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उसके लिए अपना लक्ष्य हासिल करना आसान था?</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आपको लगता है कि आप ऐसा कुछ हासिल कर सकती हैं जैसा उसने किया?</a:t>
            </a:r>
            <a:endParaRPr/>
          </a:p>
        </p:txBody>
      </p:sp>
      <p:grpSp>
        <p:nvGrpSpPr>
          <p:cNvPr id="133" name="Google Shape;133;p7"/>
          <p:cNvGrpSpPr/>
          <p:nvPr/>
        </p:nvGrpSpPr>
        <p:grpSpPr>
          <a:xfrm>
            <a:off x="2972895" y="1145596"/>
            <a:ext cx="1237804" cy="794412"/>
            <a:chOff x="3397339" y="1318060"/>
            <a:chExt cx="969080" cy="621947"/>
          </a:xfrm>
        </p:grpSpPr>
        <p:pic>
          <p:nvPicPr>
            <p:cNvPr id="134" name="Google Shape;134;p7"/>
            <p:cNvPicPr preferRelativeResize="0"/>
            <p:nvPr/>
          </p:nvPicPr>
          <p:blipFill rotWithShape="1">
            <a:blip r:embed="rId4">
              <a:alphaModFix/>
            </a:blip>
            <a:srcRect b="0" l="0" r="0" t="0"/>
            <a:stretch/>
          </p:blipFill>
          <p:spPr>
            <a:xfrm rot="-5400000">
              <a:off x="3744472" y="1318060"/>
              <a:ext cx="621947" cy="621947"/>
            </a:xfrm>
            <a:prstGeom prst="rect">
              <a:avLst/>
            </a:prstGeom>
            <a:noFill/>
            <a:ln>
              <a:noFill/>
            </a:ln>
          </p:spPr>
        </p:pic>
        <p:sp>
          <p:nvSpPr>
            <p:cNvPr id="135" name="Google Shape;135;p7"/>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36" name="Google Shape;136;p7"/>
          <p:cNvSpPr/>
          <p:nvPr/>
        </p:nvSpPr>
        <p:spPr>
          <a:xfrm>
            <a:off x="853711" y="5400095"/>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7"/>
          <p:cNvSpPr/>
          <p:nvPr/>
        </p:nvSpPr>
        <p:spPr>
          <a:xfrm>
            <a:off x="1724886"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13: अपनी डिजिटल प्रोफ़ाइल बनाना</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4" name="Google Shape;144;p8"/>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उद्देश्य को क्रिया में बदलना</a:t>
            </a:r>
            <a:endParaRPr/>
          </a:p>
        </p:txBody>
      </p:sp>
      <p:sp>
        <p:nvSpPr>
          <p:cNvPr id="145" name="Google Shape;145;p8"/>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46" name="Google Shape;146;p8"/>
          <p:cNvGrpSpPr/>
          <p:nvPr/>
        </p:nvGrpSpPr>
        <p:grpSpPr>
          <a:xfrm>
            <a:off x="-1" y="1529393"/>
            <a:ext cx="12192001" cy="509948"/>
            <a:chOff x="-238355" y="1529393"/>
            <a:chExt cx="12192001" cy="509948"/>
          </a:xfrm>
        </p:grpSpPr>
        <p:grpSp>
          <p:nvGrpSpPr>
            <p:cNvPr id="147" name="Google Shape;147;p8"/>
            <p:cNvGrpSpPr/>
            <p:nvPr/>
          </p:nvGrpSpPr>
          <p:grpSpPr>
            <a:xfrm>
              <a:off x="6170199" y="1529393"/>
              <a:ext cx="5783447" cy="509948"/>
              <a:chOff x="4302211" y="2940181"/>
              <a:chExt cx="5783447" cy="509948"/>
            </a:xfrm>
          </p:grpSpPr>
          <p:sp>
            <p:nvSpPr>
              <p:cNvPr id="148" name="Google Shape;148;p8"/>
              <p:cNvSpPr/>
              <p:nvPr/>
            </p:nvSpPr>
            <p:spPr>
              <a:xfrm>
                <a:off x="4812158" y="2952098"/>
                <a:ext cx="5273500" cy="49803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9" name="Google Shape;149;p8"/>
              <p:cNvPicPr preferRelativeResize="0"/>
              <p:nvPr/>
            </p:nvPicPr>
            <p:blipFill rotWithShape="1">
              <a:blip r:embed="rId3">
                <a:alphaModFix/>
              </a:blip>
              <a:srcRect b="0" l="0" r="0" t="0"/>
              <a:stretch/>
            </p:blipFill>
            <p:spPr>
              <a:xfrm rot="10800000">
                <a:off x="4302211" y="2940181"/>
                <a:ext cx="509947" cy="509947"/>
              </a:xfrm>
              <a:prstGeom prst="rect">
                <a:avLst/>
              </a:prstGeom>
              <a:noFill/>
              <a:ln>
                <a:noFill/>
              </a:ln>
            </p:spPr>
          </p:pic>
        </p:grpSp>
        <p:grpSp>
          <p:nvGrpSpPr>
            <p:cNvPr id="150" name="Google Shape;150;p8"/>
            <p:cNvGrpSpPr/>
            <p:nvPr/>
          </p:nvGrpSpPr>
          <p:grpSpPr>
            <a:xfrm flipH="1">
              <a:off x="-238355" y="1529393"/>
              <a:ext cx="5783449" cy="509948"/>
              <a:chOff x="4302211" y="2940181"/>
              <a:chExt cx="5783449" cy="509948"/>
            </a:xfrm>
          </p:grpSpPr>
          <p:sp>
            <p:nvSpPr>
              <p:cNvPr id="151" name="Google Shape;151;p8"/>
              <p:cNvSpPr/>
              <p:nvPr/>
            </p:nvSpPr>
            <p:spPr>
              <a:xfrm>
                <a:off x="4812159" y="2952098"/>
                <a:ext cx="5273501" cy="49803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2" name="Google Shape;152;p8"/>
              <p:cNvPicPr preferRelativeResize="0"/>
              <p:nvPr/>
            </p:nvPicPr>
            <p:blipFill rotWithShape="1">
              <a:blip r:embed="rId3">
                <a:alphaModFix/>
              </a:blip>
              <a:srcRect b="0" l="0" r="0" t="0"/>
              <a:stretch/>
            </p:blipFill>
            <p:spPr>
              <a:xfrm rot="10800000">
                <a:off x="4302211" y="2940181"/>
                <a:ext cx="509947" cy="509947"/>
              </a:xfrm>
              <a:prstGeom prst="rect">
                <a:avLst/>
              </a:prstGeom>
              <a:noFill/>
              <a:ln>
                <a:noFill/>
              </a:ln>
            </p:spPr>
          </p:pic>
        </p:grpSp>
      </p:grpSp>
      <p:sp>
        <p:nvSpPr>
          <p:cNvPr id="153" name="Google Shape;153;p8"/>
          <p:cNvSpPr/>
          <p:nvPr/>
        </p:nvSpPr>
        <p:spPr>
          <a:xfrm>
            <a:off x="6663526" y="1589436"/>
            <a:ext cx="7136132" cy="38382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1800" u="none" cap="none" strike="noStrike">
                <a:solidFill>
                  <a:schemeClr val="lt1"/>
                </a:solidFill>
                <a:latin typeface="Arial"/>
                <a:ea typeface="Arial"/>
                <a:cs typeface="Arial"/>
                <a:sym typeface="Arial"/>
              </a:rPr>
              <a:t>फीडबैक इकट्ठा करें</a:t>
            </a:r>
            <a:endParaRPr/>
          </a:p>
        </p:txBody>
      </p:sp>
      <p:sp>
        <p:nvSpPr>
          <p:cNvPr id="154" name="Google Shape;154;p8"/>
          <p:cNvSpPr/>
          <p:nvPr/>
        </p:nvSpPr>
        <p:spPr>
          <a:xfrm>
            <a:off x="614308" y="1589437"/>
            <a:ext cx="2512236" cy="38382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1800" u="none" cap="none" strike="noStrike">
                <a:solidFill>
                  <a:schemeClr val="lt1"/>
                </a:solidFill>
                <a:latin typeface="Arial"/>
                <a:ea typeface="Arial"/>
                <a:cs typeface="Arial"/>
                <a:sym typeface="Arial"/>
              </a:rPr>
              <a:t>अपना ध्यान तेज करें</a:t>
            </a:r>
            <a:endParaRPr/>
          </a:p>
        </p:txBody>
      </p:sp>
      <p:sp>
        <p:nvSpPr>
          <p:cNvPr id="155" name="Google Shape;155;p8"/>
          <p:cNvSpPr/>
          <p:nvPr/>
        </p:nvSpPr>
        <p:spPr>
          <a:xfrm>
            <a:off x="614307" y="2144922"/>
            <a:ext cx="4659193" cy="108337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400" u="none" cap="none" strike="noStrike">
                <a:solidFill>
                  <a:schemeClr val="dk1"/>
                </a:solidFill>
                <a:latin typeface="Arial"/>
                <a:ea typeface="Arial"/>
                <a:cs typeface="Arial"/>
                <a:sym typeface="Arial"/>
              </a:rPr>
              <a:t>मार्ले एक बहुत ही विशिष्ट लक्ष्य के साथ आया था जिसे मापना आसान था। आपको उस समस्या को आसानी से बताने में सक्षम होना चाहिए जिसे आप हल करने का प्रयास कर रहे हैं ताकि दूसरों को पता चले कि आप किस दिशा में काम कर रहे हैं।</a:t>
            </a:r>
            <a:endParaRPr/>
          </a:p>
        </p:txBody>
      </p:sp>
      <p:sp>
        <p:nvSpPr>
          <p:cNvPr id="156" name="Google Shape;156;p8"/>
          <p:cNvSpPr/>
          <p:nvPr/>
        </p:nvSpPr>
        <p:spPr>
          <a:xfrm>
            <a:off x="6663526" y="2144922"/>
            <a:ext cx="5197548" cy="108337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400" u="none" cap="none" strike="noStrike">
                <a:solidFill>
                  <a:schemeClr val="dk1"/>
                </a:solidFill>
                <a:latin typeface="Arial"/>
                <a:ea typeface="Arial"/>
                <a:cs typeface="Arial"/>
                <a:sym typeface="Arial"/>
              </a:rPr>
              <a:t>प्रतिक्रिया विचार प्रक्रिया में एक महत्वपूर्ण कदम है। अपने विचारों को दूसरों के साथ साझा करना शुरू करें और आप जो योजना बना रहे हैं उस पर उनकी प्रतिक्रिया मांगें। क्या उनके पास इसे बेहतर बनाने के लिए विचार हैं? क्या वे किसी ऐसे व्यक्ति को जानते हैं जो आपकी मदद कर सकता है?</a:t>
            </a:r>
            <a:endParaRPr/>
          </a:p>
        </p:txBody>
      </p:sp>
      <p:grpSp>
        <p:nvGrpSpPr>
          <p:cNvPr id="157" name="Google Shape;157;p8"/>
          <p:cNvGrpSpPr/>
          <p:nvPr/>
        </p:nvGrpSpPr>
        <p:grpSpPr>
          <a:xfrm>
            <a:off x="6408553" y="3440116"/>
            <a:ext cx="5783447" cy="509948"/>
            <a:chOff x="4302211" y="2940181"/>
            <a:chExt cx="5783447" cy="509948"/>
          </a:xfrm>
        </p:grpSpPr>
        <p:sp>
          <p:nvSpPr>
            <p:cNvPr id="158" name="Google Shape;158;p8"/>
            <p:cNvSpPr/>
            <p:nvPr/>
          </p:nvSpPr>
          <p:spPr>
            <a:xfrm>
              <a:off x="4812158" y="2952098"/>
              <a:ext cx="5273500" cy="49803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9" name="Google Shape;159;p8"/>
            <p:cNvPicPr preferRelativeResize="0"/>
            <p:nvPr/>
          </p:nvPicPr>
          <p:blipFill rotWithShape="1">
            <a:blip r:embed="rId3">
              <a:alphaModFix/>
            </a:blip>
            <a:srcRect b="0" l="0" r="0" t="0"/>
            <a:stretch/>
          </p:blipFill>
          <p:spPr>
            <a:xfrm rot="10800000">
              <a:off x="4302211" y="2940181"/>
              <a:ext cx="509947" cy="509947"/>
            </a:xfrm>
            <a:prstGeom prst="rect">
              <a:avLst/>
            </a:prstGeom>
            <a:noFill/>
            <a:ln>
              <a:noFill/>
            </a:ln>
          </p:spPr>
        </p:pic>
      </p:grpSp>
      <p:grpSp>
        <p:nvGrpSpPr>
          <p:cNvPr id="160" name="Google Shape;160;p8"/>
          <p:cNvGrpSpPr/>
          <p:nvPr/>
        </p:nvGrpSpPr>
        <p:grpSpPr>
          <a:xfrm flipH="1">
            <a:off x="-1" y="3440116"/>
            <a:ext cx="5783449" cy="509948"/>
            <a:chOff x="4302211" y="2940181"/>
            <a:chExt cx="5783449" cy="509948"/>
          </a:xfrm>
        </p:grpSpPr>
        <p:sp>
          <p:nvSpPr>
            <p:cNvPr id="161" name="Google Shape;161;p8"/>
            <p:cNvSpPr/>
            <p:nvPr/>
          </p:nvSpPr>
          <p:spPr>
            <a:xfrm>
              <a:off x="4812159" y="2952098"/>
              <a:ext cx="5273501" cy="49803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2" name="Google Shape;162;p8"/>
            <p:cNvPicPr preferRelativeResize="0"/>
            <p:nvPr/>
          </p:nvPicPr>
          <p:blipFill rotWithShape="1">
            <a:blip r:embed="rId3">
              <a:alphaModFix/>
            </a:blip>
            <a:srcRect b="0" l="0" r="0" t="0"/>
            <a:stretch/>
          </p:blipFill>
          <p:spPr>
            <a:xfrm rot="10800000">
              <a:off x="4302211" y="2940181"/>
              <a:ext cx="509947" cy="509947"/>
            </a:xfrm>
            <a:prstGeom prst="rect">
              <a:avLst/>
            </a:prstGeom>
            <a:noFill/>
            <a:ln>
              <a:noFill/>
            </a:ln>
          </p:spPr>
        </p:pic>
      </p:grpSp>
      <p:sp>
        <p:nvSpPr>
          <p:cNvPr id="163" name="Google Shape;163;p8"/>
          <p:cNvSpPr/>
          <p:nvPr/>
        </p:nvSpPr>
        <p:spPr>
          <a:xfrm>
            <a:off x="6663526" y="3500159"/>
            <a:ext cx="7136132" cy="38382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1800" u="none" cap="none" strike="noStrike">
                <a:solidFill>
                  <a:schemeClr val="lt1"/>
                </a:solidFill>
                <a:latin typeface="Arial"/>
                <a:ea typeface="Arial"/>
                <a:cs typeface="Arial"/>
                <a:sym typeface="Arial"/>
              </a:rPr>
              <a:t>एक अभियान शुरू करें</a:t>
            </a:r>
            <a:endParaRPr/>
          </a:p>
        </p:txBody>
      </p:sp>
      <p:sp>
        <p:nvSpPr>
          <p:cNvPr id="164" name="Google Shape;164;p8"/>
          <p:cNvSpPr/>
          <p:nvPr/>
        </p:nvSpPr>
        <p:spPr>
          <a:xfrm>
            <a:off x="614308" y="3500160"/>
            <a:ext cx="2512236" cy="38382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1800" u="none" cap="none" strike="noStrike">
                <a:solidFill>
                  <a:schemeClr val="lt1"/>
                </a:solidFill>
                <a:latin typeface="Arial"/>
                <a:ea typeface="Arial"/>
                <a:cs typeface="Arial"/>
                <a:sym typeface="Arial"/>
              </a:rPr>
              <a:t>दूसरों के साथ जुड़ें</a:t>
            </a:r>
            <a:endParaRPr/>
          </a:p>
        </p:txBody>
      </p:sp>
      <p:sp>
        <p:nvSpPr>
          <p:cNvPr id="165" name="Google Shape;165;p8"/>
          <p:cNvSpPr/>
          <p:nvPr/>
        </p:nvSpPr>
        <p:spPr>
          <a:xfrm>
            <a:off x="614308" y="4055645"/>
            <a:ext cx="4659192" cy="2181559"/>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400" u="none" cap="none" strike="noStrike">
                <a:solidFill>
                  <a:schemeClr val="dk1"/>
                </a:solidFill>
                <a:latin typeface="Arial"/>
                <a:ea typeface="Arial"/>
                <a:cs typeface="Arial"/>
                <a:sym typeface="Arial"/>
              </a:rPr>
              <a:t>दूसरों से जुड़ने और अपना संदेश फैलाने के लिए अपने पास मौजूद सभी साधनों का लाभ उठाएं:</a:t>
            </a:r>
            <a:endParaRPr/>
          </a:p>
          <a:p>
            <a:pPr indent="-285750" lvl="0" marL="412747" marR="0" rtl="0" algn="l">
              <a:lnSpc>
                <a:spcPct val="115000"/>
              </a:lnSpc>
              <a:spcBef>
                <a:spcPts val="2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सामाजिक मीडिया</a:t>
            </a:r>
            <a:endParaRPr/>
          </a:p>
          <a:p>
            <a:pPr indent="-285750" lvl="0" marL="412747" marR="0" rtl="0" algn="l">
              <a:lnSpc>
                <a:spcPct val="115000"/>
              </a:lnSpc>
              <a:spcBef>
                <a:spcPts val="2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मैसेजिंग ऐप्स या ईमेल</a:t>
            </a:r>
            <a:endParaRPr/>
          </a:p>
          <a:p>
            <a:pPr indent="-285750" lvl="0" marL="412747" marR="0" rtl="0" algn="l">
              <a:lnSpc>
                <a:spcPct val="115000"/>
              </a:lnSpc>
              <a:spcBef>
                <a:spcPts val="2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एक वेबसाइट बनाएं</a:t>
            </a:r>
            <a:endParaRPr/>
          </a:p>
          <a:p>
            <a:pPr indent="-285750" lvl="0" marL="412747" marR="0" rtl="0" algn="l">
              <a:lnSpc>
                <a:spcPct val="115000"/>
              </a:lnSpc>
              <a:spcBef>
                <a:spcPts val="2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घटनाएँ (समुदाय या स्कूल के कार्यक्रम, अपने स्वयं के कार्यक्रम बनाएँ)</a:t>
            </a:r>
            <a:endParaRPr/>
          </a:p>
          <a:p>
            <a:pPr indent="-285750" lvl="0" marL="412747" marR="0" rtl="0" algn="l">
              <a:lnSpc>
                <a:spcPct val="115000"/>
              </a:lnSpc>
              <a:spcBef>
                <a:spcPts val="20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परिवार और दोस्तों से संपर्क</a:t>
            </a:r>
            <a:endParaRPr/>
          </a:p>
        </p:txBody>
      </p:sp>
      <p:sp>
        <p:nvSpPr>
          <p:cNvPr id="166" name="Google Shape;166;p8"/>
          <p:cNvSpPr/>
          <p:nvPr/>
        </p:nvSpPr>
        <p:spPr>
          <a:xfrm>
            <a:off x="6663526" y="4055645"/>
            <a:ext cx="5197548" cy="835613"/>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0" i="0" lang="en-US" sz="1400" u="none" cap="none" strike="noStrike">
                <a:solidFill>
                  <a:schemeClr val="dk1"/>
                </a:solidFill>
                <a:latin typeface="Arial"/>
                <a:ea typeface="Arial"/>
                <a:cs typeface="Arial"/>
                <a:sym typeface="Arial"/>
              </a:rPr>
              <a:t>उस कारण के बारे में एक अभियान बनाएं जिसकी आप परवाह करते हैं, आप बदलाव लाने के लिए क्या कर रहे हैं और दूसरे कैसे इसमें शामिल हो सकते हैं।</a:t>
            </a:r>
            <a:endParaRPr/>
          </a:p>
        </p:txBody>
      </p:sp>
      <p:sp>
        <p:nvSpPr>
          <p:cNvPr id="167" name="Google Shape;167;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13: अपनी डिजिटल प्रोफ़ाइल बनाना</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73" name="Google Shape;173;p9"/>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प्रतिबिंब समय</a:t>
            </a:r>
            <a:endParaRPr/>
          </a:p>
        </p:txBody>
      </p:sp>
      <p:sp>
        <p:nvSpPr>
          <p:cNvPr id="174" name="Google Shape;174;p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9"/>
          <p:cNvSpPr/>
          <p:nvPr/>
        </p:nvSpPr>
        <p:spPr>
          <a:xfrm>
            <a:off x="4289514" y="1947889"/>
            <a:ext cx="6813915" cy="3227037"/>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वर्तमान डिजिटल पदचिह्न आपके बारे में क्या कहता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आपको लगता है कि मार्ले डायस की तरह आप अपने उद्देश्य को कार्य में बदल सकते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यह सुनिश्चित करने के लिए क्या कार्रवाई करने जा रहे हैं कि आपका डिजिटल पदचिह्न आप कौन हैं इसका सटीक प्रतिबिंब है?</a:t>
            </a:r>
            <a:endParaRPr/>
          </a:p>
          <a:p>
            <a:pPr indent="-285750" lvl="1" marL="869947" marR="0" rtl="0" algn="l">
              <a:lnSpc>
                <a:spcPct val="115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उन कार्रवाइयों को लिखें जिन्हें आप यह सुनिश्चित करने के लिए करेंगे कि 4-5 वर्षों में जब कोई आपके सोशल मीडिया को देखे तो वे आपको वास्तविक रूप में देखें</a:t>
            </a:r>
            <a:endParaRPr/>
          </a:p>
        </p:txBody>
      </p:sp>
      <p:grpSp>
        <p:nvGrpSpPr>
          <p:cNvPr id="176" name="Google Shape;176;p9"/>
          <p:cNvGrpSpPr/>
          <p:nvPr/>
        </p:nvGrpSpPr>
        <p:grpSpPr>
          <a:xfrm>
            <a:off x="2972895" y="1145596"/>
            <a:ext cx="1237804" cy="794412"/>
            <a:chOff x="3397339" y="1318060"/>
            <a:chExt cx="969080" cy="621947"/>
          </a:xfrm>
        </p:grpSpPr>
        <p:pic>
          <p:nvPicPr>
            <p:cNvPr id="177" name="Google Shape;177;p9"/>
            <p:cNvPicPr preferRelativeResize="0"/>
            <p:nvPr/>
          </p:nvPicPr>
          <p:blipFill rotWithShape="1">
            <a:blip r:embed="rId3">
              <a:alphaModFix/>
            </a:blip>
            <a:srcRect b="0" l="0" r="0" t="0"/>
            <a:stretch/>
          </p:blipFill>
          <p:spPr>
            <a:xfrm rot="-5400000">
              <a:off x="3744472" y="1318060"/>
              <a:ext cx="621947" cy="621947"/>
            </a:xfrm>
            <a:prstGeom prst="rect">
              <a:avLst/>
            </a:prstGeom>
            <a:noFill/>
            <a:ln>
              <a:noFill/>
            </a:ln>
          </p:spPr>
        </p:pic>
        <p:sp>
          <p:nvSpPr>
            <p:cNvPr id="178" name="Google Shape;178;p9"/>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79" name="Google Shape;179;p9"/>
          <p:cNvSpPr/>
          <p:nvPr/>
        </p:nvSpPr>
        <p:spPr>
          <a:xfrm>
            <a:off x="853711" y="5400095"/>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0" name="Google Shape;180;p9"/>
          <p:cNvSpPr/>
          <p:nvPr/>
        </p:nvSpPr>
        <p:spPr>
          <a:xfrm>
            <a:off x="1724886"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1" name="Google Shape;181;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13: अपनी डिजिटल प्रोफ़ाइल बनाना</a:t>
            </a:r>
            <a:endParaRPr/>
          </a:p>
        </p:txBody>
      </p:sp>
      <p:pic>
        <p:nvPicPr>
          <p:cNvPr id="182" name="Google Shape;182;p9"/>
          <p:cNvPicPr preferRelativeResize="0"/>
          <p:nvPr/>
        </p:nvPicPr>
        <p:blipFill rotWithShape="1">
          <a:blip r:embed="rId4">
            <a:alphaModFix/>
          </a:blip>
          <a:srcRect b="0" l="16945" r="16519" t="0"/>
          <a:stretch/>
        </p:blipFill>
        <p:spPr>
          <a:xfrm>
            <a:off x="851401" y="1994591"/>
            <a:ext cx="3332671" cy="33392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