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1" roundtripDataSignature="AMtx7miyeDuxXknzuoWuvdXnM6yMAkRs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rU-biJUMxo"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KA4w2O61Xo"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News Literacy Week: How confirmation bias impacts the news we seek - YouTube</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The Most Common Cognitive Bias - YouTube</a:t>
            </a:r>
            <a:endParaRPr/>
          </a:p>
        </p:txBody>
      </p:sp>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8"/>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9"/>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9"/>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9"/>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hyperlink" Target="http://drive.google.com/file/d/1E-w17zQGslH97BPc1iGNDRKrZb4wkk8X/view" TargetMode="External"/><Relationship Id="rId6"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hyperlink" Target="http://www.youtube.com/watch?v=orU-biJUMxo" TargetMode="External"/><Relationship Id="rId6"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gi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2.png"/><Relationship Id="rId5" Type="http://schemas.openxmlformats.org/officeDocument/2006/relationships/hyperlink" Target="http://www.youtube.com/watch?v=vKA4w2O61Xo" TargetMode="External"/><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8" y="713371"/>
            <a:ext cx="4837324" cy="5461004"/>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273778" y="3796754"/>
            <a:ext cx="460445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पाठ 11</a:t>
            </a:r>
            <a:endParaRPr/>
          </a:p>
          <a:p>
            <a:pPr indent="0" lvl="0" marL="0" marR="0" rtl="0" algn="l">
              <a:lnSpc>
                <a:spcPct val="100000"/>
              </a:lnSpc>
              <a:spcBef>
                <a:spcPts val="0"/>
              </a:spcBef>
              <a:spcAft>
                <a:spcPts val="0"/>
              </a:spcAft>
              <a:buClr>
                <a:schemeClr val="dk1"/>
              </a:buClr>
              <a:buSzPts val="400"/>
              <a:buFont typeface="Calibri"/>
              <a:buNone/>
            </a:pPr>
            <a:r>
              <a:t/>
            </a:r>
            <a:endParaRPr b="0" i="0" sz="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000"/>
              <a:buFont typeface="Arial"/>
              <a:buNone/>
            </a:pPr>
            <a:r>
              <a:rPr b="1" i="0" lang="en-US" sz="2000" u="none" cap="none" strike="noStrike">
                <a:solidFill>
                  <a:srgbClr val="FFFF00"/>
                </a:solidFill>
                <a:latin typeface="Arial"/>
                <a:ea typeface="Arial"/>
                <a:cs typeface="Arial"/>
                <a:sym typeface="Arial"/>
              </a:rPr>
              <a:t>पुष्टिकरण पूर्वाग्रह </a:t>
            </a:r>
            <a:endParaRPr b="1" i="0" sz="2000" u="none" cap="none" strike="noStrike">
              <a:solidFill>
                <a:srgbClr val="FFFF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0"/>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87" name="Google Shape;187;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8" name="Google Shape;188;p10"/>
          <p:cNvSpPr txBox="1"/>
          <p:nvPr/>
        </p:nvSpPr>
        <p:spPr>
          <a:xfrm>
            <a:off x="705750" y="307756"/>
            <a:ext cx="9291376" cy="2049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पुष्टिकरण पूर्वाग्रह और आपका समाचार फ़ीड</a:t>
            </a:r>
            <a:endParaRPr/>
          </a:p>
        </p:txBody>
      </p:sp>
      <p:sp>
        <p:nvSpPr>
          <p:cNvPr id="189" name="Google Shape;189;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190" name="Google Shape;190;p10"/>
          <p:cNvSpPr/>
          <p:nvPr/>
        </p:nvSpPr>
        <p:spPr>
          <a:xfrm>
            <a:off x="3196249" y="6101725"/>
            <a:ext cx="6036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पुष्टिकरण पूर्वाग्रह के बारे में पत्रकार कैसे सोचते हैं I</a:t>
            </a:r>
            <a:endParaRPr b="0" i="0" sz="2000" u="none" cap="none" strike="noStrike">
              <a:solidFill>
                <a:schemeClr val="dk1"/>
              </a:solidFill>
              <a:latin typeface="Calibri"/>
              <a:ea typeface="Calibri"/>
              <a:cs typeface="Calibri"/>
              <a:sym typeface="Calibri"/>
            </a:endParaRPr>
          </a:p>
        </p:txBody>
      </p:sp>
      <p:sp>
        <p:nvSpPr>
          <p:cNvPr id="191" name="Google Shape;191;p10"/>
          <p:cNvSpPr/>
          <p:nvPr/>
        </p:nvSpPr>
        <p:spPr>
          <a:xfrm>
            <a:off x="839788" y="946622"/>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2" name="Google Shape;192;p10"/>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id="193" name="Google Shape;193;p10" title="Level 3 lesson 11 video.mp4">
            <a:hlinkClick r:id="rId5"/>
          </p:cNvPr>
          <p:cNvPicPr preferRelativeResize="0"/>
          <p:nvPr/>
        </p:nvPicPr>
        <p:blipFill>
          <a:blip r:embed="rId6">
            <a:alphaModFix/>
          </a:blip>
          <a:stretch>
            <a:fillRect/>
          </a:stretch>
        </p:blipFill>
        <p:spPr>
          <a:xfrm>
            <a:off x="2720525" y="1295675"/>
            <a:ext cx="6593501" cy="370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9" name="Google Shape;199;p11"/>
          <p:cNvSpPr txBox="1"/>
          <p:nvPr/>
        </p:nvSpPr>
        <p:spPr>
          <a:xfrm>
            <a:off x="705750" y="307756"/>
            <a:ext cx="7493370" cy="2049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एक ही खबर को बार-बार पढ़ना</a:t>
            </a:r>
            <a:endParaRPr/>
          </a:p>
        </p:txBody>
      </p:sp>
      <p:sp>
        <p:nvSpPr>
          <p:cNvPr id="200" name="Google Shape;200;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201" name="Google Shape;201;p11"/>
          <p:cNvSpPr/>
          <p:nvPr/>
        </p:nvSpPr>
        <p:spPr>
          <a:xfrm>
            <a:off x="839788" y="136140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2" name="Google Shape;202;p11"/>
          <p:cNvPicPr preferRelativeResize="0"/>
          <p:nvPr/>
        </p:nvPicPr>
        <p:blipFill rotWithShape="1">
          <a:blip r:embed="rId3">
            <a:alphaModFix/>
          </a:blip>
          <a:srcRect b="18948" l="13962" r="13083" t="14495"/>
          <a:stretch/>
        </p:blipFill>
        <p:spPr>
          <a:xfrm>
            <a:off x="8663056" y="4259953"/>
            <a:ext cx="3051423" cy="2001939"/>
          </a:xfrm>
          <a:prstGeom prst="rect">
            <a:avLst/>
          </a:prstGeom>
          <a:noFill/>
          <a:ln>
            <a:noFill/>
          </a:ln>
        </p:spPr>
      </p:pic>
      <p:pic>
        <p:nvPicPr>
          <p:cNvPr id="203" name="Google Shape;203;p11"/>
          <p:cNvPicPr preferRelativeResize="0"/>
          <p:nvPr/>
        </p:nvPicPr>
        <p:blipFill rotWithShape="1">
          <a:blip r:embed="rId4">
            <a:alphaModFix/>
          </a:blip>
          <a:srcRect b="0" l="0" r="0" t="0"/>
          <a:stretch/>
        </p:blipFill>
        <p:spPr>
          <a:xfrm>
            <a:off x="839788" y="2051171"/>
            <a:ext cx="2490329" cy="2001941"/>
          </a:xfrm>
          <a:prstGeom prst="rect">
            <a:avLst/>
          </a:prstGeom>
          <a:noFill/>
          <a:ln>
            <a:noFill/>
          </a:ln>
        </p:spPr>
      </p:pic>
      <p:sp>
        <p:nvSpPr>
          <p:cNvPr id="204" name="Google Shape;204;p11"/>
          <p:cNvSpPr/>
          <p:nvPr/>
        </p:nvSpPr>
        <p:spPr>
          <a:xfrm>
            <a:off x="839800" y="4263600"/>
            <a:ext cx="7881300" cy="1998300"/>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11"/>
          <p:cNvSpPr/>
          <p:nvPr/>
        </p:nvSpPr>
        <p:spPr>
          <a:xfrm>
            <a:off x="3330125" y="2051175"/>
            <a:ext cx="8405400" cy="1998300"/>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11"/>
          <p:cNvSpPr/>
          <p:nvPr/>
        </p:nvSpPr>
        <p:spPr>
          <a:xfrm>
            <a:off x="3330125" y="2044125"/>
            <a:ext cx="8405400" cy="2003100"/>
          </a:xfrm>
          <a:prstGeom prst="rect">
            <a:avLst/>
          </a:prstGeom>
          <a:noFill/>
          <a:ln>
            <a:noFill/>
          </a:ln>
        </p:spPr>
        <p:txBody>
          <a:bodyPr anchorCtr="0" anchor="t" bIns="45700" lIns="91425" spcFirstLastPara="1" rIns="91425" wrap="square" tIns="45700">
            <a:spAutoFit/>
          </a:bodyPr>
          <a:lstStyle/>
          <a:p>
            <a:pPr indent="0" lvl="0" marL="0" marR="0" rtl="0" algn="l">
              <a:lnSpc>
                <a:spcPct val="138888"/>
              </a:lnSpc>
              <a:spcBef>
                <a:spcPts val="0"/>
              </a:spcBef>
              <a:spcAft>
                <a:spcPts val="0"/>
              </a:spcAft>
              <a:buNone/>
            </a:pPr>
            <a:r>
              <a:rPr b="0" i="0" lang="en-US" sz="1800" u="none" cap="none" strike="noStrike">
                <a:solidFill>
                  <a:schemeClr val="lt1"/>
                </a:solidFill>
                <a:latin typeface="Arial"/>
                <a:ea typeface="Arial"/>
                <a:cs typeface="Arial"/>
                <a:sym typeface="Arial"/>
              </a:rPr>
              <a:t>क्या आप समझ सकते हैं कि आपके समाचार फ़ीड को उन वस्तुओं को खोजने की कोशिश कर रहे एल्गोरिदम के आधार पर कैसे वैयक्तिकृत किया जा सकता है जिन्हें आप देखना चाहते हैं?</a:t>
            </a:r>
            <a:endParaRPr b="0" i="0" sz="1800" u="none" cap="none" strike="noStrike">
              <a:solidFill>
                <a:schemeClr val="lt1"/>
              </a:solidFill>
              <a:latin typeface="Arial"/>
              <a:ea typeface="Arial"/>
              <a:cs typeface="Arial"/>
              <a:sym typeface="Arial"/>
            </a:endParaRPr>
          </a:p>
          <a:p>
            <a:pPr indent="0" lvl="0" marL="0" marR="0" rtl="0" algn="l">
              <a:lnSpc>
                <a:spcPct val="138888"/>
              </a:lnSpc>
              <a:spcBef>
                <a:spcPts val="1200"/>
              </a:spcBef>
              <a:spcAft>
                <a:spcPts val="0"/>
              </a:spcAft>
              <a:buNone/>
            </a:pPr>
            <a:r>
              <a:rPr b="0" i="0" lang="en-US" sz="1800" u="none" cap="none" strike="noStrike">
                <a:solidFill>
                  <a:schemeClr val="lt1"/>
                </a:solidFill>
                <a:latin typeface="Arial"/>
                <a:ea typeface="Arial"/>
                <a:cs typeface="Arial"/>
                <a:sym typeface="Arial"/>
              </a:rPr>
              <a:t>यदि ऐसा है, तो आप क्या नहीं देख रहे हैं?</a:t>
            </a:r>
            <a:endParaRPr b="0" i="0" sz="1800" u="none" cap="none" strike="noStrike">
              <a:solidFill>
                <a:schemeClr val="lt1"/>
              </a:solidFill>
              <a:latin typeface="Arial"/>
              <a:ea typeface="Arial"/>
              <a:cs typeface="Arial"/>
              <a:sym typeface="Arial"/>
            </a:endParaRPr>
          </a:p>
          <a:p>
            <a:pPr indent="0" lvl="0" marL="0" marR="0" rtl="0" algn="l">
              <a:lnSpc>
                <a:spcPct val="138888"/>
              </a:lnSpc>
              <a:spcBef>
                <a:spcPts val="1200"/>
              </a:spcBef>
              <a:spcAft>
                <a:spcPts val="0"/>
              </a:spcAft>
              <a:buNone/>
            </a:pPr>
            <a:r>
              <a:rPr b="0" i="0" lang="en-US" sz="1800" u="none" cap="none" strike="noStrike">
                <a:solidFill>
                  <a:schemeClr val="lt1"/>
                </a:solidFill>
                <a:latin typeface="Arial"/>
                <a:ea typeface="Arial"/>
                <a:cs typeface="Arial"/>
                <a:sym typeface="Arial"/>
              </a:rPr>
              <a:t>क्या आप अन्य दृष्टिकोणों से चूक रहे हैं?</a:t>
            </a:r>
            <a:endParaRPr b="0" i="0" sz="1800" u="none" cap="none" strike="noStrike">
              <a:solidFill>
                <a:schemeClr val="lt1"/>
              </a:solidFill>
              <a:latin typeface="Arial"/>
              <a:ea typeface="Arial"/>
              <a:cs typeface="Arial"/>
              <a:sym typeface="Arial"/>
            </a:endParaRPr>
          </a:p>
        </p:txBody>
      </p:sp>
      <p:sp>
        <p:nvSpPr>
          <p:cNvPr id="207" name="Google Shape;207;p11"/>
          <p:cNvSpPr/>
          <p:nvPr/>
        </p:nvSpPr>
        <p:spPr>
          <a:xfrm>
            <a:off x="1167869" y="4645312"/>
            <a:ext cx="6332526" cy="1374735"/>
          </a:xfrm>
          <a:prstGeom prst="rect">
            <a:avLst/>
          </a:prstGeom>
          <a:noFill/>
          <a:ln>
            <a:noFill/>
          </a:ln>
        </p:spPr>
        <p:txBody>
          <a:bodyPr anchorCtr="0" anchor="t" bIns="45700" lIns="91425" spcFirstLastPara="1" rIns="91425" wrap="square" tIns="45700">
            <a:spAutoFit/>
          </a:bodyPr>
          <a:lstStyle/>
          <a:p>
            <a:pPr indent="0" lvl="0" marL="0" marR="0" rtl="0" algn="just">
              <a:lnSpc>
                <a:spcPct val="138888"/>
              </a:lnSpc>
              <a:spcBef>
                <a:spcPts val="0"/>
              </a:spcBef>
              <a:spcAft>
                <a:spcPts val="0"/>
              </a:spcAft>
              <a:buNone/>
            </a:pPr>
            <a:r>
              <a:rPr b="0" i="0" lang="en-US" sz="1800" u="none" cap="none" strike="noStrike">
                <a:solidFill>
                  <a:schemeClr val="lt1"/>
                </a:solidFill>
                <a:latin typeface="Arial"/>
                <a:ea typeface="Arial"/>
                <a:cs typeface="Arial"/>
                <a:sym typeface="Arial"/>
              </a:rPr>
              <a:t>एक ऐसी स्थिति जिसमें एक इंटरनेट उपयोगकर्ता केवल उन सूचनाओं और विचारों का सामना करता है जो किसी व्यक्ति के ऑनलाइन अनुभव को वैयक्तिकृत करने वाले एल्गोरिदम के कारण उनके स्वयं के विश्वासों के अनुरूप और सुदृढ़ होते हैं।</a:t>
            </a:r>
            <a:endParaRPr b="0" i="0" sz="1800" u="none" cap="none" strike="noStrike">
              <a:solidFill>
                <a:schemeClr val="lt1"/>
              </a:solidFill>
              <a:latin typeface="Arial"/>
              <a:ea typeface="Arial"/>
              <a:cs typeface="Arial"/>
              <a:sym typeface="Arial"/>
            </a:endParaRPr>
          </a:p>
        </p:txBody>
      </p:sp>
      <p:sp>
        <p:nvSpPr>
          <p:cNvPr id="208" name="Google Shape;208;p11"/>
          <p:cNvSpPr/>
          <p:nvPr/>
        </p:nvSpPr>
        <p:spPr>
          <a:xfrm>
            <a:off x="1615162" y="2357125"/>
            <a:ext cx="939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सोचो</a:t>
            </a:r>
            <a:endParaRPr b="0" i="0" sz="3600" u="none" cap="none" strike="noStrike">
              <a:solidFill>
                <a:schemeClr val="lt1"/>
              </a:solidFill>
              <a:latin typeface="Arial"/>
              <a:ea typeface="Arial"/>
              <a:cs typeface="Arial"/>
              <a:sym typeface="Arial"/>
            </a:endParaRPr>
          </a:p>
        </p:txBody>
      </p:sp>
      <p:sp>
        <p:nvSpPr>
          <p:cNvPr id="209" name="Google Shape;209;p11"/>
          <p:cNvSpPr/>
          <p:nvPr/>
        </p:nvSpPr>
        <p:spPr>
          <a:xfrm>
            <a:off x="8077731" y="4629218"/>
            <a:ext cx="1454700" cy="1454700"/>
          </a:xfrm>
          <a:prstGeom prst="ellipse">
            <a:avLst/>
          </a:prstGeom>
          <a:solidFill>
            <a:srgbClr val="000000">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11"/>
          <p:cNvSpPr/>
          <p:nvPr/>
        </p:nvSpPr>
        <p:spPr>
          <a:xfrm>
            <a:off x="8222181" y="4994955"/>
            <a:ext cx="12267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फ़िल्टर</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बुलबुला</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2"/>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216" name="Google Shape;216;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17" name="Google Shape;217;p12"/>
          <p:cNvSpPr txBox="1"/>
          <p:nvPr/>
        </p:nvSpPr>
        <p:spPr>
          <a:xfrm>
            <a:off x="705750" y="307756"/>
            <a:ext cx="7493370" cy="2049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फ़िल्टर बुलबुले को तोड़ने के लिए हम क्या कर सकते हैं?</a:t>
            </a:r>
            <a:endParaRPr/>
          </a:p>
        </p:txBody>
      </p:sp>
      <p:sp>
        <p:nvSpPr>
          <p:cNvPr id="218" name="Google Shape;218;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219" name="Google Shape;219;p12"/>
          <p:cNvSpPr/>
          <p:nvPr/>
        </p:nvSpPr>
        <p:spPr>
          <a:xfrm>
            <a:off x="6655150" y="1234900"/>
            <a:ext cx="341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हम इसके बारे में क्या कर सकते हैं</a:t>
            </a:r>
            <a:endParaRPr b="0" i="0" sz="2000" u="none" cap="none" strike="noStrike">
              <a:solidFill>
                <a:schemeClr val="dk1"/>
              </a:solidFill>
              <a:latin typeface="Calibri"/>
              <a:ea typeface="Calibri"/>
              <a:cs typeface="Calibri"/>
              <a:sym typeface="Calibri"/>
            </a:endParaRPr>
          </a:p>
        </p:txBody>
      </p:sp>
      <p:sp>
        <p:nvSpPr>
          <p:cNvPr id="220" name="Google Shape;220;p12"/>
          <p:cNvSpPr/>
          <p:nvPr/>
        </p:nvSpPr>
        <p:spPr>
          <a:xfrm>
            <a:off x="839788" y="136140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1" name="Google Shape;221;p12"/>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Confirmation bias is ingrained in all of us. No matter how open-minded we strive to be, no matter how long we study facts before reaching conclusions, this bias unintentionally shapes what we believe." id="222" name="Google Shape;222;p12" title="News Literacy Week: How confirmation bias impacts the news we seek">
            <a:hlinkClick r:id="rId5"/>
          </p:cNvPr>
          <p:cNvPicPr preferRelativeResize="0"/>
          <p:nvPr/>
        </p:nvPicPr>
        <p:blipFill>
          <a:blip r:embed="rId6">
            <a:alphaModFix/>
          </a:blip>
          <a:stretch>
            <a:fillRect/>
          </a:stretch>
        </p:blipFill>
        <p:spPr>
          <a:xfrm>
            <a:off x="2420279" y="1742400"/>
            <a:ext cx="7493375" cy="42150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28" name="Google Shape;228;p13"/>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प्रश्न </a:t>
            </a:r>
            <a:endParaRPr b="1" i="0" sz="3600" u="none" cap="none" strike="noStrike">
              <a:solidFill>
                <a:srgbClr val="0064E0"/>
              </a:solidFill>
              <a:latin typeface="Arial"/>
              <a:ea typeface="Arial"/>
              <a:cs typeface="Arial"/>
              <a:sym typeface="Arial"/>
            </a:endParaRPr>
          </a:p>
        </p:txBody>
      </p:sp>
      <p:sp>
        <p:nvSpPr>
          <p:cNvPr id="229" name="Google Shape;229;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230" name="Google Shape;230;p1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1" name="Google Shape;231;p13"/>
          <p:cNvSpPr/>
          <p:nvPr/>
        </p:nvSpPr>
        <p:spPr>
          <a:xfrm>
            <a:off x="3396342" y="2573115"/>
            <a:ext cx="7579360" cy="2146742"/>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वीडियो से दो सुझाव क्या थे?</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इस पाठ और पिछले पाठों के आधार पर आपके पास और क्या सुझाव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न्यूज़फ़ीड के क्या परिणाम होते हैं जो केवल हमारे पुष्टिकरण पूर्वाग्रह को पुष्ट करते हैं?</a:t>
            </a:r>
            <a:endParaRPr/>
          </a:p>
        </p:txBody>
      </p:sp>
      <p:grpSp>
        <p:nvGrpSpPr>
          <p:cNvPr id="232" name="Google Shape;232;p13"/>
          <p:cNvGrpSpPr/>
          <p:nvPr/>
        </p:nvGrpSpPr>
        <p:grpSpPr>
          <a:xfrm>
            <a:off x="839789" y="1480325"/>
            <a:ext cx="3490836" cy="4666924"/>
            <a:chOff x="839788" y="1089714"/>
            <a:chExt cx="3783012" cy="5057535"/>
          </a:xfrm>
        </p:grpSpPr>
        <p:sp>
          <p:nvSpPr>
            <p:cNvPr id="233" name="Google Shape;233;p13"/>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4" name="Google Shape;234;p13"/>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235" name="Google Shape;235;p13"/>
            <p:cNvGrpSpPr/>
            <p:nvPr/>
          </p:nvGrpSpPr>
          <p:grpSpPr>
            <a:xfrm rot="5400000">
              <a:off x="3635155" y="1305200"/>
              <a:ext cx="1203130" cy="772159"/>
              <a:chOff x="2233237" y="1848727"/>
              <a:chExt cx="969079" cy="621947"/>
            </a:xfrm>
          </p:grpSpPr>
          <p:pic>
            <p:nvPicPr>
              <p:cNvPr id="236" name="Google Shape;236;p13"/>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237" name="Google Shape;237;p13"/>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38" name="Google Shape;238;p13"/>
            <p:cNvGrpSpPr/>
            <p:nvPr/>
          </p:nvGrpSpPr>
          <p:grpSpPr>
            <a:xfrm rot="10800000">
              <a:off x="839788" y="5375090"/>
              <a:ext cx="1203130" cy="772159"/>
              <a:chOff x="2233237" y="1848727"/>
              <a:chExt cx="969079" cy="621947"/>
            </a:xfrm>
          </p:grpSpPr>
          <p:pic>
            <p:nvPicPr>
              <p:cNvPr id="239" name="Google Shape;239;p13"/>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240" name="Google Shape;240;p13"/>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46" name="Google Shape;246;p14"/>
          <p:cNvSpPr txBox="1"/>
          <p:nvPr/>
        </p:nvSpPr>
        <p:spPr>
          <a:xfrm>
            <a:off x="705749" y="307756"/>
            <a:ext cx="5880245" cy="9886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गृह गतिविधि</a:t>
            </a:r>
            <a:endParaRPr/>
          </a:p>
        </p:txBody>
      </p:sp>
      <p:sp>
        <p:nvSpPr>
          <p:cNvPr id="247" name="Google Shape;247;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248" name="Google Shape;248;p14"/>
          <p:cNvSpPr/>
          <p:nvPr/>
        </p:nvSpPr>
        <p:spPr>
          <a:xfrm>
            <a:off x="839788" y="10464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p14"/>
          <p:cNvSpPr/>
          <p:nvPr/>
        </p:nvSpPr>
        <p:spPr>
          <a:xfrm>
            <a:off x="615025" y="1296365"/>
            <a:ext cx="10990821" cy="298761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अपने समाचार स्रोतों और सोशल मीडिया फ़ीड की जाँच करें। पहचानें कि इन स्रोतों द्वारा किस प्रकार के पुष्टिकरण पूर्वाग्रह को प्रबल किया जा रहा है। अपने स्रोतों में विविधता लाने और विभिन्न राय और जानकारी प्राप्त करने के लिए अपनी योजना का दस्तावेजीकरण करें।</a:t>
            </a:r>
            <a:endParaRPr b="0" i="0" sz="18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None/>
            </a:pPr>
            <a:r>
              <a:rPr b="0" i="0" lang="en-US" sz="1800" u="none" cap="none" strike="noStrike">
                <a:solidFill>
                  <a:schemeClr val="dk1"/>
                </a:solidFill>
                <a:latin typeface="Arial"/>
                <a:ea typeface="Arial"/>
                <a:cs typeface="Arial"/>
                <a:sym typeface="Arial"/>
              </a:rPr>
              <a:t>पुष्टिकरण पूर्वाग्रह, फ़िल्टर बबल, और समाचार स्रोतों और सोशल मीडिया फ़ीड में अपने पक्षपात को कैसे तोड़ा जाए, इसके बारे में एक पोस्टर बनाएं।</a:t>
            </a:r>
            <a:endParaRPr b="0" i="0" sz="18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None/>
            </a:pPr>
            <a:r>
              <a:t/>
            </a:r>
            <a:endParaRPr b="0" i="0" sz="18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50" name="Google Shape;250;p14"/>
          <p:cNvPicPr preferRelativeResize="0"/>
          <p:nvPr/>
        </p:nvPicPr>
        <p:blipFill rotWithShape="1">
          <a:blip r:embed="rId3">
            <a:alphaModFix/>
          </a:blip>
          <a:srcRect b="0" l="0" r="0" t="0"/>
          <a:stretch/>
        </p:blipFill>
        <p:spPr>
          <a:xfrm>
            <a:off x="9419016" y="57810"/>
            <a:ext cx="2670279" cy="432854"/>
          </a:xfrm>
          <a:prstGeom prst="rect">
            <a:avLst/>
          </a:prstGeom>
          <a:noFill/>
          <a:ln>
            <a:noFill/>
          </a:ln>
        </p:spPr>
      </p:pic>
      <p:pic>
        <p:nvPicPr>
          <p:cNvPr id="251" name="Google Shape;251;p14"/>
          <p:cNvPicPr preferRelativeResize="0"/>
          <p:nvPr/>
        </p:nvPicPr>
        <p:blipFill rotWithShape="1">
          <a:blip r:embed="rId4">
            <a:alphaModFix/>
          </a:blip>
          <a:srcRect b="15253" l="0" r="3531" t="0"/>
          <a:stretch/>
        </p:blipFill>
        <p:spPr>
          <a:xfrm>
            <a:off x="4970112" y="2511707"/>
            <a:ext cx="6635734" cy="40574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15"/>
          <p:cNvGrpSpPr/>
          <p:nvPr/>
        </p:nvGrpSpPr>
        <p:grpSpPr>
          <a:xfrm flipH="1">
            <a:off x="3170099" y="2654041"/>
            <a:ext cx="5851803" cy="1966150"/>
            <a:chOff x="2788049" y="2445925"/>
            <a:chExt cx="5851803" cy="1966150"/>
          </a:xfrm>
        </p:grpSpPr>
        <p:pic>
          <p:nvPicPr>
            <p:cNvPr id="257" name="Google Shape;257;p15"/>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58" name="Google Shape;258;p15"/>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59" name="Google Shape;259;p15"/>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60" name="Google Shape;260;p15"/>
          <p:cNvSpPr txBox="1"/>
          <p:nvPr/>
        </p:nvSpPr>
        <p:spPr>
          <a:xfrm>
            <a:off x="0" y="2402696"/>
            <a:ext cx="121919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के द्वारा सम्पादित</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descr="A picture containing text, appliance, screenshot, home appliance&#10;&#10;Description automatically generated" id="49" name="Google Shape;49;p2"/>
          <p:cNvPicPr preferRelativeResize="0"/>
          <p:nvPr/>
        </p:nvPicPr>
        <p:blipFill rotWithShape="1">
          <a:blip r:embed="rId3">
            <a:alphaModFix/>
          </a:blip>
          <a:srcRect b="0" l="0" r="0" t="0"/>
          <a:stretch/>
        </p:blipFill>
        <p:spPr>
          <a:xfrm>
            <a:off x="0" y="1708"/>
            <a:ext cx="12208933" cy="6587067"/>
          </a:xfrm>
          <a:prstGeom prst="rect">
            <a:avLst/>
          </a:prstGeom>
          <a:noFill/>
          <a:ln>
            <a:noFill/>
          </a:ln>
        </p:spPr>
      </p:pic>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समाचार पढ़ना</a:t>
            </a:r>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53" name="Google Shape;53;p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txBox="1"/>
          <p:nvPr/>
        </p:nvSpPr>
        <p:spPr>
          <a:xfrm>
            <a:off x="1920944" y="2934911"/>
            <a:ext cx="6069874" cy="4456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नीचे दी गई सुर्खियों में से कौन सी वास्तविक है?</a:t>
            </a:r>
            <a:endParaRPr b="0" i="0" sz="1800" u="none" cap="none" strike="noStrike">
              <a:solidFill>
                <a:srgbClr val="000000"/>
              </a:solidFill>
              <a:latin typeface="Arial"/>
              <a:ea typeface="Arial"/>
              <a:cs typeface="Arial"/>
              <a:sym typeface="Arial"/>
            </a:endParaRPr>
          </a:p>
        </p:txBody>
      </p:sp>
      <p:sp>
        <p:nvSpPr>
          <p:cNvPr id="55" name="Google Shape;55;p2"/>
          <p:cNvSpPr/>
          <p:nvPr/>
        </p:nvSpPr>
        <p:spPr>
          <a:xfrm>
            <a:off x="2396230" y="3581548"/>
            <a:ext cx="2164080" cy="17851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0000"/>
                </a:solidFill>
                <a:latin typeface="Arial"/>
                <a:ea typeface="Arial"/>
                <a:cs typeface="Arial"/>
                <a:sym typeface="Arial"/>
              </a:rPr>
              <a:t>जापान आखिरकार  २०२२ तक माइक्रोवेव ओवन्स का इस्तेमाल छोड़ रहा है, </a:t>
            </a:r>
            <a:endParaRPr b="1" i="0" sz="1800" u="none" cap="none" strike="noStrike">
              <a:solidFill>
                <a:srgbClr val="000000"/>
              </a:solidFill>
              <a:latin typeface="Arial"/>
              <a:ea typeface="Arial"/>
              <a:cs typeface="Arial"/>
              <a:sym typeface="Arial"/>
            </a:endParaRPr>
          </a:p>
          <a:p>
            <a:pPr indent="0" lvl="0" marL="0" marR="0" rtl="0" algn="just">
              <a:spcBef>
                <a:spcPts val="1200"/>
              </a:spcBef>
              <a:spcAft>
                <a:spcPts val="0"/>
              </a:spcAft>
              <a:buNone/>
            </a:pPr>
            <a:r>
              <a:rPr b="1" i="1" lang="en-US" sz="1400" u="none" cap="none" strike="noStrike">
                <a:solidFill>
                  <a:srgbClr val="000000"/>
                </a:solidFill>
                <a:latin typeface="Arial"/>
                <a:ea typeface="Arial"/>
                <a:cs typeface="Arial"/>
                <a:sym typeface="Arial"/>
              </a:rPr>
              <a:t>ईमा राइडर द्वारा, जनवरी १२, २०२२ </a:t>
            </a:r>
            <a:endParaRPr b="0" i="1" sz="1800" u="none" cap="none" strike="noStrike">
              <a:solidFill>
                <a:srgbClr val="000000"/>
              </a:solidFill>
              <a:latin typeface="Arial"/>
              <a:ea typeface="Arial"/>
              <a:cs typeface="Arial"/>
              <a:sym typeface="Arial"/>
            </a:endParaRPr>
          </a:p>
        </p:txBody>
      </p:sp>
      <p:sp>
        <p:nvSpPr>
          <p:cNvPr id="56" name="Google Shape;56;p2"/>
          <p:cNvSpPr/>
          <p:nvPr/>
        </p:nvSpPr>
        <p:spPr>
          <a:xfrm>
            <a:off x="5159545" y="3581548"/>
            <a:ext cx="247904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होलोग्राफिक कीबोर्ड और प्रोजेक्टर के साथ आएगा नया आईफोन</a:t>
            </a:r>
            <a:endParaRPr/>
          </a:p>
          <a:p>
            <a:pPr indent="0" lvl="0" marL="0" marR="0" rtl="0" algn="l">
              <a:spcBef>
                <a:spcPts val="1200"/>
              </a:spcBef>
              <a:spcAft>
                <a:spcPts val="0"/>
              </a:spcAft>
              <a:buNone/>
            </a:pPr>
            <a:r>
              <a:rPr b="0" i="1" lang="en-US" sz="1400" u="none" cap="none" strike="noStrike">
                <a:solidFill>
                  <a:srgbClr val="000000"/>
                </a:solidFill>
                <a:latin typeface="Arial"/>
                <a:ea typeface="Arial"/>
                <a:cs typeface="Arial"/>
                <a:sym typeface="Arial"/>
              </a:rPr>
              <a:t> </a:t>
            </a:r>
            <a:r>
              <a:rPr b="1" i="1" lang="en-US" sz="1400" u="none" cap="none" strike="noStrike">
                <a:solidFill>
                  <a:srgbClr val="000000"/>
                </a:solidFill>
                <a:latin typeface="Arial"/>
                <a:ea typeface="Arial"/>
                <a:cs typeface="Arial"/>
                <a:sym typeface="Arial"/>
              </a:rPr>
              <a:t>रेन  रुड द्वारा, जनवरी १२, २०२२ </a:t>
            </a:r>
            <a:endParaRPr/>
          </a:p>
        </p:txBody>
      </p:sp>
      <p:sp>
        <p:nvSpPr>
          <p:cNvPr id="57" name="Google Shape;57;p2"/>
          <p:cNvSpPr/>
          <p:nvPr/>
        </p:nvSpPr>
        <p:spPr>
          <a:xfrm>
            <a:off x="7898674" y="3581548"/>
            <a:ext cx="2307712" cy="15081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000000"/>
                </a:solidFill>
                <a:latin typeface="Arial"/>
                <a:ea typeface="Arial"/>
                <a:cs typeface="Arial"/>
                <a:sym typeface="Arial"/>
              </a:rPr>
              <a:t>पासपोर्ट पर 33 विभिन्न लिंगों को शामिल करेगा ऑस्ट्रेलिया</a:t>
            </a:r>
            <a:endParaRPr/>
          </a:p>
          <a:p>
            <a:pPr indent="0" lvl="0" marL="0" marR="0" rtl="0" algn="l">
              <a:spcBef>
                <a:spcPts val="1200"/>
              </a:spcBef>
              <a:spcAft>
                <a:spcPts val="0"/>
              </a:spcAft>
              <a:buNone/>
            </a:pPr>
            <a:r>
              <a:rPr b="1" i="1" lang="en-US" sz="1400" u="none" cap="none" strike="noStrike">
                <a:solidFill>
                  <a:srgbClr val="000000"/>
                </a:solidFill>
                <a:latin typeface="Arial"/>
                <a:ea typeface="Arial"/>
                <a:cs typeface="Arial"/>
                <a:sym typeface="Arial"/>
              </a:rPr>
              <a:t>जॉर्डन ली द्वारा</a:t>
            </a:r>
            <a:r>
              <a:rPr b="0" i="1" lang="en-US" sz="1400" u="none" cap="none" strike="noStrike">
                <a:solidFill>
                  <a:srgbClr val="000000"/>
                </a:solidFill>
                <a:latin typeface="Arial"/>
                <a:ea typeface="Arial"/>
                <a:cs typeface="Arial"/>
                <a:sym typeface="Arial"/>
              </a:rPr>
              <a:t> ,</a:t>
            </a:r>
            <a:br>
              <a:rPr b="0" i="1" lang="en-US" sz="1400" u="none" cap="none" strike="noStrike">
                <a:solidFill>
                  <a:srgbClr val="000000"/>
                </a:solidFill>
                <a:latin typeface="Arial"/>
                <a:ea typeface="Arial"/>
                <a:cs typeface="Arial"/>
                <a:sym typeface="Arial"/>
              </a:rPr>
            </a:br>
            <a:r>
              <a:rPr b="1" i="1" lang="en-US" sz="1400" u="none" cap="none" strike="noStrike">
                <a:solidFill>
                  <a:srgbClr val="000000"/>
                </a:solidFill>
                <a:latin typeface="Arial"/>
                <a:ea typeface="Arial"/>
                <a:cs typeface="Arial"/>
                <a:sym typeface="Arial"/>
              </a:rPr>
              <a:t>जनवरी १२, २०२२</a:t>
            </a:r>
            <a:endParaRPr b="0" i="1" sz="1400" u="none" cap="none" strike="noStrike">
              <a:solidFill>
                <a:srgbClr val="000000"/>
              </a:solidFill>
              <a:latin typeface="Arial"/>
              <a:ea typeface="Arial"/>
              <a:cs typeface="Arial"/>
              <a:sym typeface="Arial"/>
            </a:endParaRPr>
          </a:p>
        </p:txBody>
      </p:sp>
      <p:cxnSp>
        <p:nvCxnSpPr>
          <p:cNvPr id="58" name="Google Shape;58;p2"/>
          <p:cNvCxnSpPr/>
          <p:nvPr/>
        </p:nvCxnSpPr>
        <p:spPr>
          <a:xfrm>
            <a:off x="4820399" y="3667611"/>
            <a:ext cx="0" cy="1961029"/>
          </a:xfrm>
          <a:prstGeom prst="straightConnector1">
            <a:avLst/>
          </a:prstGeom>
          <a:noFill/>
          <a:ln cap="flat" cmpd="sng" w="9525">
            <a:solidFill>
              <a:srgbClr val="7F7F7F"/>
            </a:solidFill>
            <a:prstDash val="solid"/>
            <a:miter lim="800000"/>
            <a:headEnd len="sm" w="sm" type="none"/>
            <a:tailEnd len="sm" w="sm" type="none"/>
          </a:ln>
        </p:spPr>
      </p:cxnSp>
      <p:cxnSp>
        <p:nvCxnSpPr>
          <p:cNvPr id="59" name="Google Shape;59;p2"/>
          <p:cNvCxnSpPr/>
          <p:nvPr/>
        </p:nvCxnSpPr>
        <p:spPr>
          <a:xfrm>
            <a:off x="7595092" y="3667611"/>
            <a:ext cx="0" cy="1961029"/>
          </a:xfrm>
          <a:prstGeom prst="straightConnector1">
            <a:avLst/>
          </a:prstGeom>
          <a:noFill/>
          <a:ln cap="flat" cmpd="sng" w="9525">
            <a:solidFill>
              <a:srgbClr val="7F7F7F"/>
            </a:solidFill>
            <a:prstDash val="solid"/>
            <a:miter lim="800000"/>
            <a:headEnd len="sm" w="sm" type="none"/>
            <a:tailEnd len="sm" w="sm" type="none"/>
          </a:ln>
        </p:spPr>
      </p:cxnSp>
      <p:cxnSp>
        <p:nvCxnSpPr>
          <p:cNvPr id="60" name="Google Shape;60;p2"/>
          <p:cNvCxnSpPr/>
          <p:nvPr/>
        </p:nvCxnSpPr>
        <p:spPr>
          <a:xfrm>
            <a:off x="2012384" y="3329752"/>
            <a:ext cx="5361347" cy="0"/>
          </a:xfrm>
          <a:prstGeom prst="straightConnector1">
            <a:avLst/>
          </a:prstGeom>
          <a:noFill/>
          <a:ln cap="flat" cmpd="sng" w="28575">
            <a:solidFill>
              <a:srgbClr val="7F7F7F"/>
            </a:solidFill>
            <a:prstDash val="solid"/>
            <a:miter lim="800000"/>
            <a:headEnd len="sm" w="sm" type="none"/>
            <a:tailEnd len="sm" w="sm" type="none"/>
          </a:ln>
        </p:spPr>
      </p:cxnSp>
      <p:sp>
        <p:nvSpPr>
          <p:cNvPr id="61" name="Google Shape;61;p2"/>
          <p:cNvSpPr/>
          <p:nvPr/>
        </p:nvSpPr>
        <p:spPr>
          <a:xfrm>
            <a:off x="2034540" y="3667611"/>
            <a:ext cx="361690" cy="360251"/>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1</a:t>
            </a:r>
            <a:endParaRPr b="0" i="0" sz="1800" u="none" cap="none" strike="noStrike">
              <a:solidFill>
                <a:schemeClr val="lt1"/>
              </a:solidFill>
              <a:latin typeface="Arial"/>
              <a:ea typeface="Arial"/>
              <a:cs typeface="Arial"/>
              <a:sym typeface="Arial"/>
            </a:endParaRPr>
          </a:p>
        </p:txBody>
      </p:sp>
      <p:sp>
        <p:nvSpPr>
          <p:cNvPr id="62" name="Google Shape;62;p2"/>
          <p:cNvSpPr/>
          <p:nvPr/>
        </p:nvSpPr>
        <p:spPr>
          <a:xfrm>
            <a:off x="4814816" y="3667611"/>
            <a:ext cx="361690" cy="360251"/>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a:t>
            </a:r>
            <a:endParaRPr b="0" i="0" sz="1800" u="none" cap="none" strike="noStrike">
              <a:solidFill>
                <a:schemeClr val="lt1"/>
              </a:solidFill>
              <a:latin typeface="Arial"/>
              <a:ea typeface="Arial"/>
              <a:cs typeface="Arial"/>
              <a:sym typeface="Arial"/>
            </a:endParaRPr>
          </a:p>
        </p:txBody>
      </p:sp>
      <p:sp>
        <p:nvSpPr>
          <p:cNvPr id="63" name="Google Shape;63;p2"/>
          <p:cNvSpPr/>
          <p:nvPr/>
        </p:nvSpPr>
        <p:spPr>
          <a:xfrm>
            <a:off x="7595092" y="3667611"/>
            <a:ext cx="361690" cy="360251"/>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3</a:t>
            </a:r>
            <a:endParaRPr b="0" i="0" sz="1800" u="none" cap="none" strike="noStrike">
              <a:solidFill>
                <a:schemeClr val="lt1"/>
              </a:solidFill>
              <a:latin typeface="Arial"/>
              <a:ea typeface="Arial"/>
              <a:cs typeface="Arial"/>
              <a:sym typeface="Arial"/>
            </a:endParaRPr>
          </a:p>
        </p:txBody>
      </p:sp>
      <p:cxnSp>
        <p:nvCxnSpPr>
          <p:cNvPr id="64" name="Google Shape;64;p2"/>
          <p:cNvCxnSpPr/>
          <p:nvPr/>
        </p:nvCxnSpPr>
        <p:spPr>
          <a:xfrm>
            <a:off x="2034540" y="3667611"/>
            <a:ext cx="0" cy="1961029"/>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3"/>
          <p:cNvPicPr preferRelativeResize="0"/>
          <p:nvPr/>
        </p:nvPicPr>
        <p:blipFill rotWithShape="1">
          <a:blip r:embed="rId3">
            <a:alphaModFix/>
          </a:blip>
          <a:srcRect b="29384" l="15753" r="15753" t="5356"/>
          <a:stretch/>
        </p:blipFill>
        <p:spPr>
          <a:xfrm>
            <a:off x="0" y="0"/>
            <a:ext cx="12192000" cy="6535678"/>
          </a:xfrm>
          <a:prstGeom prst="rect">
            <a:avLst/>
          </a:prstGeom>
          <a:noFill/>
          <a:ln>
            <a:noFill/>
          </a:ln>
        </p:spPr>
      </p:pic>
      <p:sp>
        <p:nvSpPr>
          <p:cNvPr id="70" name="Google Shape;70;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1" name="Google Shape;71;p3"/>
          <p:cNvSpPr txBox="1"/>
          <p:nvPr/>
        </p:nvSpPr>
        <p:spPr>
          <a:xfrm>
            <a:off x="705750" y="307756"/>
            <a:ext cx="9552948" cy="7372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संज्ञानात्मक पूर्वाग्रह</a:t>
            </a:r>
            <a:endParaRPr/>
          </a:p>
        </p:txBody>
      </p:sp>
      <p:sp>
        <p:nvSpPr>
          <p:cNvPr id="72" name="Google Shape;72;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73" name="Google Shape;73;p3"/>
          <p:cNvSpPr/>
          <p:nvPr/>
        </p:nvSpPr>
        <p:spPr>
          <a:xfrm>
            <a:off x="4083008" y="1312956"/>
            <a:ext cx="4026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सबसे आम संज्ञानात्मक पूर्वाग्रह क्या है</a:t>
            </a:r>
            <a:endParaRPr b="0" i="0" sz="2000" u="none" cap="none" strike="noStrike">
              <a:solidFill>
                <a:schemeClr val="dk1"/>
              </a:solidFill>
              <a:latin typeface="Calibri"/>
              <a:ea typeface="Calibri"/>
              <a:cs typeface="Calibri"/>
              <a:sym typeface="Calibri"/>
            </a:endParaRPr>
          </a:p>
        </p:txBody>
      </p:sp>
      <p:sp>
        <p:nvSpPr>
          <p:cNvPr id="74" name="Google Shape;74;p3"/>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5" name="Google Shape;75;p3"/>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Can you figure out the rule?&#10;Did you see the exponents pattern? http://youtu.be/AVB8vRC6HIY&#10;Why do you make people look stupid? http://bit.ly/12Fmlpl&#10;&#10;How do you investigate hypotheses? Do you seek to confirm your theory - looking for white swans? Or do you try to find black swans? I was startled at how hard it was for people to investigate number sets that didn't follow their hypotheses, even when their method wasn't getting them anywhere.&#10;&#10;In the video I say &quot;when people came to Australia...&quot; by which I meant, &quot;when Europeans who believed all swans were white came to Australia...&quot; I did not mean any offence to Indigenous Australians who were already in Australia at that time. Please accept my apologies for the poor phrasing if you were offended by it.&#10;&#10;This video was inspired by The Black Swan by Nassim Taleb and filmed by my mum. Thanks mum!&#10;&#10;Partly my motivation came from responses to my Facebook videos - social media marketers saying 'Facebook ads have worked for me so there can't be fake likes.' Just because you have only seen white swans, doesn't mean there are no black ones. And in fact marketers are only looking for white swans. They think it was invalid of me to make the fake Virtual Cat page: 'well of course if it's a low quality page you're going to get low quality likes.' But my point is this is black swan bait, something they would never make because their theory is confident in the exclusive existence of white swans." id="76" name="Google Shape;76;p3" title="The Most Common Cognitive Bias">
            <a:hlinkClick r:id="rId5"/>
          </p:cNvPr>
          <p:cNvPicPr preferRelativeResize="0"/>
          <p:nvPr/>
        </p:nvPicPr>
        <p:blipFill>
          <a:blip r:embed="rId6">
            <a:alphaModFix/>
          </a:blip>
          <a:stretch>
            <a:fillRect/>
          </a:stretch>
        </p:blipFill>
        <p:spPr>
          <a:xfrm>
            <a:off x="3089025" y="2004273"/>
            <a:ext cx="6391350" cy="359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2" name="Google Shape;82;p4"/>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प्रश्न </a:t>
            </a:r>
            <a:endParaRPr b="1" i="0" sz="3600" u="none" cap="none" strike="noStrike">
              <a:solidFill>
                <a:srgbClr val="0064E0"/>
              </a:solidFill>
              <a:latin typeface="Arial"/>
              <a:ea typeface="Arial"/>
              <a:cs typeface="Arial"/>
              <a:sym typeface="Arial"/>
            </a:endParaRPr>
          </a:p>
        </p:txBody>
      </p:sp>
      <p:sp>
        <p:nvSpPr>
          <p:cNvPr id="83" name="Google Shape;83;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84" name="Google Shape;84;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4"/>
          <p:cNvSpPr/>
          <p:nvPr/>
        </p:nvSpPr>
        <p:spPr>
          <a:xfrm>
            <a:off x="3914361" y="2575771"/>
            <a:ext cx="7852506" cy="2524409"/>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वीडियो में क्या हुआ? पहेली को सुलझाने में लोगों को इतना समय क्यों लगा?</a:t>
            </a:r>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पुष्टिकरण पूर्वाग्रह क्या है?</a:t>
            </a:r>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आपके पास पुष्टिकरण पूर्वाग्रह का अपने अनुभव के आधार पर कोई उदाहरण है?</a:t>
            </a:r>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मेज़बान ने पुष्टि पूर्वाग्रह को दूर करने का सबसे अच्छा तरीका क्या बताया?</a:t>
            </a:r>
            <a:endParaRPr/>
          </a:p>
        </p:txBody>
      </p:sp>
      <p:grpSp>
        <p:nvGrpSpPr>
          <p:cNvPr id="86" name="Google Shape;86;p4"/>
          <p:cNvGrpSpPr/>
          <p:nvPr/>
        </p:nvGrpSpPr>
        <p:grpSpPr>
          <a:xfrm>
            <a:off x="839789" y="1480325"/>
            <a:ext cx="3490836" cy="4666924"/>
            <a:chOff x="839788" y="1089714"/>
            <a:chExt cx="3783012" cy="5057535"/>
          </a:xfrm>
        </p:grpSpPr>
        <p:sp>
          <p:nvSpPr>
            <p:cNvPr id="87" name="Google Shape;87;p4"/>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8" name="Google Shape;88;p4"/>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89" name="Google Shape;89;p4"/>
            <p:cNvGrpSpPr/>
            <p:nvPr/>
          </p:nvGrpSpPr>
          <p:grpSpPr>
            <a:xfrm rot="5400000">
              <a:off x="3635155" y="1305200"/>
              <a:ext cx="1203130" cy="772159"/>
              <a:chOff x="2233237" y="1848727"/>
              <a:chExt cx="969079" cy="621947"/>
            </a:xfrm>
          </p:grpSpPr>
          <p:pic>
            <p:nvPicPr>
              <p:cNvPr id="90" name="Google Shape;90;p4"/>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91" name="Google Shape;91;p4"/>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4"/>
            <p:cNvGrpSpPr/>
            <p:nvPr/>
          </p:nvGrpSpPr>
          <p:grpSpPr>
            <a:xfrm rot="10800000">
              <a:off x="839788" y="5375090"/>
              <a:ext cx="1203130" cy="772159"/>
              <a:chOff x="2233237" y="1848727"/>
              <a:chExt cx="969079" cy="621947"/>
            </a:xfrm>
          </p:grpSpPr>
          <p:pic>
            <p:nvPicPr>
              <p:cNvPr id="93" name="Google Shape;93;p4"/>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94" name="Google Shape;94;p4"/>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p:nvPr/>
        </p:nvSpPr>
        <p:spPr>
          <a:xfrm>
            <a:off x="5019832" y="2047873"/>
            <a:ext cx="6391887" cy="325564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1" name="Google Shape;101;p5"/>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परिभाषा</a:t>
            </a:r>
            <a:endParaRPr/>
          </a:p>
        </p:txBody>
      </p:sp>
      <p:sp>
        <p:nvSpPr>
          <p:cNvPr id="102" name="Google Shape;10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103" name="Google Shape;103;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5"/>
          <p:cNvSpPr/>
          <p:nvPr/>
        </p:nvSpPr>
        <p:spPr>
          <a:xfrm>
            <a:off x="5150828" y="2230702"/>
            <a:ext cx="234070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0000"/>
                </a:solidFill>
                <a:latin typeface="Arial"/>
                <a:ea typeface="Arial"/>
                <a:cs typeface="Arial"/>
                <a:sym typeface="Arial"/>
              </a:rPr>
              <a:t>पुष्टिकरण पूर्वाग्रह</a:t>
            </a:r>
            <a:endParaRPr b="0" i="0" sz="3600" u="none" cap="none" strike="noStrike">
              <a:solidFill>
                <a:schemeClr val="dk1"/>
              </a:solidFill>
              <a:latin typeface="Arial"/>
              <a:ea typeface="Arial"/>
              <a:cs typeface="Arial"/>
              <a:sym typeface="Arial"/>
            </a:endParaRPr>
          </a:p>
        </p:txBody>
      </p:sp>
      <p:sp>
        <p:nvSpPr>
          <p:cNvPr id="105" name="Google Shape;105;p5"/>
          <p:cNvSpPr/>
          <p:nvPr/>
        </p:nvSpPr>
        <p:spPr>
          <a:xfrm>
            <a:off x="5239510" y="2726704"/>
            <a:ext cx="5144010" cy="1054135"/>
          </a:xfrm>
          <a:prstGeom prst="rect">
            <a:avLst/>
          </a:prstGeom>
          <a:noFill/>
          <a:ln>
            <a:noFill/>
          </a:ln>
        </p:spPr>
        <p:txBody>
          <a:bodyPr anchorCtr="0" anchor="t" bIns="45700" lIns="91425" spcFirstLastPara="1" rIns="91425" wrap="square" tIns="45700">
            <a:spAutoFit/>
          </a:bodyPr>
          <a:lstStyle/>
          <a:p>
            <a:pPr indent="0" lvl="0" marL="0" marR="0" rtl="0" algn="just">
              <a:lnSpc>
                <a:spcPct val="138888"/>
              </a:lnSpc>
              <a:spcBef>
                <a:spcPts val="0"/>
              </a:spcBef>
              <a:spcAft>
                <a:spcPts val="0"/>
              </a:spcAft>
              <a:buNone/>
            </a:pPr>
            <a:r>
              <a:rPr b="0" i="0" lang="en-US" sz="1800" u="none" cap="none" strike="noStrike">
                <a:solidFill>
                  <a:schemeClr val="dk1"/>
                </a:solidFill>
                <a:latin typeface="Arial"/>
                <a:ea typeface="Arial"/>
                <a:cs typeface="Arial"/>
                <a:sym typeface="Arial"/>
              </a:rPr>
              <a:t>किसी के मौजूदा विश्वासों या सिद्धांतों के अनुरूप जानकारी की तलाश करके नई जानकारी की व्याख्या करने की प्रवृत्ति।</a:t>
            </a:r>
            <a:endParaRPr b="0" i="0" sz="1800" u="none" cap="none" strike="noStrike">
              <a:solidFill>
                <a:schemeClr val="dk1"/>
              </a:solidFill>
              <a:latin typeface="Arial"/>
              <a:ea typeface="Arial"/>
              <a:cs typeface="Arial"/>
              <a:sym typeface="Arial"/>
            </a:endParaRPr>
          </a:p>
        </p:txBody>
      </p:sp>
      <p:cxnSp>
        <p:nvCxnSpPr>
          <p:cNvPr id="106" name="Google Shape;106;p5"/>
          <p:cNvCxnSpPr/>
          <p:nvPr/>
        </p:nvCxnSpPr>
        <p:spPr>
          <a:xfrm>
            <a:off x="5019040" y="2693511"/>
            <a:ext cx="6392679" cy="0"/>
          </a:xfrm>
          <a:prstGeom prst="straightConnector1">
            <a:avLst/>
          </a:prstGeom>
          <a:noFill/>
          <a:ln cap="flat" cmpd="sng" w="9525">
            <a:solidFill>
              <a:schemeClr val="accent1"/>
            </a:solidFill>
            <a:prstDash val="solid"/>
            <a:miter lim="800000"/>
            <a:headEnd len="sm" w="sm" type="none"/>
            <a:tailEnd len="sm" w="sm" type="none"/>
          </a:ln>
        </p:spPr>
      </p:cxnSp>
      <p:grpSp>
        <p:nvGrpSpPr>
          <p:cNvPr id="107" name="Google Shape;107;p5"/>
          <p:cNvGrpSpPr/>
          <p:nvPr/>
        </p:nvGrpSpPr>
        <p:grpSpPr>
          <a:xfrm>
            <a:off x="839789" y="2036582"/>
            <a:ext cx="4071107" cy="3266937"/>
            <a:chOff x="839789" y="1387472"/>
            <a:chExt cx="4879999" cy="3916048"/>
          </a:xfrm>
        </p:grpSpPr>
        <p:pic>
          <p:nvPicPr>
            <p:cNvPr id="108" name="Google Shape;108;p5"/>
            <p:cNvPicPr preferRelativeResize="0"/>
            <p:nvPr/>
          </p:nvPicPr>
          <p:blipFill rotWithShape="1">
            <a:blip r:embed="rId3">
              <a:alphaModFix/>
            </a:blip>
            <a:srcRect b="0" l="0" r="0" t="0"/>
            <a:stretch/>
          </p:blipFill>
          <p:spPr>
            <a:xfrm>
              <a:off x="839789" y="1387472"/>
              <a:ext cx="4879999" cy="3916048"/>
            </a:xfrm>
            <a:prstGeom prst="rect">
              <a:avLst/>
            </a:prstGeom>
            <a:noFill/>
            <a:ln>
              <a:noFill/>
            </a:ln>
          </p:spPr>
        </p:pic>
        <p:sp>
          <p:nvSpPr>
            <p:cNvPr id="109" name="Google Shape;109;p5"/>
            <p:cNvSpPr/>
            <p:nvPr/>
          </p:nvSpPr>
          <p:spPr>
            <a:xfrm>
              <a:off x="1442720" y="3352800"/>
              <a:ext cx="2712720" cy="70104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0" name="Google Shape;110;p5"/>
          <p:cNvGrpSpPr/>
          <p:nvPr/>
        </p:nvGrpSpPr>
        <p:grpSpPr>
          <a:xfrm>
            <a:off x="3690172" y="1145596"/>
            <a:ext cx="1237803" cy="794412"/>
            <a:chOff x="3958896" y="1318060"/>
            <a:chExt cx="969079" cy="621947"/>
          </a:xfrm>
        </p:grpSpPr>
        <p:pic>
          <p:nvPicPr>
            <p:cNvPr id="111" name="Google Shape;111;p5"/>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12" name="Google Shape;112;p5"/>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3" name="Google Shape;113;p5"/>
          <p:cNvSpPr/>
          <p:nvPr/>
        </p:nvSpPr>
        <p:spPr>
          <a:xfrm>
            <a:off x="839788" y="5400094"/>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5"/>
          <p:cNvSpPr/>
          <p:nvPr/>
        </p:nvSpPr>
        <p:spPr>
          <a:xfrm>
            <a:off x="1870900"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p:nvPr/>
        </p:nvSpPr>
        <p:spPr>
          <a:xfrm>
            <a:off x="839788" y="2036582"/>
            <a:ext cx="4071108" cy="3266937"/>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02124"/>
              </a:buClr>
              <a:buSzPts val="3200"/>
              <a:buFont typeface="Arial"/>
              <a:buNone/>
            </a:pPr>
            <a:r>
              <a:rPr b="1" i="0" lang="en-US" sz="3200" u="none" cap="none" strike="noStrike">
                <a:solidFill>
                  <a:srgbClr val="202124"/>
                </a:solidFill>
                <a:latin typeface="Arial"/>
                <a:ea typeface="Arial"/>
                <a:cs typeface="Arial"/>
                <a:sym typeface="Arial"/>
              </a:rPr>
              <a:t>चलो मिलते हैं</a:t>
            </a:r>
            <a:r>
              <a:rPr b="1" i="0" lang="en-US" sz="1000" u="none" cap="none" strike="noStrike">
                <a:solidFill>
                  <a:schemeClr val="dk1"/>
                </a:solidFill>
                <a:latin typeface="Calibri"/>
                <a:ea typeface="Calibri"/>
                <a:cs typeface="Calibri"/>
                <a:sym typeface="Calibri"/>
              </a:rPr>
              <a:t> </a:t>
            </a:r>
            <a:endParaRPr b="1" i="0" sz="2400" u="none" cap="none" strike="noStrike">
              <a:solidFill>
                <a:schemeClr val="dk1"/>
              </a:solidFill>
              <a:latin typeface="Arial"/>
              <a:ea typeface="Arial"/>
              <a:cs typeface="Arial"/>
              <a:sym typeface="Arial"/>
            </a:endParaRPr>
          </a:p>
        </p:txBody>
      </p:sp>
      <p:sp>
        <p:nvSpPr>
          <p:cNvPr id="120" name="Google Shape;120;p6"/>
          <p:cNvSpPr/>
          <p:nvPr/>
        </p:nvSpPr>
        <p:spPr>
          <a:xfrm>
            <a:off x="5019832" y="2047873"/>
            <a:ext cx="6391887" cy="325564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2" name="Google Shape;122;p6"/>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आइए मिलते हैं अमित और सारा से</a:t>
            </a:r>
            <a:endParaRPr/>
          </a:p>
        </p:txBody>
      </p:sp>
      <p:sp>
        <p:nvSpPr>
          <p:cNvPr id="123" name="Google Shape;123;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124" name="Google Shape;124;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6"/>
          <p:cNvSpPr/>
          <p:nvPr/>
        </p:nvSpPr>
        <p:spPr>
          <a:xfrm>
            <a:off x="5239509" y="2964959"/>
            <a:ext cx="5640693" cy="1374735"/>
          </a:xfrm>
          <a:prstGeom prst="rect">
            <a:avLst/>
          </a:prstGeom>
          <a:noFill/>
          <a:ln>
            <a:noFill/>
          </a:ln>
        </p:spPr>
        <p:txBody>
          <a:bodyPr anchorCtr="0" anchor="t" bIns="45700" lIns="91425" spcFirstLastPara="1" rIns="91425" wrap="square" tIns="45700">
            <a:spAutoFit/>
          </a:bodyPr>
          <a:lstStyle/>
          <a:p>
            <a:pPr indent="0" lvl="0" marL="0" marR="0" rtl="0" algn="just">
              <a:lnSpc>
                <a:spcPct val="138888"/>
              </a:lnSpc>
              <a:spcBef>
                <a:spcPts val="0"/>
              </a:spcBef>
              <a:spcAft>
                <a:spcPts val="0"/>
              </a:spcAft>
              <a:buNone/>
            </a:pPr>
            <a:r>
              <a:rPr b="0" i="0" lang="en-US" sz="1800" u="none" cap="none" strike="noStrike">
                <a:solidFill>
                  <a:schemeClr val="dk1"/>
                </a:solidFill>
                <a:latin typeface="Arial"/>
                <a:ea typeface="Arial"/>
                <a:cs typeface="Arial"/>
                <a:sym typeface="Arial"/>
              </a:rPr>
              <a:t>हम दो कट्टर क्रिकेट प्रशंसकों, अमित और सारा से मिलने जा रहे हैं। उनके प्रोफाइल पढ़ने के बाद, प्रत्येक समाचार शीर्षक को पढ़ें और निर्धारित करें कि क्या शीर्षक अमित की फ़ीड में या सारा की फ़ीड में से कहाँ प्रदर्शित होने की अधिक संभावना है</a:t>
            </a:r>
            <a:endParaRPr b="0" i="0" sz="1800" u="none" cap="none" strike="noStrike">
              <a:solidFill>
                <a:schemeClr val="dk1"/>
              </a:solidFill>
              <a:latin typeface="Arial"/>
              <a:ea typeface="Arial"/>
              <a:cs typeface="Arial"/>
              <a:sym typeface="Arial"/>
            </a:endParaRPr>
          </a:p>
        </p:txBody>
      </p:sp>
      <p:grpSp>
        <p:nvGrpSpPr>
          <p:cNvPr id="126" name="Google Shape;126;p6"/>
          <p:cNvGrpSpPr/>
          <p:nvPr/>
        </p:nvGrpSpPr>
        <p:grpSpPr>
          <a:xfrm>
            <a:off x="3690172" y="1145596"/>
            <a:ext cx="1237803" cy="794412"/>
            <a:chOff x="3958896" y="1318060"/>
            <a:chExt cx="969079" cy="621947"/>
          </a:xfrm>
        </p:grpSpPr>
        <p:pic>
          <p:nvPicPr>
            <p:cNvPr id="127" name="Google Shape;127;p6"/>
            <p:cNvPicPr preferRelativeResize="0"/>
            <p:nvPr/>
          </p:nvPicPr>
          <p:blipFill rotWithShape="1">
            <a:blip r:embed="rId3">
              <a:alphaModFix/>
            </a:blip>
            <a:srcRect b="0" l="0" r="0" t="0"/>
            <a:stretch/>
          </p:blipFill>
          <p:spPr>
            <a:xfrm rot="-5400000">
              <a:off x="4306028" y="1318060"/>
              <a:ext cx="621947" cy="621947"/>
            </a:xfrm>
            <a:prstGeom prst="rect">
              <a:avLst/>
            </a:prstGeom>
            <a:noFill/>
            <a:ln>
              <a:noFill/>
            </a:ln>
          </p:spPr>
        </p:pic>
        <p:sp>
          <p:nvSpPr>
            <p:cNvPr id="128" name="Google Shape;128;p6"/>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29" name="Google Shape;129;p6"/>
          <p:cNvSpPr/>
          <p:nvPr/>
        </p:nvSpPr>
        <p:spPr>
          <a:xfrm>
            <a:off x="839788" y="5400094"/>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6"/>
          <p:cNvSpPr/>
          <p:nvPr/>
        </p:nvSpPr>
        <p:spPr>
          <a:xfrm>
            <a:off x="1836064"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egaphone1 with solid fill" id="131" name="Google Shape;131;p6"/>
          <p:cNvPicPr preferRelativeResize="0"/>
          <p:nvPr/>
        </p:nvPicPr>
        <p:blipFill rotWithShape="1">
          <a:blip r:embed="rId4">
            <a:alphaModFix/>
          </a:blip>
          <a:srcRect b="0" l="0" r="0" t="0"/>
          <a:stretch/>
        </p:blipFill>
        <p:spPr>
          <a:xfrm>
            <a:off x="2201729" y="2628343"/>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7" name="Google Shape;137;p7"/>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समाचार पढ़ना</a:t>
            </a:r>
            <a:endParaRPr/>
          </a:p>
        </p:txBody>
      </p:sp>
      <p:pic>
        <p:nvPicPr>
          <p:cNvPr descr="A picture containing text, appliance, screenshot, home appliance" id="138" name="Google Shape;138;p7"/>
          <p:cNvPicPr preferRelativeResize="0"/>
          <p:nvPr/>
        </p:nvPicPr>
        <p:blipFill rotWithShape="1">
          <a:blip r:embed="rId3">
            <a:alphaModFix/>
          </a:blip>
          <a:srcRect b="0" l="0" r="0" t="0"/>
          <a:stretch/>
        </p:blipFill>
        <p:spPr>
          <a:xfrm>
            <a:off x="0" y="-17956"/>
            <a:ext cx="12208933" cy="6587067"/>
          </a:xfrm>
          <a:prstGeom prst="rect">
            <a:avLst/>
          </a:prstGeom>
          <a:noFill/>
          <a:ln>
            <a:noFill/>
          </a:ln>
        </p:spPr>
      </p:pic>
      <p:sp>
        <p:nvSpPr>
          <p:cNvPr id="139" name="Google Shape;139;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140" name="Google Shape;140;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7"/>
          <p:cNvSpPr/>
          <p:nvPr/>
        </p:nvSpPr>
        <p:spPr>
          <a:xfrm>
            <a:off x="1930017" y="3170797"/>
            <a:ext cx="3851023" cy="295465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अमित एक उत्साही क्रिकेट प्रशंसक है, और वह विराट कोहली को प्यार करता है I उनके मन में, इसमें कोई संदेह नहीं है कि विराट भारतीय टेस्ट टीम के अब तक के सर्वश्रेष्ठ बल्लेबाज और कप्तान हैं।</a:t>
            </a:r>
            <a:endParaRPr/>
          </a:p>
          <a:p>
            <a:pPr indent="-285750" lvl="0" marL="285750" marR="0" rtl="0" algn="just">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इतना ही नहीं, विराट सभी के लिए एक ईमानदार नागरिक और रोल मॉडल है। विराट ने सचिन तेंदुलकर द्वारा बनाये गए सभी रिकॉर्डों को तोड़ दिया है और सही मायने में नंबर एक भारतीय बल्लेबाज के रूप में उनकी जगह ले सकते हैं।</a:t>
            </a:r>
            <a:endParaRPr b="0" i="0" sz="1600" u="none" cap="none" strike="noStrike">
              <a:solidFill>
                <a:srgbClr val="000000"/>
              </a:solidFill>
              <a:latin typeface="Arial"/>
              <a:ea typeface="Arial"/>
              <a:cs typeface="Arial"/>
              <a:sym typeface="Arial"/>
            </a:endParaRPr>
          </a:p>
        </p:txBody>
      </p:sp>
      <p:cxnSp>
        <p:nvCxnSpPr>
          <p:cNvPr id="142" name="Google Shape;142;p7"/>
          <p:cNvCxnSpPr/>
          <p:nvPr/>
        </p:nvCxnSpPr>
        <p:spPr>
          <a:xfrm>
            <a:off x="6335771" y="3170798"/>
            <a:ext cx="0" cy="2859612"/>
          </a:xfrm>
          <a:prstGeom prst="straightConnector1">
            <a:avLst/>
          </a:prstGeom>
          <a:noFill/>
          <a:ln cap="flat" cmpd="sng" w="9525">
            <a:solidFill>
              <a:srgbClr val="7F7F7F"/>
            </a:solidFill>
            <a:prstDash val="solid"/>
            <a:miter lim="800000"/>
            <a:headEnd len="sm" w="sm" type="none"/>
            <a:tailEnd len="sm" w="sm" type="none"/>
          </a:ln>
        </p:spPr>
      </p:cxnSp>
      <p:sp>
        <p:nvSpPr>
          <p:cNvPr id="143" name="Google Shape;143;p7"/>
          <p:cNvSpPr/>
          <p:nvPr/>
        </p:nvSpPr>
        <p:spPr>
          <a:xfrm>
            <a:off x="1902459" y="2845050"/>
            <a:ext cx="3878581" cy="325748"/>
          </a:xfrm>
          <a:prstGeom prst="rect">
            <a:avLst/>
          </a:prstGeom>
          <a:solidFill>
            <a:srgbClr val="0064DF"/>
          </a:solidFill>
          <a:ln>
            <a:noFill/>
          </a:ln>
        </p:spPr>
        <p:txBody>
          <a:bodyPr anchorCtr="0" anchor="ctr" bIns="45700" lIns="396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अमित से मिलें</a:t>
            </a:r>
            <a:endParaRPr b="0" i="0" sz="1800" u="none" cap="none" strike="noStrike">
              <a:solidFill>
                <a:schemeClr val="lt1"/>
              </a:solidFill>
              <a:latin typeface="Arial"/>
              <a:ea typeface="Arial"/>
              <a:cs typeface="Arial"/>
              <a:sym typeface="Arial"/>
            </a:endParaRPr>
          </a:p>
        </p:txBody>
      </p:sp>
      <p:sp>
        <p:nvSpPr>
          <p:cNvPr id="144" name="Google Shape;144;p7"/>
          <p:cNvSpPr/>
          <p:nvPr/>
        </p:nvSpPr>
        <p:spPr>
          <a:xfrm>
            <a:off x="6339912" y="3170797"/>
            <a:ext cx="4004570" cy="295465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सारा एक उत्साही क्रिकेट प्रशंसक हैं, और वह सचिन तेंदुलकर से प्यार करती हैं। उनके मन में कोई संदेह नहीं है कि मास्टर ब्लास्टर भारतीय क्रिकेट के अब तक के ज्ञात सर्वश्रेष्ठ बल्लेबाज थे और हैं।</a:t>
            </a:r>
            <a:endParaRPr b="0" i="0" sz="1600" u="none" cap="none" strike="noStrike">
              <a:solidFill>
                <a:srgbClr val="000000"/>
              </a:solidFill>
              <a:latin typeface="Arial"/>
              <a:ea typeface="Arial"/>
              <a:cs typeface="Arial"/>
              <a:sym typeface="Arial"/>
            </a:endParaRPr>
          </a:p>
          <a:p>
            <a:pPr indent="-285750" lvl="0" marL="285750" marR="0" rtl="0" algn="just">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इतना ही नहीं, सचिन एक समझदार नागरिक और सभी के लिए एक आदर्श हैं। वह विराट कोहली के बारे में सभी प्रचार से थक गई है। वह हमेशा सुर्खियों में बने रहने की कोशिश करता है, क्रिकेट से ज्यादा सेलिब्रिटी पर ध्यान केंद्रित करता है।</a:t>
            </a:r>
            <a:endParaRPr b="0" i="0" sz="1600" u="none" cap="none" strike="noStrike">
              <a:solidFill>
                <a:srgbClr val="000000"/>
              </a:solidFill>
              <a:latin typeface="Arial"/>
              <a:ea typeface="Arial"/>
              <a:cs typeface="Arial"/>
              <a:sym typeface="Arial"/>
            </a:endParaRPr>
          </a:p>
        </p:txBody>
      </p:sp>
      <p:cxnSp>
        <p:nvCxnSpPr>
          <p:cNvPr id="145" name="Google Shape;145;p7"/>
          <p:cNvCxnSpPr/>
          <p:nvPr/>
        </p:nvCxnSpPr>
        <p:spPr>
          <a:xfrm>
            <a:off x="1914034" y="3170798"/>
            <a:ext cx="0" cy="2859612"/>
          </a:xfrm>
          <a:prstGeom prst="straightConnector1">
            <a:avLst/>
          </a:prstGeom>
          <a:noFill/>
          <a:ln cap="flat" cmpd="sng" w="9525">
            <a:solidFill>
              <a:srgbClr val="7F7F7F"/>
            </a:solidFill>
            <a:prstDash val="solid"/>
            <a:miter lim="800000"/>
            <a:headEnd len="sm" w="sm" type="none"/>
            <a:tailEnd len="sm" w="sm" type="none"/>
          </a:ln>
        </p:spPr>
      </p:cxnSp>
      <p:sp>
        <p:nvSpPr>
          <p:cNvPr id="146" name="Google Shape;146;p7"/>
          <p:cNvSpPr/>
          <p:nvPr/>
        </p:nvSpPr>
        <p:spPr>
          <a:xfrm>
            <a:off x="6325611" y="2845050"/>
            <a:ext cx="3878581" cy="325748"/>
          </a:xfrm>
          <a:prstGeom prst="rect">
            <a:avLst/>
          </a:prstGeom>
          <a:solidFill>
            <a:srgbClr val="0064DF"/>
          </a:solidFill>
          <a:ln>
            <a:noFill/>
          </a:ln>
        </p:spPr>
        <p:txBody>
          <a:bodyPr anchorCtr="0" anchor="ctr" bIns="45700" lIns="396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सारा से मिलें</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3812218" y="860832"/>
            <a:ext cx="7942902" cy="56894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3" name="Google Shape;153;p8"/>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समाचार </a:t>
            </a:r>
            <a:endParaRPr b="1" i="0" sz="3600" u="none" cap="none" strike="noStrike">
              <a:solidFill>
                <a:srgbClr val="0064E0"/>
              </a:solidFill>
              <a:latin typeface="Arial"/>
              <a:ea typeface="Arial"/>
              <a:cs typeface="Arial"/>
              <a:sym typeface="Arial"/>
            </a:endParaRPr>
          </a:p>
        </p:txBody>
      </p:sp>
      <p:sp>
        <p:nvSpPr>
          <p:cNvPr id="154" name="Google Shape;154;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155" name="Google Shape;155;p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6" name="Google Shape;156;p8"/>
          <p:cNvGrpSpPr/>
          <p:nvPr/>
        </p:nvGrpSpPr>
        <p:grpSpPr>
          <a:xfrm>
            <a:off x="839789" y="1010303"/>
            <a:ext cx="2913198" cy="3685484"/>
            <a:chOff x="839788" y="1145596"/>
            <a:chExt cx="4088187" cy="5171961"/>
          </a:xfrm>
        </p:grpSpPr>
        <p:pic>
          <p:nvPicPr>
            <p:cNvPr id="157" name="Google Shape;157;p8"/>
            <p:cNvPicPr preferRelativeResize="0"/>
            <p:nvPr/>
          </p:nvPicPr>
          <p:blipFill rotWithShape="1">
            <a:blip r:embed="rId3">
              <a:alphaModFix/>
            </a:blip>
            <a:srcRect b="0" l="0" r="0" t="0"/>
            <a:stretch/>
          </p:blipFill>
          <p:spPr>
            <a:xfrm>
              <a:off x="839789" y="2036582"/>
              <a:ext cx="4071106" cy="3266937"/>
            </a:xfrm>
            <a:prstGeom prst="rect">
              <a:avLst/>
            </a:prstGeom>
            <a:noFill/>
            <a:ln>
              <a:noFill/>
            </a:ln>
          </p:spPr>
        </p:pic>
        <p:grpSp>
          <p:nvGrpSpPr>
            <p:cNvPr id="158" name="Google Shape;158;p8"/>
            <p:cNvGrpSpPr/>
            <p:nvPr/>
          </p:nvGrpSpPr>
          <p:grpSpPr>
            <a:xfrm>
              <a:off x="3690172" y="1145596"/>
              <a:ext cx="1237803" cy="794412"/>
              <a:chOff x="3958896" y="1318060"/>
              <a:chExt cx="969079" cy="621947"/>
            </a:xfrm>
          </p:grpSpPr>
          <p:pic>
            <p:nvPicPr>
              <p:cNvPr id="159" name="Google Shape;159;p8"/>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60" name="Google Shape;160;p8"/>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1" name="Google Shape;161;p8"/>
            <p:cNvSpPr/>
            <p:nvPr/>
          </p:nvSpPr>
          <p:spPr>
            <a:xfrm>
              <a:off x="839788" y="5400094"/>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8"/>
            <p:cNvSpPr/>
            <p:nvPr/>
          </p:nvSpPr>
          <p:spPr>
            <a:xfrm>
              <a:off x="1836064"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3" name="Google Shape;163;p8"/>
          <p:cNvSpPr txBox="1"/>
          <p:nvPr/>
        </p:nvSpPr>
        <p:spPr>
          <a:xfrm>
            <a:off x="4067785" y="1106941"/>
            <a:ext cx="7431768" cy="519721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ने एक टीम के खिलाफ सबसे ज्यादा शतक लगाने वाले मास्टर ब्लास्टर की बराबरी की</a:t>
            </a:r>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कोहली का १०० वां  टेस्ट मैच : उनके शानदार करियर के परिभाषित क्षण</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सचिन को आईसीसी क्रिकेट हॉल ऑफ फेम में शामिल किया गया</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कोहली ने आरसीबी की कप्तानी छोड़ी, रिप्लेसमेंट पर कोई फैसला नहीं</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कोहली के खराब प्रदर्शन के बावजूद कोच ने समर्थन जताया </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कोहली ने आरसीबी की कप्तानी छोड़ी, कहा- इसमें हैरान होने की कोई बात नहीं </a:t>
            </a:r>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सचिन ने उस समय को याद किया जब विराट ने मदद के लिए पुकारा था, "मैं अगली पीढ़ी की मदद के लिए हमेशा तैयार हूं" </a:t>
            </a:r>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"२०१४ में, मैंने सचिन तेंदुलकर को फोन किया और उनकी मदद मांगी“</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सचिन के कट्टर प्रशंसक २००६ के पाकिस्तान दौरे में भारत का समर्थन करने के लिए साइकिल से लाहौर गए</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कोहली की सात साल की कप्तानी साउथ अफ्रीका हार में समाप्त हुई</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तेंदुलकर ने घायल पक्षी को बचाया : इंटरनेट का दिल पिघलाने वाला वायरल वीडियो</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विराट कोहली को ट्विटर पर गॉट (ग्रेटेस्ट ऑफ ऑल टाइम) आइकन मिला-  शांत नहीं रह सकते </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202124"/>
              </a:buClr>
              <a:buSzPts val="1400"/>
              <a:buFont typeface="Arial"/>
              <a:buChar char="•"/>
            </a:pPr>
            <a:r>
              <a:rPr b="0" i="0" lang="en-US" sz="1400" u="none" cap="none" strike="noStrike">
                <a:solidFill>
                  <a:srgbClr val="202124"/>
                </a:solidFill>
                <a:latin typeface="Arial"/>
                <a:ea typeface="Arial"/>
                <a:cs typeface="Arial"/>
                <a:sym typeface="Arial"/>
              </a:rPr>
              <a:t>स्वर्गीय लता मंगेशकर को क्रिकेट और सचिन तेंदुलकर से प्यार था</a:t>
            </a:r>
            <a:r>
              <a:rPr b="0" i="0" lang="en-US" sz="4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कोहली अपने पहले बच्चे के जन्म के लिए दौरे के बीच में टीम छोड़ेंगे: "मैं अपनी पत्नी के लिए वहां रहना चाहता हूं“</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एमएस धोनी की पहली प्राथमिकता राष्ट्र है, २०१५ में उनके पहले बच्चे के जन्म के लिए कोई पितृत्व अवकाश नहीं लिया </a:t>
            </a:r>
            <a:endParaRPr b="0" i="1" sz="1400" u="none" cap="none" strike="noStrike">
              <a:solidFill>
                <a:srgbClr val="000000"/>
              </a:solidFill>
              <a:latin typeface="Arial"/>
              <a:ea typeface="Arial"/>
              <a:cs typeface="Arial"/>
              <a:sym typeface="Arial"/>
            </a:endParaRPr>
          </a:p>
          <a:p>
            <a:pPr indent="-228600" lvl="0" marL="228600" marR="0" rtl="0" algn="l">
              <a:lnSpc>
                <a:spcPct val="90000"/>
              </a:lnSpc>
              <a:spcBef>
                <a:spcPts val="80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२००३ विश्व कप हार को याद किया, सचिन को सबसे बड़ी निराशा</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9" name="Google Shape;169;p9"/>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प्रश्न </a:t>
            </a:r>
            <a:endParaRPr b="1" i="0" sz="3600" u="none" cap="none" strike="noStrike">
              <a:solidFill>
                <a:srgbClr val="0064E0"/>
              </a:solidFill>
              <a:latin typeface="Arial"/>
              <a:ea typeface="Arial"/>
              <a:cs typeface="Arial"/>
              <a:sym typeface="Arial"/>
            </a:endParaRPr>
          </a:p>
        </p:txBody>
      </p:sp>
      <p:sp>
        <p:nvSpPr>
          <p:cNvPr id="170" name="Google Shape;170;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11: पुष्टिकरण पूर्वाग्रह</a:t>
            </a:r>
            <a:endParaRPr/>
          </a:p>
        </p:txBody>
      </p:sp>
      <p:sp>
        <p:nvSpPr>
          <p:cNvPr id="171" name="Google Shape;171;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9"/>
          <p:cNvSpPr/>
          <p:nvPr/>
        </p:nvSpPr>
        <p:spPr>
          <a:xfrm>
            <a:off x="3405051" y="2571331"/>
            <a:ext cx="7579360" cy="2134623"/>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पुष्टि पूर्वाग्रह कैसे प्रभावित कर सकता है कि आप समाचार का उपभोग या व्याख्या कैसे करते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कैसे चुनते हैं कि सोशल मीडिया पर किन खातों का अनुसरण करना है?</a:t>
            </a:r>
            <a:endParaRPr b="0" i="0" sz="18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ऐसे कोई खाते या वेबसाइट हैं जिन्हें आप पसंद नहीं करते या जिनका आप अनुसरण नहीं करेंगे? क्यों? </a:t>
            </a:r>
            <a:endParaRPr/>
          </a:p>
        </p:txBody>
      </p:sp>
      <p:grpSp>
        <p:nvGrpSpPr>
          <p:cNvPr id="173" name="Google Shape;173;p9"/>
          <p:cNvGrpSpPr/>
          <p:nvPr/>
        </p:nvGrpSpPr>
        <p:grpSpPr>
          <a:xfrm>
            <a:off x="839789" y="1480325"/>
            <a:ext cx="3490836" cy="4666924"/>
            <a:chOff x="839788" y="1089714"/>
            <a:chExt cx="3783012" cy="5057535"/>
          </a:xfrm>
        </p:grpSpPr>
        <p:sp>
          <p:nvSpPr>
            <p:cNvPr id="174" name="Google Shape;174;p9"/>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5" name="Google Shape;175;p9"/>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176" name="Google Shape;176;p9"/>
            <p:cNvGrpSpPr/>
            <p:nvPr/>
          </p:nvGrpSpPr>
          <p:grpSpPr>
            <a:xfrm rot="5400000">
              <a:off x="3635155" y="1305200"/>
              <a:ext cx="1203130" cy="772159"/>
              <a:chOff x="2233237" y="1848727"/>
              <a:chExt cx="969079" cy="621947"/>
            </a:xfrm>
          </p:grpSpPr>
          <p:pic>
            <p:nvPicPr>
              <p:cNvPr id="177" name="Google Shape;177;p9"/>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78" name="Google Shape;178;p9"/>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79" name="Google Shape;179;p9"/>
            <p:cNvGrpSpPr/>
            <p:nvPr/>
          </p:nvGrpSpPr>
          <p:grpSpPr>
            <a:xfrm rot="10800000">
              <a:off x="839788" y="5375090"/>
              <a:ext cx="1203130" cy="772159"/>
              <a:chOff x="2233237" y="1848727"/>
              <a:chExt cx="969079" cy="621947"/>
            </a:xfrm>
          </p:grpSpPr>
          <p:pic>
            <p:nvPicPr>
              <p:cNvPr id="180" name="Google Shape;180;p9"/>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81" name="Google Shape;181;p9"/>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