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21" roundtripDataSignature="AMtx7mjGJXf8ODk9+3OOciVoeE9n/zIT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h4dY9i9JKE&amp;t=1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g7WjrvG1GM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_2My_HOP-bw"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vtJj6HoYHg&amp;t=2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rXdpGLO-dQ"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Using Wikipedia: Crash Course Navigating Digital Information #5 - YouTube</a:t>
            </a:r>
            <a:endParaRPr/>
          </a:p>
        </p:txBody>
      </p:sp>
      <p:sp>
        <p:nvSpPr>
          <p:cNvPr id="196" name="Google Shape;1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Pig rescues baby goat - YouTube</a:t>
            </a:r>
            <a:endParaRPr/>
          </a:p>
        </p:txBody>
      </p:sp>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Nathan For You - Petting Zoo Hero - YouTube</a:t>
            </a:r>
            <a:endParaRPr/>
          </a:p>
        </p:txBody>
      </p:sp>
      <p:sp>
        <p:nvSpPr>
          <p:cNvPr id="59" name="Google Shape;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Nathan For You - Petting Zoo Hero Pt. 2 - YouTube</a:t>
            </a:r>
            <a:endParaRPr/>
          </a:p>
        </p:txBody>
      </p:sp>
      <p:sp>
        <p:nvSpPr>
          <p:cNvPr id="71" name="Google Shape;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REAL Review of the Pacific Northwest Tree Octopus Website - YouTube</a:t>
            </a:r>
            <a:endParaRPr/>
          </a:p>
        </p:txBody>
      </p:sp>
      <p:sp>
        <p:nvSpPr>
          <p:cNvPr id="111" name="Google Shape;11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8"/>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8"/>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8"/>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8"/>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 name="Google Shape;20;p18"/>
          <p:cNvPicPr preferRelativeResize="0"/>
          <p:nvPr/>
        </p:nvPicPr>
        <p:blipFill rotWithShape="1">
          <a:blip r:embed="rId4">
            <a:alphaModFix/>
          </a:blip>
          <a:srcRect b="0" l="0" r="0" t="0"/>
          <a:stretch/>
        </p:blipFill>
        <p:spPr>
          <a:xfrm>
            <a:off x="9419016" y="57810"/>
            <a:ext cx="2670279" cy="4328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9"/>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9"/>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9"/>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9"/>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20"/>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2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20"/>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20"/>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image" Target="../media/image8.png"/><Relationship Id="rId5" Type="http://schemas.openxmlformats.org/officeDocument/2006/relationships/hyperlink" Target="http://www.youtube.com/watch?v=ih4dY9i9JKE" TargetMode="External"/><Relationship Id="rId6"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gi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jpg"/><Relationship Id="rId4" Type="http://schemas.openxmlformats.org/officeDocument/2006/relationships/image" Target="../media/image8.png"/><Relationship Id="rId5" Type="http://schemas.openxmlformats.org/officeDocument/2006/relationships/hyperlink" Target="http://www.youtube.com/watch?v=g7WjrvG1GMk" TargetMode="External"/><Relationship Id="rId6"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hyperlink" Target="http://www.youtube.com/watch?v=_2My_HOP-bw" TargetMode="External"/><Relationship Id="rId6"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8.png"/><Relationship Id="rId5" Type="http://schemas.openxmlformats.org/officeDocument/2006/relationships/hyperlink" Target="http://www.youtube.com/watch?v=bvtJj6HoYHg" TargetMode="External"/><Relationship Id="rId6"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hyperlink" Target="https://zapatopi.net/treeoctopus/links.html" TargetMode="External"/><Relationship Id="rId6" Type="http://schemas.openxmlformats.org/officeDocument/2006/relationships/image" Target="../media/image8.png"/><Relationship Id="rId7" Type="http://schemas.openxmlformats.org/officeDocument/2006/relationships/hyperlink" Target="http://www.youtube.com/watch?v=QrXdpGLO-dQ" TargetMode="External"/><Relationship Id="rId8"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4DF"/>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1" name="Google Shape;41;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2" name="Google Shape;42;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 name="Google Shape;43;p1"/>
          <p:cNvSpPr/>
          <p:nvPr/>
        </p:nvSpPr>
        <p:spPr>
          <a:xfrm>
            <a:off x="7273778" y="3619573"/>
            <a:ext cx="4813720"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पाठ 10</a:t>
            </a:r>
            <a:endParaRPr/>
          </a:p>
          <a:p>
            <a:pPr indent="0" lvl="0" marL="0" marR="0" rtl="0" algn="l">
              <a:lnSpc>
                <a:spcPct val="100000"/>
              </a:lnSpc>
              <a:spcBef>
                <a:spcPts val="0"/>
              </a:spcBef>
              <a:spcAft>
                <a:spcPts val="0"/>
              </a:spcAft>
              <a:buClr>
                <a:schemeClr val="dk1"/>
              </a:buClr>
              <a:buSzPts val="400"/>
              <a:buFont typeface="Calibri"/>
              <a:buNone/>
            </a:pPr>
            <a:r>
              <a:t/>
            </a:r>
            <a:endParaRPr b="0" i="0" sz="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000"/>
              <a:buFont typeface="Arial"/>
              <a:buNone/>
            </a:pPr>
            <a:r>
              <a:rPr b="1" i="0" lang="en-US" sz="2000" u="none" cap="none" strike="noStrike">
                <a:solidFill>
                  <a:srgbClr val="FFFF00"/>
                </a:solidFill>
                <a:latin typeface="Arial"/>
                <a:ea typeface="Arial"/>
                <a:cs typeface="Arial"/>
                <a:sym typeface="Arial"/>
              </a:rPr>
              <a:t>फेक न्यूज स्पॉट करें - इंटरनेट अन्वेषक 2</a:t>
            </a:r>
            <a:endParaRPr/>
          </a:p>
        </p:txBody>
      </p:sp>
      <p:pic>
        <p:nvPicPr>
          <p:cNvPr id="44" name="Google Shape;44;p1"/>
          <p:cNvPicPr preferRelativeResize="0"/>
          <p:nvPr/>
        </p:nvPicPr>
        <p:blipFill rotWithShape="1">
          <a:blip r:embed="rId3">
            <a:alphaModFix/>
          </a:blip>
          <a:srcRect b="0" l="0" r="0" t="0"/>
          <a:stretch/>
        </p:blipFill>
        <p:spPr>
          <a:xfrm>
            <a:off x="899308" y="713371"/>
            <a:ext cx="4837324" cy="54610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6" name="Google Shape;156;p10"/>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इसके बारे में सोचो</a:t>
            </a:r>
            <a:endParaRPr/>
          </a:p>
        </p:txBody>
      </p:sp>
      <p:sp>
        <p:nvSpPr>
          <p:cNvPr id="157" name="Google Shape;157;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फेक न्यूज को स्पॉट करें - इंटरनेट अन्वेषक 2</a:t>
            </a:r>
            <a:endParaRPr/>
          </a:p>
        </p:txBody>
      </p:sp>
      <p:sp>
        <p:nvSpPr>
          <p:cNvPr id="158" name="Google Shape;158;p10"/>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10"/>
          <p:cNvSpPr/>
          <p:nvPr/>
        </p:nvSpPr>
        <p:spPr>
          <a:xfrm>
            <a:off x="4744581" y="2078495"/>
            <a:ext cx="6776859" cy="3639651"/>
          </a:xfrm>
          <a:prstGeom prst="rect">
            <a:avLst/>
          </a:prstGeom>
          <a:noFill/>
          <a:ln>
            <a:noFill/>
          </a:ln>
        </p:spPr>
        <p:txBody>
          <a:bodyPr anchorCtr="0" anchor="t" bIns="45700" lIns="91425" spcFirstLastPara="1" rIns="91425" wrap="square" tIns="45700">
            <a:spAutoFit/>
          </a:bodyPr>
          <a:lstStyle/>
          <a:p>
            <a:pPr indent="-285750" lvl="0" marL="412747" marR="0" rtl="0" algn="just">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एक अच्छी दिखने वाली वेबसाइट बहुत विश्वसनीय हो सकती है, चाहे वह कुछ भी कहे। तार्किक रूप से सोचने के लिए कुछ समय निकालना एक अच्छा नियम है:</a:t>
            </a:r>
            <a:endParaRPr/>
          </a:p>
          <a:p>
            <a:pPr indent="-285750" lvl="0" marL="684000" marR="0" rtl="0" algn="just">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वेबसाइट का दावा तार्किक लगता है? क्या यह कुछ ऐसा है जो आपने अतीत में सुना है?</a:t>
            </a:r>
            <a:endParaRPr/>
          </a:p>
          <a:p>
            <a:pPr indent="-285750" lvl="0" marL="684000" marR="0" rtl="0" algn="just">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वेबसाइट जांच के लिए खड़ी है? क्या आप सूचीबद्ध "स्रोतों" पर इंटरनेट पर खोज कर सकते हैं? तुम्हें क्या मिलता है?</a:t>
            </a:r>
            <a:endParaRPr/>
          </a:p>
          <a:p>
            <a:pPr indent="-285750" lvl="0" marL="684000" marR="0" rtl="0" algn="just">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याद रखें कि आपने क्लिकबेट के बारे में क्या सीखा: यदि यह सच लगने के लिए बहुत  अच्छा है , तो शायद यह सच नहीं है।</a:t>
            </a:r>
            <a:endParaRPr b="0" i="0" sz="1800" u="none" cap="none" strike="noStrike">
              <a:solidFill>
                <a:schemeClr val="dk1"/>
              </a:solidFill>
              <a:latin typeface="Arial"/>
              <a:ea typeface="Arial"/>
              <a:cs typeface="Arial"/>
              <a:sym typeface="Arial"/>
            </a:endParaRPr>
          </a:p>
        </p:txBody>
      </p:sp>
      <p:sp>
        <p:nvSpPr>
          <p:cNvPr id="160" name="Google Shape;160;p10"/>
          <p:cNvSpPr/>
          <p:nvPr/>
        </p:nvSpPr>
        <p:spPr>
          <a:xfrm>
            <a:off x="839789" y="1089714"/>
            <a:ext cx="2340291" cy="5389931"/>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1" name="Google Shape;161;p10"/>
          <p:cNvPicPr preferRelativeResize="0"/>
          <p:nvPr/>
        </p:nvPicPr>
        <p:blipFill rotWithShape="1">
          <a:blip r:embed="rId3">
            <a:alphaModFix/>
          </a:blip>
          <a:srcRect b="0" l="0" r="0" t="0"/>
          <a:stretch/>
        </p:blipFill>
        <p:spPr>
          <a:xfrm flipH="1">
            <a:off x="1174450" y="1926126"/>
            <a:ext cx="3184669" cy="39725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1"/>
          <p:cNvPicPr preferRelativeResize="0"/>
          <p:nvPr/>
        </p:nvPicPr>
        <p:blipFill rotWithShape="1">
          <a:blip r:embed="rId3">
            <a:alphaModFix/>
          </a:blip>
          <a:srcRect b="0" l="0" r="0" t="0"/>
          <a:stretch/>
        </p:blipFill>
        <p:spPr>
          <a:xfrm>
            <a:off x="335166" y="1672045"/>
            <a:ext cx="5269113" cy="3527481"/>
          </a:xfrm>
          <a:prstGeom prst="rect">
            <a:avLst/>
          </a:prstGeom>
          <a:noFill/>
          <a:ln>
            <a:noFill/>
          </a:ln>
        </p:spPr>
      </p:pic>
      <p:sp>
        <p:nvSpPr>
          <p:cNvPr id="167" name="Google Shape;167;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8" name="Google Shape;168;p11"/>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प्रतिवर्तन </a:t>
            </a:r>
            <a:endParaRPr b="1" i="0" sz="3600" u="none" cap="none" strike="noStrike">
              <a:solidFill>
                <a:srgbClr val="0064E0"/>
              </a:solidFill>
              <a:latin typeface="Arial"/>
              <a:ea typeface="Arial"/>
              <a:cs typeface="Arial"/>
              <a:sym typeface="Arial"/>
            </a:endParaRPr>
          </a:p>
        </p:txBody>
      </p:sp>
      <p:sp>
        <p:nvSpPr>
          <p:cNvPr id="169" name="Google Shape;169;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फेक न्यूज को स्पॉट करें - इंटरनेट अन्वेषक 2</a:t>
            </a:r>
            <a:endParaRPr/>
          </a:p>
        </p:txBody>
      </p:sp>
      <p:sp>
        <p:nvSpPr>
          <p:cNvPr id="170" name="Google Shape;170;p11"/>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p11"/>
          <p:cNvSpPr/>
          <p:nvPr/>
        </p:nvSpPr>
        <p:spPr>
          <a:xfrm>
            <a:off x="5135386" y="1352522"/>
            <a:ext cx="6953908" cy="4166525"/>
          </a:xfrm>
          <a:prstGeom prst="rect">
            <a:avLst/>
          </a:prstGeom>
          <a:noFill/>
          <a:ln>
            <a:noFill/>
          </a:ln>
        </p:spPr>
        <p:txBody>
          <a:bodyPr anchorCtr="0" anchor="t" bIns="45700" lIns="91425" spcFirstLastPara="1" rIns="91425" wrap="square" tIns="45700">
            <a:spAutoFit/>
          </a:bodyPr>
          <a:lstStyle/>
          <a:p>
            <a:pPr indent="-285750" lvl="0" marL="412747" marR="0" rtl="0" algn="just">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आप नकली ऑनलाइन जानकारी के बहकावे में आने से कैसे बच सकते हैं?</a:t>
            </a:r>
            <a:endParaRPr/>
          </a:p>
          <a:p>
            <a:pPr indent="-285750" lvl="0" marL="412747" marR="0" rtl="0" algn="just">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आप यह कैसे सुनिश्चित कर सकते हैं कि कोई लेख या वीडियो तथ्यात्मक और वास्तविक है?</a:t>
            </a:r>
            <a:endParaRPr/>
          </a:p>
          <a:p>
            <a:pPr indent="-285750" lvl="0" marL="412747" marR="0" rtl="0" algn="just">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जब समाचारों की बात आती है तो वैयक्तिकृत सामग्री कैसे समस्याएँ पैदा कर सकती है? फ़िल्टर बुलबुले हमारे जीवन को कैसे प्रभावित कर सकते हैं?</a:t>
            </a:r>
            <a:endParaRPr/>
          </a:p>
          <a:p>
            <a:pPr indent="-285750" lvl="0" marL="412747" marR="0" rtl="0" algn="just">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आप क्लिकबेट को कैसे पहचान सकते हैं?</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2"/>
          <p:cNvSpPr/>
          <p:nvPr/>
        </p:nvSpPr>
        <p:spPr>
          <a:xfrm>
            <a:off x="839789" y="1089714"/>
            <a:ext cx="1345316" cy="538993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7" name="Google Shape;177;p1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78" name="Google Shape;178;p12"/>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प्रश्नोत्तरी</a:t>
            </a:r>
            <a:endParaRPr b="1" i="0" sz="3600" u="none" cap="none" strike="noStrike">
              <a:solidFill>
                <a:srgbClr val="0064E0"/>
              </a:solidFill>
              <a:latin typeface="Arial"/>
              <a:ea typeface="Arial"/>
              <a:cs typeface="Arial"/>
              <a:sym typeface="Arial"/>
            </a:endParaRPr>
          </a:p>
        </p:txBody>
      </p:sp>
      <p:sp>
        <p:nvSpPr>
          <p:cNvPr id="179" name="Google Shape;179;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फेक न्यूज को स्पॉट करें - इंटरनेट अन्वेषक 2</a:t>
            </a:r>
            <a:endParaRPr/>
          </a:p>
        </p:txBody>
      </p:sp>
      <p:sp>
        <p:nvSpPr>
          <p:cNvPr id="180" name="Google Shape;180;p12"/>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1" name="Google Shape;181;p12"/>
          <p:cNvSpPr txBox="1"/>
          <p:nvPr/>
        </p:nvSpPr>
        <p:spPr>
          <a:xfrm>
            <a:off x="2301847" y="1604211"/>
            <a:ext cx="9303999" cy="457275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1111"/>
              </a:lnSpc>
              <a:spcBef>
                <a:spcPts val="0"/>
              </a:spcBef>
              <a:spcAft>
                <a:spcPts val="0"/>
              </a:spcAft>
              <a:buClr>
                <a:srgbClr val="0064DF"/>
              </a:buClr>
              <a:buSzPts val="1800"/>
              <a:buFont typeface="Calibri"/>
              <a:buAutoNum type="arabicPeriod"/>
            </a:pPr>
            <a:r>
              <a:rPr b="1" i="0" lang="en-US" sz="1800" u="none" cap="none" strike="noStrike">
                <a:solidFill>
                  <a:srgbClr val="0064DF"/>
                </a:solidFill>
                <a:latin typeface="Arial"/>
                <a:ea typeface="Arial"/>
                <a:cs typeface="Arial"/>
                <a:sym typeface="Arial"/>
              </a:rPr>
              <a:t>शीर्ष से पढ़ने (पृष्ठ को नीचे स्क्रॉल करने) की तुलना में पार्श्व पढ़ना गलत सूचना का निर्धारण करने का एक अधिक प्रभावी तरीका क्यों है?</a:t>
            </a:r>
            <a:endParaRPr b="0" i="0" sz="2400" u="none" cap="none" strike="noStrike">
              <a:solidFill>
                <a:schemeClr val="dk1"/>
              </a:solidFill>
              <a:latin typeface="Arial"/>
              <a:ea typeface="Arial"/>
              <a:cs typeface="Arial"/>
              <a:sym typeface="Arial"/>
            </a:endParaRPr>
          </a:p>
          <a:p>
            <a:pPr indent="-342900" lvl="1" marL="684000" marR="0" rtl="0" algn="l">
              <a:lnSpc>
                <a:spcPct val="90000"/>
              </a:lnSpc>
              <a:spcBef>
                <a:spcPts val="600"/>
              </a:spcBef>
              <a:spcAft>
                <a:spcPts val="0"/>
              </a:spcAft>
              <a:buClr>
                <a:schemeClr val="dk1"/>
              </a:buClr>
              <a:buSzPts val="1600"/>
              <a:buFont typeface="Calibri"/>
              <a:buAutoNum type="alphaLcPeriod"/>
            </a:pPr>
            <a:r>
              <a:rPr b="0" i="0" lang="en-US" sz="1600" u="none" cap="none" strike="noStrike">
                <a:solidFill>
                  <a:schemeClr val="dk1"/>
                </a:solidFill>
                <a:latin typeface="Arial"/>
                <a:ea typeface="Arial"/>
                <a:cs typeface="Arial"/>
                <a:sym typeface="Arial"/>
              </a:rPr>
              <a:t>पृष्ठ पर बने रहना और बारीकी से पढ़ना हमेशा यह निर्धारित करने में आपकी सहायता नहीं करता है कि जानकारी विश्वसनीय है या नहीं</a:t>
            </a:r>
            <a:endParaRPr/>
          </a:p>
          <a:p>
            <a:pPr indent="-342900" lvl="1" marL="684000" marR="0" rtl="0" algn="l">
              <a:lnSpc>
                <a:spcPct val="90000"/>
              </a:lnSpc>
              <a:spcBef>
                <a:spcPts val="600"/>
              </a:spcBef>
              <a:spcAft>
                <a:spcPts val="0"/>
              </a:spcAft>
              <a:buClr>
                <a:schemeClr val="dk1"/>
              </a:buClr>
              <a:buSzPts val="1600"/>
              <a:buFont typeface="Calibri"/>
              <a:buAutoNum type="alphaLcPeriod"/>
            </a:pPr>
            <a:r>
              <a:rPr b="0" i="0" lang="en-US" sz="1600" u="none" cap="none" strike="noStrike">
                <a:solidFill>
                  <a:schemeClr val="dk1"/>
                </a:solidFill>
                <a:latin typeface="Arial"/>
                <a:ea typeface="Arial"/>
                <a:cs typeface="Arial"/>
                <a:sym typeface="Arial"/>
              </a:rPr>
              <a:t>एक वेबसाइट आधिकारिक और प्रामाणिक दिख सकती है, लेकिन इसका हमेशा यह मतलब नहीं होता कि यह विश्वसनीय है</a:t>
            </a:r>
            <a:endParaRPr/>
          </a:p>
          <a:p>
            <a:pPr indent="-342900" lvl="1" marL="684000" marR="0" rtl="0" algn="l">
              <a:lnSpc>
                <a:spcPct val="90000"/>
              </a:lnSpc>
              <a:spcBef>
                <a:spcPts val="600"/>
              </a:spcBef>
              <a:spcAft>
                <a:spcPts val="0"/>
              </a:spcAft>
              <a:buClr>
                <a:schemeClr val="dk1"/>
              </a:buClr>
              <a:buSzPts val="1600"/>
              <a:buFont typeface="Calibri"/>
              <a:buAutoNum type="alphaLcPeriod"/>
            </a:pPr>
            <a:r>
              <a:rPr b="0" i="0" lang="en-US" sz="1600" u="none" cap="none" strike="noStrike">
                <a:solidFill>
                  <a:schemeClr val="dk1"/>
                </a:solidFill>
                <a:latin typeface="Arial"/>
                <a:ea typeface="Arial"/>
                <a:cs typeface="Arial"/>
                <a:sym typeface="Arial"/>
              </a:rPr>
              <a:t>स्रोत के दावे को सत्यापित करने के लिए आपको पुष्टि करने की आवश्यकता है</a:t>
            </a:r>
            <a:endParaRPr b="0" i="0" sz="1600" u="none" cap="none" strike="noStrike">
              <a:solidFill>
                <a:schemeClr val="dk1"/>
              </a:solidFill>
              <a:latin typeface="Arial"/>
              <a:ea typeface="Arial"/>
              <a:cs typeface="Arial"/>
              <a:sym typeface="Arial"/>
            </a:endParaRPr>
          </a:p>
          <a:p>
            <a:pPr indent="-342900" lvl="1" marL="684000" marR="0" rtl="0" algn="l">
              <a:lnSpc>
                <a:spcPct val="90000"/>
              </a:lnSpc>
              <a:spcBef>
                <a:spcPts val="600"/>
              </a:spcBef>
              <a:spcAft>
                <a:spcPts val="0"/>
              </a:spcAft>
              <a:buClr>
                <a:schemeClr val="dk1"/>
              </a:buClr>
              <a:buSzPts val="1600"/>
              <a:buFont typeface="Calibri"/>
              <a:buAutoNum type="alphaLcPeriod"/>
            </a:pPr>
            <a:r>
              <a:rPr b="0" i="0" lang="en-US" sz="1600" u="none" cap="none" strike="noStrike">
                <a:solidFill>
                  <a:schemeClr val="dk1"/>
                </a:solidFill>
                <a:latin typeface="Arial"/>
                <a:ea typeface="Arial"/>
                <a:cs typeface="Arial"/>
                <a:sym typeface="Arial"/>
              </a:rPr>
              <a:t>ऊपर के सभी</a:t>
            </a:r>
            <a:br>
              <a:rPr b="0" i="0" lang="en-US"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342900" lvl="0" marL="342900" marR="0" rtl="0" algn="l">
              <a:lnSpc>
                <a:spcPct val="90000"/>
              </a:lnSpc>
              <a:spcBef>
                <a:spcPts val="600"/>
              </a:spcBef>
              <a:spcAft>
                <a:spcPts val="0"/>
              </a:spcAft>
              <a:buClr>
                <a:srgbClr val="0064DF"/>
              </a:buClr>
              <a:buSzPts val="1800"/>
              <a:buFont typeface="Calibri"/>
              <a:buAutoNum type="arabicPeriod"/>
            </a:pPr>
            <a:r>
              <a:rPr b="1" i="0" lang="en-US" sz="1800" u="none" cap="none" strike="noStrike">
                <a:solidFill>
                  <a:srgbClr val="0064DF"/>
                </a:solidFill>
                <a:latin typeface="Arial"/>
                <a:ea typeface="Arial"/>
                <a:cs typeface="Arial"/>
                <a:sym typeface="Arial"/>
              </a:rPr>
              <a:t>"पिग रेस्क्यूज़ बेबी गोट" वायरल वीडियो के पीछे निर्माता का इरादा इसका एक उदाहरण है:</a:t>
            </a:r>
            <a:endParaRPr/>
          </a:p>
          <a:p>
            <a:pPr indent="-342900" lvl="1" marL="684000" marR="0" rtl="0" algn="l">
              <a:lnSpc>
                <a:spcPct val="90000"/>
              </a:lnSpc>
              <a:spcBef>
                <a:spcPts val="600"/>
              </a:spcBef>
              <a:spcAft>
                <a:spcPts val="0"/>
              </a:spcAft>
              <a:buClr>
                <a:schemeClr val="dk1"/>
              </a:buClr>
              <a:buSzPts val="1600"/>
              <a:buFont typeface="Calibri"/>
              <a:buAutoNum type="alphaLcPeriod"/>
            </a:pPr>
            <a:r>
              <a:rPr b="0" i="0" lang="en-US" sz="1600" u="none" cap="none" strike="noStrike">
                <a:solidFill>
                  <a:schemeClr val="dk1"/>
                </a:solidFill>
                <a:latin typeface="Arial"/>
                <a:ea typeface="Arial"/>
                <a:cs typeface="Arial"/>
                <a:sym typeface="Arial"/>
              </a:rPr>
              <a:t>साख</a:t>
            </a:r>
            <a:endParaRPr/>
          </a:p>
          <a:p>
            <a:pPr indent="-342900" lvl="1" marL="684000" marR="0" rtl="0" algn="l">
              <a:lnSpc>
                <a:spcPct val="90000"/>
              </a:lnSpc>
              <a:spcBef>
                <a:spcPts val="600"/>
              </a:spcBef>
              <a:spcAft>
                <a:spcPts val="0"/>
              </a:spcAft>
              <a:buClr>
                <a:schemeClr val="dk1"/>
              </a:buClr>
              <a:buSzPts val="1600"/>
              <a:buFont typeface="Calibri"/>
              <a:buAutoNum type="alphaLcPeriod"/>
            </a:pPr>
            <a:r>
              <a:rPr b="0" i="0" lang="en-US" sz="1600" u="none" cap="none" strike="noStrike">
                <a:solidFill>
                  <a:schemeClr val="dk1"/>
                </a:solidFill>
                <a:latin typeface="Arial"/>
                <a:ea typeface="Arial"/>
                <a:cs typeface="Arial"/>
                <a:sym typeface="Arial"/>
              </a:rPr>
              <a:t>दुष्प्रचार</a:t>
            </a:r>
            <a:endParaRPr/>
          </a:p>
          <a:p>
            <a:pPr indent="-342900" lvl="1" marL="684000" marR="0" rtl="0" algn="l">
              <a:lnSpc>
                <a:spcPct val="90000"/>
              </a:lnSpc>
              <a:spcBef>
                <a:spcPts val="600"/>
              </a:spcBef>
              <a:spcAft>
                <a:spcPts val="0"/>
              </a:spcAft>
              <a:buClr>
                <a:schemeClr val="dk1"/>
              </a:buClr>
              <a:buSzPts val="1600"/>
              <a:buFont typeface="Calibri"/>
              <a:buAutoNum type="alphaLcPeriod"/>
            </a:pPr>
            <a:r>
              <a:rPr b="0" i="0" lang="en-US" sz="1600" u="none" cap="none" strike="noStrike">
                <a:solidFill>
                  <a:schemeClr val="dk1"/>
                </a:solidFill>
                <a:latin typeface="Arial"/>
                <a:ea typeface="Arial"/>
                <a:cs typeface="Arial"/>
                <a:sym typeface="Arial"/>
              </a:rPr>
              <a:t>मंडन</a:t>
            </a:r>
            <a:endParaRPr/>
          </a:p>
          <a:p>
            <a:pPr indent="-342900" lvl="1" marL="684000" marR="0" rtl="0" algn="l">
              <a:lnSpc>
                <a:spcPct val="90000"/>
              </a:lnSpc>
              <a:spcBef>
                <a:spcPts val="600"/>
              </a:spcBef>
              <a:spcAft>
                <a:spcPts val="0"/>
              </a:spcAft>
              <a:buClr>
                <a:schemeClr val="dk1"/>
              </a:buClr>
              <a:buSzPts val="1600"/>
              <a:buFont typeface="Calibri"/>
              <a:buAutoNum type="alphaLcPeriod"/>
            </a:pPr>
            <a:r>
              <a:rPr b="0" i="0" lang="en-US" sz="1600" u="none" cap="none" strike="noStrike">
                <a:solidFill>
                  <a:schemeClr val="dk1"/>
                </a:solidFill>
                <a:latin typeface="Arial"/>
                <a:ea typeface="Arial"/>
                <a:cs typeface="Arial"/>
                <a:sym typeface="Arial"/>
              </a:rPr>
              <a:t>पार्श्व पढ़ना</a:t>
            </a:r>
            <a:endParaRPr/>
          </a:p>
        </p:txBody>
      </p:sp>
      <p:pic>
        <p:nvPicPr>
          <p:cNvPr id="182" name="Google Shape;182;p12"/>
          <p:cNvPicPr preferRelativeResize="0"/>
          <p:nvPr/>
        </p:nvPicPr>
        <p:blipFill rotWithShape="1">
          <a:blip r:embed="rId3">
            <a:alphaModFix/>
          </a:blip>
          <a:srcRect b="0" l="0" r="0" t="0"/>
          <a:stretch/>
        </p:blipFill>
        <p:spPr>
          <a:xfrm rot="-5400000">
            <a:off x="-437036" y="2472181"/>
            <a:ext cx="3067106" cy="21771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3"/>
          <p:cNvSpPr/>
          <p:nvPr/>
        </p:nvSpPr>
        <p:spPr>
          <a:xfrm>
            <a:off x="77789" y="1089714"/>
            <a:ext cx="1345200" cy="5389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8" name="Google Shape;188;p1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89" name="Google Shape;189;p13"/>
          <p:cNvSpPr txBox="1"/>
          <p:nvPr/>
        </p:nvSpPr>
        <p:spPr>
          <a:xfrm>
            <a:off x="172349" y="79157"/>
            <a:ext cx="7192800" cy="5862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प्रश्नोत्तरी</a:t>
            </a:r>
            <a:endParaRPr b="1" i="0" sz="3600" u="none" cap="none" strike="noStrike">
              <a:solidFill>
                <a:srgbClr val="0064E0"/>
              </a:solidFill>
              <a:latin typeface="Arial"/>
              <a:ea typeface="Arial"/>
              <a:cs typeface="Arial"/>
              <a:sym typeface="Arial"/>
            </a:endParaRPr>
          </a:p>
        </p:txBody>
      </p:sp>
      <p:sp>
        <p:nvSpPr>
          <p:cNvPr id="190" name="Google Shape;190;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फेक न्यूज को स्पॉट करें - इंटरनेट अन्वेषक 2</a:t>
            </a:r>
            <a:endParaRPr/>
          </a:p>
        </p:txBody>
      </p:sp>
      <p:sp>
        <p:nvSpPr>
          <p:cNvPr id="191" name="Google Shape;191;p13"/>
          <p:cNvSpPr/>
          <p:nvPr/>
        </p:nvSpPr>
        <p:spPr>
          <a:xfrm>
            <a:off x="306388" y="665441"/>
            <a:ext cx="1345200" cy="116400"/>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2" name="Google Shape;192;p13"/>
          <p:cNvSpPr txBox="1"/>
          <p:nvPr/>
        </p:nvSpPr>
        <p:spPr>
          <a:xfrm>
            <a:off x="2159500" y="821900"/>
            <a:ext cx="9941100" cy="5657700"/>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just">
              <a:lnSpc>
                <a:spcPct val="125000"/>
              </a:lnSpc>
              <a:spcBef>
                <a:spcPts val="0"/>
              </a:spcBef>
              <a:spcAft>
                <a:spcPts val="0"/>
              </a:spcAft>
              <a:buClr>
                <a:srgbClr val="0064DF"/>
              </a:buClr>
              <a:buSzPts val="1600"/>
              <a:buFont typeface="Calibri"/>
              <a:buAutoNum type="arabicPeriod"/>
            </a:pPr>
            <a:r>
              <a:rPr b="1" i="0" lang="en-US" sz="1600" u="none" cap="none" strike="noStrike">
                <a:solidFill>
                  <a:srgbClr val="0064DF"/>
                </a:solidFill>
                <a:latin typeface="Arial"/>
                <a:ea typeface="Arial"/>
                <a:cs typeface="Arial"/>
                <a:sym typeface="Arial"/>
              </a:rPr>
              <a:t>कुलदीप को अक्सर उसकी खबरें यूट्यूब से मिल जाती हैं। एक वीडियो में उन्होंने देखा, किसी ने बताया कि सरकार कानूनी मतदान की उम्र को 16 में बदल रही है। कुलदीप के लिए वीडियो पर विश्वास करने या इसे साझा करने से पहले इसकी विश्वसनीयता को सत्यापित करना क्यों महत्वपूर्ण है ?</a:t>
            </a:r>
            <a:endParaRPr/>
          </a:p>
          <a:p>
            <a:pPr indent="-342900" lvl="1" marL="684000" marR="0" rtl="0" algn="just">
              <a:lnSpc>
                <a:spcPct val="90000"/>
              </a:lnSpc>
              <a:spcBef>
                <a:spcPts val="600"/>
              </a:spcBef>
              <a:spcAft>
                <a:spcPts val="0"/>
              </a:spcAft>
              <a:buClr>
                <a:schemeClr val="dk1"/>
              </a:buClr>
              <a:buSzPts val="1400"/>
              <a:buFont typeface="Calibri"/>
              <a:buAutoNum type="alphaLcPeriod"/>
            </a:pPr>
            <a:r>
              <a:rPr b="0" i="0" lang="en-US" sz="1400" u="none" cap="none" strike="noStrike">
                <a:solidFill>
                  <a:schemeClr val="dk1"/>
                </a:solidFill>
                <a:latin typeface="Arial"/>
                <a:ea typeface="Arial"/>
                <a:cs typeface="Arial"/>
                <a:sym typeface="Arial"/>
              </a:rPr>
              <a:t>यह सुनिश्चित करने के लिए कि उसके दोस्तों को भी वीडियो दिलचस्प लगे</a:t>
            </a:r>
            <a:endParaRPr b="0" i="0" sz="1400" u="none" cap="none" strike="noStrike">
              <a:solidFill>
                <a:schemeClr val="dk1"/>
              </a:solidFill>
              <a:latin typeface="Arial"/>
              <a:ea typeface="Arial"/>
              <a:cs typeface="Arial"/>
              <a:sym typeface="Arial"/>
            </a:endParaRPr>
          </a:p>
          <a:p>
            <a:pPr indent="-342900" lvl="1" marL="684000" marR="0" rtl="0" algn="just">
              <a:lnSpc>
                <a:spcPct val="90000"/>
              </a:lnSpc>
              <a:spcBef>
                <a:spcPts val="600"/>
              </a:spcBef>
              <a:spcAft>
                <a:spcPts val="0"/>
              </a:spcAft>
              <a:buClr>
                <a:schemeClr val="dk1"/>
              </a:buClr>
              <a:buSzPts val="1400"/>
              <a:buFont typeface="Calibri"/>
              <a:buAutoNum type="alphaLcPeriod"/>
            </a:pPr>
            <a:r>
              <a:rPr b="0" i="0" lang="en-US" sz="1400" u="none" cap="none" strike="noStrike">
                <a:solidFill>
                  <a:schemeClr val="dk1"/>
                </a:solidFill>
                <a:latin typeface="Arial"/>
                <a:ea typeface="Arial"/>
                <a:cs typeface="Arial"/>
                <a:sym typeface="Arial"/>
              </a:rPr>
              <a:t>सत्यापित वीडियो होने पर अधिक लाइक पाने के लिए</a:t>
            </a:r>
            <a:endParaRPr/>
          </a:p>
          <a:p>
            <a:pPr indent="-342900" lvl="1" marL="684000" marR="0" rtl="0" algn="just">
              <a:lnSpc>
                <a:spcPct val="90000"/>
              </a:lnSpc>
              <a:spcBef>
                <a:spcPts val="600"/>
              </a:spcBef>
              <a:spcAft>
                <a:spcPts val="0"/>
              </a:spcAft>
              <a:buClr>
                <a:schemeClr val="dk1"/>
              </a:buClr>
              <a:buSzPts val="1400"/>
              <a:buFont typeface="Calibri"/>
              <a:buAutoNum type="alphaLcPeriod"/>
            </a:pPr>
            <a:r>
              <a:rPr b="0" i="0" lang="en-US" sz="1400" u="none" cap="none" strike="noStrike">
                <a:solidFill>
                  <a:schemeClr val="dk1"/>
                </a:solidFill>
                <a:latin typeface="Arial"/>
                <a:ea typeface="Arial"/>
                <a:cs typeface="Arial"/>
                <a:sym typeface="Arial"/>
              </a:rPr>
              <a:t>किसी के पोस्ट में वीडियो से असहमत होने की स्थिति में तैयार रहने के लिए</a:t>
            </a:r>
            <a:endParaRPr/>
          </a:p>
          <a:p>
            <a:pPr indent="-342900" lvl="1" marL="684000" marR="0" rtl="0" algn="just">
              <a:lnSpc>
                <a:spcPct val="90000"/>
              </a:lnSpc>
              <a:spcBef>
                <a:spcPts val="600"/>
              </a:spcBef>
              <a:spcAft>
                <a:spcPts val="0"/>
              </a:spcAft>
              <a:buClr>
                <a:schemeClr val="dk1"/>
              </a:buClr>
              <a:buSzPts val="1400"/>
              <a:buFont typeface="Calibri"/>
              <a:buAutoNum type="alphaLcPeriod"/>
            </a:pPr>
            <a:r>
              <a:rPr b="0" i="0" lang="en-US" sz="1400" u="none" cap="none" strike="noStrike">
                <a:solidFill>
                  <a:schemeClr val="dk1"/>
                </a:solidFill>
                <a:latin typeface="Arial"/>
                <a:ea typeface="Arial"/>
                <a:cs typeface="Arial"/>
                <a:sym typeface="Arial"/>
              </a:rPr>
              <a:t>यह सुनिश्चित करने के लिए कि अन्य लोग दुष्प्रचार पर विश्वास नहीं करते हैं या  साझा नहीं करते हैं</a:t>
            </a:r>
            <a:endParaRPr b="0" i="0" sz="1400" u="none" cap="none" strike="noStrike">
              <a:solidFill>
                <a:schemeClr val="dk1"/>
              </a:solidFill>
              <a:latin typeface="Arial"/>
              <a:ea typeface="Arial"/>
              <a:cs typeface="Arial"/>
              <a:sym typeface="Arial"/>
            </a:endParaRPr>
          </a:p>
          <a:p>
            <a:pPr indent="0" lvl="1" marL="341100" marR="0" rtl="0" algn="just">
              <a:lnSpc>
                <a:spcPct val="90000"/>
              </a:lnSpc>
              <a:spcBef>
                <a:spcPts val="6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342900" lvl="0" marL="342900" marR="0" rtl="0" algn="just">
              <a:lnSpc>
                <a:spcPct val="125000"/>
              </a:lnSpc>
              <a:spcBef>
                <a:spcPts val="600"/>
              </a:spcBef>
              <a:spcAft>
                <a:spcPts val="0"/>
              </a:spcAft>
              <a:buClr>
                <a:srgbClr val="0064DF"/>
              </a:buClr>
              <a:buSzPts val="1600"/>
              <a:buFont typeface="Calibri"/>
              <a:buAutoNum type="arabicPeriod"/>
            </a:pPr>
            <a:r>
              <a:rPr b="1" i="0" lang="en-US" sz="1600" u="none" cap="none" strike="noStrike">
                <a:solidFill>
                  <a:srgbClr val="0064DF"/>
                </a:solidFill>
                <a:latin typeface="Arial"/>
                <a:ea typeface="Arial"/>
                <a:cs typeface="Arial"/>
                <a:sym typeface="Arial"/>
              </a:rPr>
              <a:t>अभिराम स्वस्थ भोजन पर एक रिपोर्ट तैयार करने में अपनी छोटी बहन की मदद कर रहा है। उन्हें मछली खाने के नकारात्मक प्रभावों के बारे में एक लेख मिला। वेबसाइट विश्वसनीय दिखती है, और उसकी बहन लेख से कुछ जानकारी उद्धृत करना चाहती है। अभिराम को अपनी बहन को क्या सलाह देनी चाहिए?</a:t>
            </a:r>
            <a:endParaRPr b="1" i="0" sz="1600" u="none" cap="none" strike="noStrike">
              <a:solidFill>
                <a:srgbClr val="0064DF"/>
              </a:solidFill>
              <a:latin typeface="Arial"/>
              <a:ea typeface="Arial"/>
              <a:cs typeface="Arial"/>
              <a:sym typeface="Arial"/>
            </a:endParaRPr>
          </a:p>
          <a:p>
            <a:pPr indent="-342900" lvl="1" marL="684000" marR="0" rtl="0" algn="just">
              <a:lnSpc>
                <a:spcPct val="90000"/>
              </a:lnSpc>
              <a:spcBef>
                <a:spcPts val="600"/>
              </a:spcBef>
              <a:spcAft>
                <a:spcPts val="0"/>
              </a:spcAft>
              <a:buClr>
                <a:schemeClr val="dk1"/>
              </a:buClr>
              <a:buSzPts val="1400"/>
              <a:buFont typeface="Calibri"/>
              <a:buAutoNum type="alphaLcPeriod"/>
            </a:pPr>
            <a:r>
              <a:rPr b="0" i="0" lang="en-US" sz="1400" u="none" cap="none" strike="noStrike">
                <a:solidFill>
                  <a:schemeClr val="dk1"/>
                </a:solidFill>
                <a:latin typeface="Arial"/>
                <a:ea typeface="Arial"/>
                <a:cs typeface="Arial"/>
                <a:sym typeface="Arial"/>
              </a:rPr>
              <a:t>रिपोर्ट में वेबसाइट का यूआरएल शामिल करना सुनिश्चित करें</a:t>
            </a:r>
            <a:endParaRPr/>
          </a:p>
          <a:p>
            <a:pPr indent="-342900" lvl="1" marL="684000" marR="0" rtl="0" algn="just">
              <a:lnSpc>
                <a:spcPct val="90000"/>
              </a:lnSpc>
              <a:spcBef>
                <a:spcPts val="600"/>
              </a:spcBef>
              <a:spcAft>
                <a:spcPts val="0"/>
              </a:spcAft>
              <a:buClr>
                <a:schemeClr val="dk1"/>
              </a:buClr>
              <a:buSzPts val="1400"/>
              <a:buFont typeface="Calibri"/>
              <a:buAutoNum type="alphaLcPeriod"/>
            </a:pPr>
            <a:r>
              <a:rPr b="0" i="0" lang="en-US" sz="1400" u="none" cap="none" strike="noStrike">
                <a:solidFill>
                  <a:schemeClr val="dk1"/>
                </a:solidFill>
                <a:latin typeface="Arial"/>
                <a:ea typeface="Arial"/>
                <a:cs typeface="Arial"/>
                <a:sym typeface="Arial"/>
              </a:rPr>
              <a:t>किसी मित्र से पूछें कि क्या उन्हें लगता है कि वेबसाइट पर दी गई जानकारी वास्तविक है</a:t>
            </a:r>
            <a:endParaRPr/>
          </a:p>
          <a:p>
            <a:pPr indent="-342900" lvl="1" marL="684000" marR="0" rtl="0" algn="just">
              <a:lnSpc>
                <a:spcPct val="90000"/>
              </a:lnSpc>
              <a:spcBef>
                <a:spcPts val="600"/>
              </a:spcBef>
              <a:spcAft>
                <a:spcPts val="0"/>
              </a:spcAft>
              <a:buClr>
                <a:schemeClr val="dk1"/>
              </a:buClr>
              <a:buSzPts val="1400"/>
              <a:buFont typeface="Calibri"/>
              <a:buAutoNum type="alphaLcPeriod"/>
            </a:pPr>
            <a:r>
              <a:rPr b="0" i="0" lang="en-US" sz="1400" u="none" cap="none" strike="noStrike">
                <a:solidFill>
                  <a:schemeClr val="dk1"/>
                </a:solidFill>
                <a:latin typeface="Arial"/>
                <a:ea typeface="Arial"/>
                <a:cs typeface="Arial"/>
                <a:sym typeface="Arial"/>
              </a:rPr>
              <a:t>वेबसाइट को सोशल मीडिया पर साझा करें ताकि अन्य लोग देख सकें कि वह क्या काम कर रही है</a:t>
            </a:r>
            <a:endParaRPr/>
          </a:p>
          <a:p>
            <a:pPr indent="-342900" lvl="1" marL="684000" marR="0" rtl="0" algn="just">
              <a:lnSpc>
                <a:spcPct val="90000"/>
              </a:lnSpc>
              <a:spcBef>
                <a:spcPts val="600"/>
              </a:spcBef>
              <a:spcAft>
                <a:spcPts val="0"/>
              </a:spcAft>
              <a:buClr>
                <a:schemeClr val="dk1"/>
              </a:buClr>
              <a:buSzPts val="1400"/>
              <a:buFont typeface="Calibri"/>
              <a:buAutoNum type="alphaLcPeriod"/>
            </a:pPr>
            <a:r>
              <a:rPr b="0" i="0" lang="en-US" sz="1400" u="none" cap="none" strike="noStrike">
                <a:solidFill>
                  <a:schemeClr val="dk1"/>
                </a:solidFill>
                <a:latin typeface="Arial"/>
                <a:ea typeface="Arial"/>
                <a:cs typeface="Arial"/>
                <a:sym typeface="Arial"/>
              </a:rPr>
              <a:t>यह सुनिश्चित करने के लिए कि यह विश्वसनीय है, वेबसाइट से जानकारी पर शोध करें</a:t>
            </a:r>
            <a:endParaRPr b="0" i="0" sz="1400" u="none" cap="none" strike="noStrike">
              <a:solidFill>
                <a:schemeClr val="dk1"/>
              </a:solidFill>
              <a:latin typeface="Arial"/>
              <a:ea typeface="Arial"/>
              <a:cs typeface="Arial"/>
              <a:sym typeface="Arial"/>
            </a:endParaRPr>
          </a:p>
          <a:p>
            <a:pPr indent="-254000" lvl="1" marL="684000" marR="0" rtl="0" algn="just">
              <a:lnSpc>
                <a:spcPct val="90000"/>
              </a:lnSpc>
              <a:spcBef>
                <a:spcPts val="60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342900" lvl="0" marL="342900" marR="0" rtl="0" algn="just">
              <a:lnSpc>
                <a:spcPct val="125000"/>
              </a:lnSpc>
              <a:spcBef>
                <a:spcPts val="600"/>
              </a:spcBef>
              <a:spcAft>
                <a:spcPts val="0"/>
              </a:spcAft>
              <a:buClr>
                <a:srgbClr val="0064DF"/>
              </a:buClr>
              <a:buSzPts val="1600"/>
              <a:buFont typeface="Calibri"/>
              <a:buAutoNum type="arabicPeriod"/>
            </a:pPr>
            <a:r>
              <a:rPr b="1" i="0" lang="en-US" sz="1600" u="none" cap="none" strike="noStrike">
                <a:solidFill>
                  <a:srgbClr val="0064DF"/>
                </a:solidFill>
                <a:latin typeface="Arial"/>
                <a:ea typeface="Arial"/>
                <a:cs typeface="Arial"/>
                <a:sym typeface="Arial"/>
              </a:rPr>
              <a:t>आपको ऑनलाइन मिलने वाली जानकारी की सटीकता को सत्यापित करने के बारे में जानने में कितना विश्वास है?</a:t>
            </a:r>
            <a:endParaRPr/>
          </a:p>
          <a:p>
            <a:pPr indent="-342900" lvl="1" marL="684000" marR="0" rtl="0" algn="just">
              <a:lnSpc>
                <a:spcPct val="90000"/>
              </a:lnSpc>
              <a:spcBef>
                <a:spcPts val="600"/>
              </a:spcBef>
              <a:spcAft>
                <a:spcPts val="0"/>
              </a:spcAft>
              <a:buClr>
                <a:schemeClr val="dk1"/>
              </a:buClr>
              <a:buSzPts val="1400"/>
              <a:buFont typeface="Calibri"/>
              <a:buAutoNum type="alphaLcPeriod"/>
            </a:pPr>
            <a:r>
              <a:rPr b="0" i="0" lang="en-US" sz="1400" u="none" cap="none" strike="noStrike">
                <a:solidFill>
                  <a:schemeClr val="dk1"/>
                </a:solidFill>
                <a:latin typeface="Arial"/>
                <a:ea typeface="Arial"/>
                <a:cs typeface="Arial"/>
                <a:sym typeface="Arial"/>
              </a:rPr>
              <a:t>मुझे बहुत आत्मविश्वास महसूस हो रहा है</a:t>
            </a:r>
            <a:endParaRPr/>
          </a:p>
          <a:p>
            <a:pPr indent="-342900" lvl="1" marL="684000" marR="0" rtl="0" algn="just">
              <a:lnSpc>
                <a:spcPct val="90000"/>
              </a:lnSpc>
              <a:spcBef>
                <a:spcPts val="600"/>
              </a:spcBef>
              <a:spcAft>
                <a:spcPts val="0"/>
              </a:spcAft>
              <a:buClr>
                <a:schemeClr val="dk1"/>
              </a:buClr>
              <a:buSzPts val="1400"/>
              <a:buFont typeface="Calibri"/>
              <a:buAutoNum type="alphaLcPeriod"/>
            </a:pPr>
            <a:r>
              <a:rPr b="0" i="0" lang="en-US" sz="1400" u="none" cap="none" strike="noStrike">
                <a:solidFill>
                  <a:schemeClr val="dk1"/>
                </a:solidFill>
                <a:latin typeface="Arial"/>
                <a:ea typeface="Arial"/>
                <a:cs typeface="Arial"/>
                <a:sym typeface="Arial"/>
              </a:rPr>
              <a:t>मैं कुछ आश्वस्त महसूस कर रहा हूं</a:t>
            </a:r>
            <a:endParaRPr/>
          </a:p>
          <a:p>
            <a:pPr indent="-342900" lvl="1" marL="684000" marR="0" rtl="0" algn="just">
              <a:lnSpc>
                <a:spcPct val="90000"/>
              </a:lnSpc>
              <a:spcBef>
                <a:spcPts val="600"/>
              </a:spcBef>
              <a:spcAft>
                <a:spcPts val="0"/>
              </a:spcAft>
              <a:buClr>
                <a:schemeClr val="dk1"/>
              </a:buClr>
              <a:buSzPts val="1400"/>
              <a:buFont typeface="Calibri"/>
              <a:buAutoNum type="alphaLcPeriod"/>
            </a:pPr>
            <a:r>
              <a:rPr b="0" i="0" lang="en-US" sz="1400" u="none" cap="none" strike="noStrike">
                <a:solidFill>
                  <a:schemeClr val="dk1"/>
                </a:solidFill>
                <a:latin typeface="Arial"/>
                <a:ea typeface="Arial"/>
                <a:cs typeface="Arial"/>
                <a:sym typeface="Arial"/>
              </a:rPr>
              <a:t>मुझे विश्वास नहीं हो रहा है</a:t>
            </a:r>
            <a:endParaRPr/>
          </a:p>
        </p:txBody>
      </p:sp>
      <p:pic>
        <p:nvPicPr>
          <p:cNvPr id="193" name="Google Shape;193;p13"/>
          <p:cNvPicPr preferRelativeResize="0"/>
          <p:nvPr/>
        </p:nvPicPr>
        <p:blipFill rotWithShape="1">
          <a:blip r:embed="rId3">
            <a:alphaModFix/>
          </a:blip>
          <a:srcRect b="0" l="0" r="0" t="0"/>
          <a:stretch/>
        </p:blipFill>
        <p:spPr>
          <a:xfrm rot="-5400000">
            <a:off x="-418925" y="2759726"/>
            <a:ext cx="2887625" cy="20497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4"/>
          <p:cNvPicPr preferRelativeResize="0"/>
          <p:nvPr/>
        </p:nvPicPr>
        <p:blipFill rotWithShape="1">
          <a:blip r:embed="rId3">
            <a:alphaModFix/>
          </a:blip>
          <a:srcRect b="29384" l="15753" r="15753" t="5356"/>
          <a:stretch/>
        </p:blipFill>
        <p:spPr>
          <a:xfrm>
            <a:off x="0" y="-30563"/>
            <a:ext cx="12192000" cy="6535678"/>
          </a:xfrm>
          <a:prstGeom prst="rect">
            <a:avLst/>
          </a:prstGeom>
          <a:noFill/>
          <a:ln>
            <a:noFill/>
          </a:ln>
        </p:spPr>
      </p:pic>
      <p:sp>
        <p:nvSpPr>
          <p:cNvPr id="199" name="Google Shape;199;p1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00" name="Google Shape;200;p14"/>
          <p:cNvSpPr txBox="1"/>
          <p:nvPr/>
        </p:nvSpPr>
        <p:spPr>
          <a:xfrm>
            <a:off x="318887" y="249702"/>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गृह गतिविधि</a:t>
            </a:r>
            <a:endParaRPr/>
          </a:p>
        </p:txBody>
      </p:sp>
      <p:sp>
        <p:nvSpPr>
          <p:cNvPr id="201" name="Google Shape;201;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फेक न्यूज को स्पॉट करें - इंटरनेट अन्वेषक 2</a:t>
            </a:r>
            <a:endParaRPr/>
          </a:p>
        </p:txBody>
      </p:sp>
      <p:sp>
        <p:nvSpPr>
          <p:cNvPr id="202" name="Google Shape;202;p14"/>
          <p:cNvSpPr/>
          <p:nvPr/>
        </p:nvSpPr>
        <p:spPr>
          <a:xfrm>
            <a:off x="567005" y="825328"/>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3" name="Google Shape;203;p14"/>
          <p:cNvSpPr/>
          <p:nvPr/>
        </p:nvSpPr>
        <p:spPr>
          <a:xfrm>
            <a:off x="619759" y="1049283"/>
            <a:ext cx="10810241" cy="383823"/>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विकिपीडिया का सावधानी से उपयोग करना</a:t>
            </a:r>
            <a:endParaRPr/>
          </a:p>
        </p:txBody>
      </p:sp>
      <p:sp>
        <p:nvSpPr>
          <p:cNvPr id="204" name="Google Shape;204;p14"/>
          <p:cNvSpPr/>
          <p:nvPr/>
        </p:nvSpPr>
        <p:spPr>
          <a:xfrm>
            <a:off x="760176" y="1411612"/>
            <a:ext cx="1065449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Arial"/>
                <a:ea typeface="Arial"/>
                <a:cs typeface="Arial"/>
                <a:sym typeface="Arial"/>
              </a:rPr>
              <a:t>देखें</a:t>
            </a:r>
            <a:r>
              <a:rPr b="1" i="0" lang="en-US" sz="1800" u="sng" cap="none" strike="noStrike">
                <a:solidFill>
                  <a:srgbClr val="1155CC"/>
                </a:solidFill>
                <a:latin typeface="Arial"/>
                <a:ea typeface="Arial"/>
                <a:cs typeface="Arial"/>
                <a:sym typeface="Arial"/>
              </a:rPr>
              <a:t> </a:t>
            </a:r>
            <a:r>
              <a:rPr b="1" i="0" lang="en-US" sz="1800" u="sng" cap="none" strike="noStrike">
                <a:solidFill>
                  <a:schemeClr val="dk1"/>
                </a:solidFill>
                <a:latin typeface="Arial"/>
                <a:ea typeface="Arial"/>
                <a:cs typeface="Arial"/>
                <a:sym typeface="Arial"/>
              </a:rPr>
              <a:t>विकिपीडिया के उपयोग के बारे में वीडियो </a:t>
            </a:r>
            <a:r>
              <a:rPr b="0" i="0" lang="en-US" sz="1800" u="none" cap="none" strike="noStrike">
                <a:solidFill>
                  <a:schemeClr val="dk1"/>
                </a:solidFill>
                <a:latin typeface="Arial"/>
                <a:ea typeface="Arial"/>
                <a:cs typeface="Arial"/>
                <a:sym typeface="Arial"/>
              </a:rPr>
              <a:t>और उन तीन तरीकों का दस्तावेजीकरण करें जिनमें आप विकिपीडिया का सफलतापूर्वक उपयोग कर सकते हैं।</a:t>
            </a:r>
            <a:endParaRPr b="1" i="0" sz="1800" u="none" cap="none" strike="noStrike">
              <a:solidFill>
                <a:schemeClr val="dk1"/>
              </a:solidFill>
              <a:latin typeface="Arial"/>
              <a:ea typeface="Arial"/>
              <a:cs typeface="Arial"/>
              <a:sym typeface="Arial"/>
            </a:endParaRPr>
          </a:p>
        </p:txBody>
      </p:sp>
      <p:pic>
        <p:nvPicPr>
          <p:cNvPr id="205" name="Google Shape;205;p14"/>
          <p:cNvPicPr preferRelativeResize="0"/>
          <p:nvPr/>
        </p:nvPicPr>
        <p:blipFill rotWithShape="1">
          <a:blip r:embed="rId4">
            <a:alphaModFix/>
          </a:blip>
          <a:srcRect b="0" l="0" r="0" t="0"/>
          <a:stretch/>
        </p:blipFill>
        <p:spPr>
          <a:xfrm>
            <a:off x="9419016" y="57810"/>
            <a:ext cx="2670279" cy="432854"/>
          </a:xfrm>
          <a:prstGeom prst="rect">
            <a:avLst/>
          </a:prstGeom>
          <a:noFill/>
          <a:ln>
            <a:noFill/>
          </a:ln>
        </p:spPr>
      </p:pic>
      <p:pic>
        <p:nvPicPr>
          <p:cNvPr descr="Let's talk about Wikipedia. Wikipedia is often maligned by teachers and twitter trolls alike as an unreliable source. And yes, it does sometimes have major errors and omissions, but Wikipedia is also the Internet's largest general reference work and as such an incredibly powerful tool. Today we'll discuss using Wikipedia for good - to help us get a birds-eye view of content, better evaluate information with lateral reading, and find trustworthy primary sources. &#10;&#10;Special thanks to our partners from MediaWise who helped create this series:&#10;The Poynter Institute&#10;The Stanford History Education Group (sheg.stanford.edu)&#10;&#10;Follow MediaWise and their fact-checking work across social:&#10;https://www.instagram.com/mediawise/&#10;https://www.youtube.com/mediawise&#10;https://twitter.com/mediawise&#10;https://www.facebook.com/MediaWise/&#10;&#10;MediaWise is supported by Google.&#10;&#10;Crash Course is on Patreon! You can support us directly by signing up at http://www.patreon.com/crashcourse&#10;&#10;Thanks to the following Patrons for their generous monthly contributions that help keep Crash Course free for everyone forever:&#10;&#10;Eric Prestemon, Sam Buck, Mark Brouwer, Naman Goel, Patrick Wiener II, Nathan Catchings, Efrain R. Pedroza, Brandon Westmoreland, dorsey, Indika Siriwardena, James Hughes, Kenneth F Penttinen, Trevin Beattie, Satya Ridhima Parvathaneni, Erika &amp; Alexa Saur, Glenn Elliott, Justin Zingsheim, Jessica Wode, Kathrin Benoit, Tom Trval, Jason Saslow, Nathan Taylor, Brian Thomas Gossett, Khaled El Shalakany, SR Foxley, Yasenia Cruz, Eric Koslow, Caleb Weeks, Tim Curwick, D.A. Noe, Shawn Arnold, Malcolm Callis, Advait Shinde, William McGraw, Andrei Krishkevich, Rachel Bright, Jirat, Ian Dundore&#10;--&#10;&#10;Want to find Crash Course elsewhere on the internet?&#10;Facebook - http://www.facebook.com/YouTubeCrashC...&#10;Twitter - http://www.twitter.com/TheCrashCourse&#10;Tumblr - http://thecrashcourse.tumblr.com &#10;Support Crash Course on Patreon: http://patreon.com/crashcourse&#10;&#10;CC Kids: http://www.youtube.com/crashcoursekids" id="206" name="Google Shape;206;p14" title="Using Wikipedia: Crash Course Navigating Digital Information #5">
            <a:hlinkClick r:id="rId5"/>
          </p:cNvPr>
          <p:cNvPicPr preferRelativeResize="0"/>
          <p:nvPr/>
        </p:nvPicPr>
        <p:blipFill>
          <a:blip r:embed="rId6">
            <a:alphaModFix/>
          </a:blip>
          <a:stretch>
            <a:fillRect/>
          </a:stretch>
        </p:blipFill>
        <p:spPr>
          <a:xfrm>
            <a:off x="3040025" y="2137850"/>
            <a:ext cx="6260875" cy="3521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pSp>
        <p:nvGrpSpPr>
          <p:cNvPr id="211" name="Google Shape;211;p15"/>
          <p:cNvGrpSpPr/>
          <p:nvPr/>
        </p:nvGrpSpPr>
        <p:grpSpPr>
          <a:xfrm flipH="1">
            <a:off x="3170099" y="2654041"/>
            <a:ext cx="5851803" cy="1966150"/>
            <a:chOff x="2788049" y="2445925"/>
            <a:chExt cx="5851803" cy="1966150"/>
          </a:xfrm>
        </p:grpSpPr>
        <p:pic>
          <p:nvPicPr>
            <p:cNvPr id="212" name="Google Shape;212;p15"/>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13" name="Google Shape;213;p15"/>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14" name="Google Shape;214;p15"/>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215" name="Google Shape;215;p15"/>
          <p:cNvSpPr txBox="1"/>
          <p:nvPr/>
        </p:nvSpPr>
        <p:spPr>
          <a:xfrm>
            <a:off x="3048000" y="2519937"/>
            <a:ext cx="6096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के द्वारा सम्पादित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2"/>
          <p:cNvPicPr preferRelativeResize="0"/>
          <p:nvPr/>
        </p:nvPicPr>
        <p:blipFill rotWithShape="1">
          <a:blip r:embed="rId3">
            <a:alphaModFix/>
          </a:blip>
          <a:srcRect b="29384" l="15753" r="15753" t="5356"/>
          <a:stretch/>
        </p:blipFill>
        <p:spPr>
          <a:xfrm>
            <a:off x="0" y="0"/>
            <a:ext cx="12192000" cy="6535678"/>
          </a:xfrm>
          <a:prstGeom prst="rect">
            <a:avLst/>
          </a:prstGeom>
          <a:noFill/>
          <a:ln>
            <a:noFill/>
          </a:ln>
        </p:spPr>
      </p:pic>
      <p:sp>
        <p:nvSpPr>
          <p:cNvPr id="50" name="Google Shape;50;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1" name="Google Shape;51;p2"/>
          <p:cNvSpPr txBox="1"/>
          <p:nvPr/>
        </p:nvSpPr>
        <p:spPr>
          <a:xfrm>
            <a:off x="705750" y="307756"/>
            <a:ext cx="9552948" cy="73724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इंटरनेट वीडियो की जांच करना</a:t>
            </a:r>
            <a:endParaRPr/>
          </a:p>
        </p:txBody>
      </p:sp>
      <p:sp>
        <p:nvSpPr>
          <p:cNvPr id="52" name="Google Shape;52;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फेक न्यूज को स्पॉट करें - इंटरनेट अन्वेषक 2</a:t>
            </a:r>
            <a:endParaRPr/>
          </a:p>
        </p:txBody>
      </p:sp>
      <p:sp>
        <p:nvSpPr>
          <p:cNvPr id="53" name="Google Shape;53;p2"/>
          <p:cNvSpPr/>
          <p:nvPr/>
        </p:nvSpPr>
        <p:spPr>
          <a:xfrm>
            <a:off x="4038600" y="1240000"/>
            <a:ext cx="4114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sng" cap="none" strike="noStrike">
                <a:solidFill>
                  <a:srgbClr val="1155CC"/>
                </a:solidFill>
                <a:latin typeface="Calibri"/>
                <a:ea typeface="Calibri"/>
                <a:cs typeface="Calibri"/>
                <a:sym typeface="Calibri"/>
              </a:rPr>
              <a:t>सुअर जिसने बकरी के बच्चे को बचाया</a:t>
            </a:r>
            <a:endParaRPr b="0" i="0" sz="2000" u="none" cap="none" strike="noStrike">
              <a:solidFill>
                <a:schemeClr val="dk1"/>
              </a:solidFill>
              <a:latin typeface="Calibri"/>
              <a:ea typeface="Calibri"/>
              <a:cs typeface="Calibri"/>
              <a:sym typeface="Calibri"/>
            </a:endParaRPr>
          </a:p>
        </p:txBody>
      </p:sp>
      <p:sp>
        <p:nvSpPr>
          <p:cNvPr id="54" name="Google Shape;54;p2"/>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5" name="Google Shape;55;p2"/>
          <p:cNvPicPr preferRelativeResize="0"/>
          <p:nvPr/>
        </p:nvPicPr>
        <p:blipFill rotWithShape="1">
          <a:blip r:embed="rId4">
            <a:alphaModFix/>
          </a:blip>
          <a:srcRect b="0" l="0" r="0" t="0"/>
          <a:stretch/>
        </p:blipFill>
        <p:spPr>
          <a:xfrm>
            <a:off x="9419016" y="57810"/>
            <a:ext cx="2670279" cy="432854"/>
          </a:xfrm>
          <a:prstGeom prst="rect">
            <a:avLst/>
          </a:prstGeom>
          <a:noFill/>
          <a:ln>
            <a:noFill/>
          </a:ln>
        </p:spPr>
      </p:pic>
      <p:pic>
        <p:nvPicPr>
          <p:cNvPr descr="Pig saves goat who's foot was stuck underwater at petting zoo. Simply amazing." id="56" name="Google Shape;56;p2" title="Pig rescues baby goat">
            <a:hlinkClick r:id="rId5"/>
          </p:cNvPr>
          <p:cNvPicPr preferRelativeResize="0"/>
          <p:nvPr/>
        </p:nvPicPr>
        <p:blipFill>
          <a:blip r:embed="rId6">
            <a:alphaModFix/>
          </a:blip>
          <a:stretch>
            <a:fillRect/>
          </a:stretch>
        </p:blipFill>
        <p:spPr>
          <a:xfrm>
            <a:off x="2667675" y="1700250"/>
            <a:ext cx="6974850" cy="3923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3"/>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62" name="Google Shape;62;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3" name="Google Shape;63;p3"/>
          <p:cNvSpPr txBox="1"/>
          <p:nvPr/>
        </p:nvSpPr>
        <p:spPr>
          <a:xfrm>
            <a:off x="705750" y="307756"/>
            <a:ext cx="9552948" cy="73724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इंटरनेट वीडियो की जांच करना</a:t>
            </a:r>
            <a:endParaRPr b="1" i="0" sz="3600" u="none" cap="none" strike="noStrike">
              <a:solidFill>
                <a:srgbClr val="0064E0"/>
              </a:solidFill>
              <a:latin typeface="Arial"/>
              <a:ea typeface="Arial"/>
              <a:cs typeface="Arial"/>
              <a:sym typeface="Arial"/>
            </a:endParaRPr>
          </a:p>
        </p:txBody>
      </p:sp>
      <p:sp>
        <p:nvSpPr>
          <p:cNvPr id="64" name="Google Shape;64;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फेक न्यूज को स्पॉट करें - इंटरनेट अन्वेषक 2</a:t>
            </a:r>
            <a:endParaRPr/>
          </a:p>
        </p:txBody>
      </p:sp>
      <p:sp>
        <p:nvSpPr>
          <p:cNvPr id="65" name="Google Shape;65;p3"/>
          <p:cNvSpPr/>
          <p:nvPr/>
        </p:nvSpPr>
        <p:spPr>
          <a:xfrm>
            <a:off x="5276713" y="1293469"/>
            <a:ext cx="1638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rgbClr val="1155CC"/>
                </a:solidFill>
                <a:latin typeface="Calibri"/>
                <a:ea typeface="Calibri"/>
                <a:cs typeface="Calibri"/>
                <a:sym typeface="Calibri"/>
              </a:rPr>
              <a:t>वीडियो ले लेना </a:t>
            </a:r>
            <a:endParaRPr b="0" i="0" sz="2000" u="none" cap="none" strike="noStrike">
              <a:solidFill>
                <a:schemeClr val="dk1"/>
              </a:solidFill>
              <a:latin typeface="Calibri"/>
              <a:ea typeface="Calibri"/>
              <a:cs typeface="Calibri"/>
              <a:sym typeface="Calibri"/>
            </a:endParaRPr>
          </a:p>
        </p:txBody>
      </p:sp>
      <p:sp>
        <p:nvSpPr>
          <p:cNvPr id="66" name="Google Shape;66;p3"/>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7" name="Google Shape;67;p3"/>
          <p:cNvPicPr preferRelativeResize="0"/>
          <p:nvPr/>
        </p:nvPicPr>
        <p:blipFill rotWithShape="1">
          <a:blip r:embed="rId4">
            <a:alphaModFix/>
          </a:blip>
          <a:srcRect b="0" l="0" r="0" t="0"/>
          <a:stretch/>
        </p:blipFill>
        <p:spPr>
          <a:xfrm>
            <a:off x="9419016" y="57810"/>
            <a:ext cx="2670279" cy="432854"/>
          </a:xfrm>
          <a:prstGeom prst="rect">
            <a:avLst/>
          </a:prstGeom>
          <a:noFill/>
          <a:ln>
            <a:noFill/>
          </a:ln>
        </p:spPr>
      </p:pic>
      <p:pic>
        <p:nvPicPr>
          <p:cNvPr descr="A pig and a goat star in a viral video Nathan stages in order to bring people to Oak Glen Petting Zoo.&#10;&#10;The Comedy Central app has full episodes of your favorite shows available now. http://on.cc.com/1e85GN8" id="68" name="Google Shape;68;p3" title="Nathan For You - Petting Zoo Hero">
            <a:hlinkClick r:id="rId5"/>
          </p:cNvPr>
          <p:cNvPicPr preferRelativeResize="0"/>
          <p:nvPr/>
        </p:nvPicPr>
        <p:blipFill>
          <a:blip r:embed="rId6">
            <a:alphaModFix/>
          </a:blip>
          <a:stretch>
            <a:fillRect/>
          </a:stretch>
        </p:blipFill>
        <p:spPr>
          <a:xfrm>
            <a:off x="2497222" y="1911275"/>
            <a:ext cx="7197566" cy="4048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4"/>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sp>
        <p:nvSpPr>
          <p:cNvPr id="74" name="Google Shape;74;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75" name="Google Shape;75;p4"/>
          <p:cNvSpPr txBox="1"/>
          <p:nvPr/>
        </p:nvSpPr>
        <p:spPr>
          <a:xfrm>
            <a:off x="248550" y="231556"/>
            <a:ext cx="9552900" cy="737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इंटरनेट वीडियो की जांच करना</a:t>
            </a:r>
            <a:endParaRPr b="1" i="0" sz="3600" u="none" cap="none" strike="noStrike">
              <a:solidFill>
                <a:srgbClr val="0064E0"/>
              </a:solidFill>
              <a:latin typeface="Arial"/>
              <a:ea typeface="Arial"/>
              <a:cs typeface="Arial"/>
              <a:sym typeface="Arial"/>
            </a:endParaRPr>
          </a:p>
        </p:txBody>
      </p:sp>
      <p:sp>
        <p:nvSpPr>
          <p:cNvPr id="76" name="Google Shape;76;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फेक न्यूज को स्पॉट करें - इंटरनेट अन्वेषक 2</a:t>
            </a:r>
            <a:endParaRPr/>
          </a:p>
        </p:txBody>
      </p:sp>
      <p:sp>
        <p:nvSpPr>
          <p:cNvPr id="77" name="Google Shape;77;p4"/>
          <p:cNvSpPr/>
          <p:nvPr/>
        </p:nvSpPr>
        <p:spPr>
          <a:xfrm>
            <a:off x="444737" y="1161362"/>
            <a:ext cx="21819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rgbClr val="1155CC"/>
                </a:solidFill>
                <a:latin typeface="Calibri"/>
                <a:ea typeface="Calibri"/>
                <a:cs typeface="Calibri"/>
                <a:sym typeface="Calibri"/>
              </a:rPr>
              <a:t>ऐसा वीडियो कैसे आसानी से वायरल हो सकता है</a:t>
            </a:r>
            <a:endParaRPr b="0" i="0" sz="2000" u="none" cap="none" strike="noStrike">
              <a:solidFill>
                <a:schemeClr val="dk1"/>
              </a:solidFill>
              <a:latin typeface="Calibri"/>
              <a:ea typeface="Calibri"/>
              <a:cs typeface="Calibri"/>
              <a:sym typeface="Calibri"/>
            </a:endParaRPr>
          </a:p>
        </p:txBody>
      </p:sp>
      <p:sp>
        <p:nvSpPr>
          <p:cNvPr id="78" name="Google Shape;78;p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9" name="Google Shape;79;p4"/>
          <p:cNvPicPr preferRelativeResize="0"/>
          <p:nvPr/>
        </p:nvPicPr>
        <p:blipFill rotWithShape="1">
          <a:blip r:embed="rId4">
            <a:alphaModFix/>
          </a:blip>
          <a:srcRect b="0" l="0" r="0" t="0"/>
          <a:stretch/>
        </p:blipFill>
        <p:spPr>
          <a:xfrm>
            <a:off x="9419016" y="57810"/>
            <a:ext cx="2670279" cy="432854"/>
          </a:xfrm>
          <a:prstGeom prst="rect">
            <a:avLst/>
          </a:prstGeom>
          <a:noFill/>
          <a:ln>
            <a:noFill/>
          </a:ln>
        </p:spPr>
      </p:pic>
      <p:pic>
        <p:nvPicPr>
          <p:cNvPr descr="After Nathan releases his video of a pig rescuing a baby goat, he watches as news outlets everywhere pick up the story.&#10;&#10;The Comedy Central app has full episodes of your favorite shows available now. http://on.cc.com/1e85GN8" id="80" name="Google Shape;80;p4" title="Nathan For You - Petting Zoo Hero Pt. 2">
            <a:hlinkClick r:id="rId5"/>
          </p:cNvPr>
          <p:cNvPicPr preferRelativeResize="0"/>
          <p:nvPr/>
        </p:nvPicPr>
        <p:blipFill>
          <a:blip r:embed="rId6">
            <a:alphaModFix/>
          </a:blip>
          <a:stretch>
            <a:fillRect/>
          </a:stretch>
        </p:blipFill>
        <p:spPr>
          <a:xfrm>
            <a:off x="2745825" y="1395900"/>
            <a:ext cx="6419525" cy="3610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6" name="Google Shape;86;p5"/>
          <p:cNvSpPr txBox="1"/>
          <p:nvPr/>
        </p:nvSpPr>
        <p:spPr>
          <a:xfrm>
            <a:off x="705750" y="307750"/>
            <a:ext cx="8033100" cy="586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परिभाषाएँ जो आपको पता होनी चाहिए</a:t>
            </a:r>
            <a:endParaRPr/>
          </a:p>
        </p:txBody>
      </p:sp>
      <p:sp>
        <p:nvSpPr>
          <p:cNvPr id="87" name="Google Shape;87;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फेक न्यूज को स्पॉट करें - इंटरनेट अन्वेषक 2</a:t>
            </a:r>
            <a:endParaRPr/>
          </a:p>
        </p:txBody>
      </p:sp>
      <p:sp>
        <p:nvSpPr>
          <p:cNvPr id="88" name="Google Shape;88;p5"/>
          <p:cNvSpPr/>
          <p:nvPr/>
        </p:nvSpPr>
        <p:spPr>
          <a:xfrm rot="5400000">
            <a:off x="4788564" y="2272658"/>
            <a:ext cx="323906" cy="137525"/>
          </a:xfrm>
          <a:prstGeom prst="triangle">
            <a:avLst>
              <a:gd fmla="val 50000" name="adj"/>
            </a:avLst>
          </a:prstGeom>
          <a:solidFill>
            <a:srgbClr val="00AE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5"/>
          <p:cNvSpPr/>
          <p:nvPr/>
        </p:nvSpPr>
        <p:spPr>
          <a:xfrm flipH="1" rot="-5400000">
            <a:off x="7164121" y="2272659"/>
            <a:ext cx="323906" cy="137525"/>
          </a:xfrm>
          <a:prstGeom prst="triangle">
            <a:avLst>
              <a:gd fmla="val 50000" name="adj"/>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5"/>
          <p:cNvSpPr/>
          <p:nvPr/>
        </p:nvSpPr>
        <p:spPr>
          <a:xfrm>
            <a:off x="2858421" y="1400767"/>
            <a:ext cx="199285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0064DF"/>
                </a:solidFill>
                <a:latin typeface="Arial"/>
                <a:ea typeface="Arial"/>
                <a:cs typeface="Arial"/>
                <a:sym typeface="Arial"/>
              </a:rPr>
              <a:t>दुष्प्रचार</a:t>
            </a:r>
            <a:endParaRPr b="0" i="0" sz="2000" u="none" cap="none" strike="noStrike">
              <a:solidFill>
                <a:srgbClr val="0064DF"/>
              </a:solidFill>
              <a:latin typeface="Arial"/>
              <a:ea typeface="Arial"/>
              <a:cs typeface="Arial"/>
              <a:sym typeface="Arial"/>
            </a:endParaRPr>
          </a:p>
        </p:txBody>
      </p:sp>
      <p:sp>
        <p:nvSpPr>
          <p:cNvPr id="91" name="Google Shape;91;p5"/>
          <p:cNvSpPr/>
          <p:nvPr/>
        </p:nvSpPr>
        <p:spPr>
          <a:xfrm>
            <a:off x="7425781" y="1400767"/>
            <a:ext cx="202010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ED7D30"/>
                </a:solidFill>
                <a:latin typeface="Arial"/>
                <a:ea typeface="Arial"/>
                <a:cs typeface="Arial"/>
                <a:sym typeface="Arial"/>
              </a:rPr>
              <a:t>झूठी खबर</a:t>
            </a:r>
            <a:endParaRPr b="0" i="0" sz="2000" u="none" cap="none" strike="noStrike">
              <a:solidFill>
                <a:srgbClr val="ED7D30"/>
              </a:solidFill>
              <a:latin typeface="Arial"/>
              <a:ea typeface="Arial"/>
              <a:cs typeface="Arial"/>
              <a:sym typeface="Arial"/>
            </a:endParaRPr>
          </a:p>
        </p:txBody>
      </p:sp>
      <p:pic>
        <p:nvPicPr>
          <p:cNvPr id="92" name="Google Shape;92;p5"/>
          <p:cNvPicPr preferRelativeResize="0"/>
          <p:nvPr/>
        </p:nvPicPr>
        <p:blipFill rotWithShape="1">
          <a:blip r:embed="rId3">
            <a:alphaModFix/>
          </a:blip>
          <a:srcRect b="41946" l="1802" r="16531" t="-1346"/>
          <a:stretch/>
        </p:blipFill>
        <p:spPr>
          <a:xfrm>
            <a:off x="4976789" y="1466862"/>
            <a:ext cx="2385494" cy="1743330"/>
          </a:xfrm>
          <a:prstGeom prst="rect">
            <a:avLst/>
          </a:prstGeom>
          <a:noFill/>
          <a:ln>
            <a:noFill/>
          </a:ln>
        </p:spPr>
      </p:pic>
      <p:cxnSp>
        <p:nvCxnSpPr>
          <p:cNvPr id="93" name="Google Shape;93;p5"/>
          <p:cNvCxnSpPr/>
          <p:nvPr/>
        </p:nvCxnSpPr>
        <p:spPr>
          <a:xfrm flipH="1">
            <a:off x="5514219" y="1540321"/>
            <a:ext cx="1128071" cy="1639094"/>
          </a:xfrm>
          <a:prstGeom prst="straightConnector1">
            <a:avLst/>
          </a:prstGeom>
          <a:noFill/>
          <a:ln cap="flat" cmpd="sng" w="9525">
            <a:solidFill>
              <a:schemeClr val="dk1"/>
            </a:solidFill>
            <a:prstDash val="solid"/>
            <a:miter lim="800000"/>
            <a:headEnd len="sm" w="sm" type="none"/>
            <a:tailEnd len="sm" w="sm" type="none"/>
          </a:ln>
        </p:spPr>
      </p:cxnSp>
      <p:sp>
        <p:nvSpPr>
          <p:cNvPr id="94" name="Google Shape;94;p5"/>
          <p:cNvSpPr/>
          <p:nvPr/>
        </p:nvSpPr>
        <p:spPr>
          <a:xfrm>
            <a:off x="839788" y="1830612"/>
            <a:ext cx="3895585" cy="1021616"/>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5"/>
          <p:cNvSpPr/>
          <p:nvPr/>
        </p:nvSpPr>
        <p:spPr>
          <a:xfrm>
            <a:off x="7520352" y="1830612"/>
            <a:ext cx="4296510" cy="1021616"/>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5"/>
          <p:cNvSpPr/>
          <p:nvPr/>
        </p:nvSpPr>
        <p:spPr>
          <a:xfrm>
            <a:off x="549289" y="1999779"/>
            <a:ext cx="3882111" cy="707886"/>
          </a:xfrm>
          <a:prstGeom prst="rect">
            <a:avLst/>
          </a:prstGeom>
          <a:noFill/>
          <a:ln>
            <a:noFill/>
          </a:ln>
        </p:spPr>
        <p:txBody>
          <a:bodyPr anchorCtr="0" anchor="t" bIns="45700" lIns="91425" spcFirstLastPara="1" rIns="91425" wrap="square" tIns="45700">
            <a:spAutoFit/>
          </a:bodyPr>
          <a:lstStyle/>
          <a:p>
            <a:pPr indent="0" lvl="1" marL="457200" marR="0" rtl="0" algn="l">
              <a:lnSpc>
                <a:spcPct val="133333"/>
              </a:lnSpc>
              <a:spcBef>
                <a:spcPts val="0"/>
              </a:spcBef>
              <a:spcAft>
                <a:spcPts val="0"/>
              </a:spcAft>
              <a:buNone/>
            </a:pPr>
            <a:r>
              <a:rPr b="0" i="0" lang="en-US" sz="1800" u="none" cap="none" strike="noStrike">
                <a:solidFill>
                  <a:schemeClr val="lt1"/>
                </a:solidFill>
                <a:latin typeface="Arial"/>
                <a:ea typeface="Arial"/>
                <a:cs typeface="Arial"/>
                <a:sym typeface="Arial"/>
              </a:rPr>
              <a:t>धोखा देने के इरादे से फैलाई जा रही गलत जानकारी।</a:t>
            </a:r>
            <a:endParaRPr/>
          </a:p>
        </p:txBody>
      </p:sp>
      <p:sp>
        <p:nvSpPr>
          <p:cNvPr id="97" name="Google Shape;97;p5"/>
          <p:cNvSpPr/>
          <p:nvPr/>
        </p:nvSpPr>
        <p:spPr>
          <a:xfrm>
            <a:off x="7347423" y="1999779"/>
            <a:ext cx="4767263" cy="707886"/>
          </a:xfrm>
          <a:prstGeom prst="rect">
            <a:avLst/>
          </a:prstGeom>
          <a:noFill/>
          <a:ln>
            <a:noFill/>
          </a:ln>
        </p:spPr>
        <p:txBody>
          <a:bodyPr anchorCtr="0" anchor="t" bIns="45700" lIns="91425" spcFirstLastPara="1" rIns="91425" wrap="square" tIns="45700">
            <a:spAutoFit/>
          </a:bodyPr>
          <a:lstStyle/>
          <a:p>
            <a:pPr indent="0" lvl="1" marL="457200" marR="0" rtl="0" algn="l">
              <a:lnSpc>
                <a:spcPct val="133333"/>
              </a:lnSpc>
              <a:spcBef>
                <a:spcPts val="0"/>
              </a:spcBef>
              <a:spcAft>
                <a:spcPts val="0"/>
              </a:spcAft>
              <a:buNone/>
            </a:pPr>
            <a:r>
              <a:rPr b="0" i="0" lang="en-US" sz="1800" u="none" cap="none" strike="noStrike">
                <a:solidFill>
                  <a:schemeClr val="lt1"/>
                </a:solidFill>
                <a:latin typeface="Arial"/>
                <a:ea typeface="Arial"/>
                <a:cs typeface="Arial"/>
                <a:sym typeface="Arial"/>
              </a:rPr>
              <a:t>गुमराह करने के इरादे की परवाह किए बिना झूठी सूचना फैलाई जाती है।</a:t>
            </a:r>
            <a:endParaRPr/>
          </a:p>
        </p:txBody>
      </p:sp>
      <p:sp>
        <p:nvSpPr>
          <p:cNvPr id="98" name="Google Shape;98;p5"/>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5"/>
          <p:cNvSpPr/>
          <p:nvPr/>
        </p:nvSpPr>
        <p:spPr>
          <a:xfrm>
            <a:off x="619761" y="3468414"/>
            <a:ext cx="10485120" cy="2507610"/>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0" i="0" lang="en-US" sz="2400" u="none" cap="none" strike="noStrike">
                <a:solidFill>
                  <a:schemeClr val="dk1"/>
                </a:solidFill>
                <a:latin typeface="Arial"/>
                <a:ea typeface="Arial"/>
                <a:cs typeface="Arial"/>
                <a:sym typeface="Arial"/>
              </a:rPr>
              <a:t>दुष्प्रचार और गलत सूचना दोनों के बड़े परिणाम हो सकते हैं जैसे:</a:t>
            </a:r>
            <a:endParaRPr/>
          </a:p>
          <a:p>
            <a:pPr indent="-342900" lvl="0" marL="741150" marR="0" rtl="0" algn="just">
              <a:lnSpc>
                <a:spcPct val="115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लोगों के समूहों के बीच बढ़ता तनाव और गुस्सा</a:t>
            </a:r>
            <a:endParaRPr b="0" i="0" sz="2400" u="none" cap="none" strike="noStrike">
              <a:solidFill>
                <a:schemeClr val="dk1"/>
              </a:solidFill>
              <a:latin typeface="Arial"/>
              <a:ea typeface="Arial"/>
              <a:cs typeface="Arial"/>
              <a:sym typeface="Arial"/>
            </a:endParaRPr>
          </a:p>
          <a:p>
            <a:pPr indent="-342900" lvl="0" marL="741150" marR="0" rtl="0" algn="just">
              <a:lnSpc>
                <a:spcPct val="115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व्यक्तियों या समूहों की प्रतिष्ठा को नुकसान पहुँचाना।</a:t>
            </a:r>
            <a:endParaRPr/>
          </a:p>
          <a:p>
            <a:pPr indent="-342900" lvl="0" marL="741150" marR="0" rtl="0" algn="just">
              <a:lnSpc>
                <a:spcPct val="115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चुनाव परिणाम को प्रभावित करना </a:t>
            </a:r>
            <a:endParaRPr b="0" i="0" sz="2400" u="none" cap="none" strike="noStrike">
              <a:solidFill>
                <a:schemeClr val="dk1"/>
              </a:solidFill>
              <a:latin typeface="Arial"/>
              <a:ea typeface="Arial"/>
              <a:cs typeface="Arial"/>
              <a:sym typeface="Arial"/>
            </a:endParaRPr>
          </a:p>
          <a:p>
            <a:pPr indent="-342900" lvl="0" marL="741150" marR="0" rtl="0" algn="just">
              <a:lnSpc>
                <a:spcPct val="115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टीके या महामारी संबंधी प्रोटोकॉल के बारे में जनता की समझ को प्रभावित करना</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a:t>
            </a: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105" name="Google Shape;105;p6"/>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शीर्ष से पार्श्व तक </a:t>
            </a:r>
            <a:endParaRPr b="1" i="0" sz="3600" u="none" cap="none" strike="noStrike">
              <a:solidFill>
                <a:srgbClr val="0064E0"/>
              </a:solidFill>
              <a:latin typeface="Arial"/>
              <a:ea typeface="Arial"/>
              <a:cs typeface="Arial"/>
              <a:sym typeface="Arial"/>
            </a:endParaRPr>
          </a:p>
        </p:txBody>
      </p:sp>
      <p:sp>
        <p:nvSpPr>
          <p:cNvPr id="106" name="Google Shape;106;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10: फेक न्यूज को स्पॉट करें - इंटरनेट अन्वेषक 2</a:t>
            </a:r>
            <a:endParaRPr/>
          </a:p>
        </p:txBody>
      </p:sp>
      <p:sp>
        <p:nvSpPr>
          <p:cNvPr id="107" name="Google Shape;107;p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 name="Google Shape;108;p6"/>
          <p:cNvSpPr/>
          <p:nvPr/>
        </p:nvSpPr>
        <p:spPr>
          <a:xfrm>
            <a:off x="534303" y="1413698"/>
            <a:ext cx="10485120" cy="4101316"/>
          </a:xfrm>
          <a:prstGeom prst="rect">
            <a:avLst/>
          </a:prstGeom>
          <a:noFill/>
          <a:ln>
            <a:noFill/>
          </a:ln>
        </p:spPr>
        <p:txBody>
          <a:bodyPr anchorCtr="0" anchor="t" bIns="45700" lIns="91425" spcFirstLastPara="1" rIns="91425" wrap="square" tIns="45700">
            <a:spAutoFit/>
          </a:bodyPr>
          <a:lstStyle/>
          <a:p>
            <a:pPr indent="-285750" lvl="0" marL="412747" marR="0" rtl="0" algn="just">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कोई लेख या वीडियो वास्तविक है या नहीं इसकी पुष्टि करने के लिए एक पद्धति "पार्श्व पठन" है।</a:t>
            </a:r>
            <a:endParaRPr/>
          </a:p>
          <a:p>
            <a:pPr indent="-171450" lvl="0" marL="412747" marR="0" rtl="0" algn="just">
              <a:lnSpc>
                <a:spcPct val="115000"/>
              </a:lnSpc>
              <a:spcBef>
                <a:spcPts val="18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412747" marR="0" rtl="0" algn="just">
              <a:lnSpc>
                <a:spcPct val="115000"/>
              </a:lnSpc>
              <a:spcBef>
                <a:spcPts val="18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पार्श्व पठन कई वेबसाइटों पर पढ़कर यह जांचना और सत्यापित करना है कि कई वेबसाइटें एक ही समाचार दिखा रही हैं।</a:t>
            </a:r>
            <a:endParaRPr b="0" i="0" sz="1800" u="none" cap="none" strike="noStrike">
              <a:solidFill>
                <a:srgbClr val="000000"/>
              </a:solidFill>
              <a:latin typeface="Arial"/>
              <a:ea typeface="Arial"/>
              <a:cs typeface="Arial"/>
              <a:sym typeface="Arial"/>
            </a:endParaRPr>
          </a:p>
          <a:p>
            <a:pPr indent="-285750" lvl="1" marL="869947" marR="0" rtl="0" algn="just">
              <a:lnSpc>
                <a:spcPct val="115000"/>
              </a:lnSpc>
              <a:spcBef>
                <a:spcPts val="18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वर्टिकल रीडिंग एक ही वेबसाइट को ऊपर से नीचे तक पढ़ना है</a:t>
            </a:r>
            <a:endParaRPr b="0" i="0" sz="1800" u="none" cap="none" strike="noStrike">
              <a:solidFill>
                <a:srgbClr val="000000"/>
              </a:solidFill>
              <a:latin typeface="Arial"/>
              <a:ea typeface="Arial"/>
              <a:cs typeface="Arial"/>
              <a:sym typeface="Arial"/>
            </a:endParaRPr>
          </a:p>
          <a:p>
            <a:pPr indent="-285750" lvl="0" marL="412747" marR="0" rtl="0" algn="just">
              <a:lnSpc>
                <a:spcPct val="115000"/>
              </a:lnSpc>
              <a:spcBef>
                <a:spcPts val="18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पार्श्व पठन कैसे काम करता है?</a:t>
            </a:r>
            <a:endParaRPr/>
          </a:p>
          <a:p>
            <a:pPr indent="-285750" lvl="0" marL="648000" marR="0" rtl="0" algn="just">
              <a:lnSpc>
                <a:spcPct val="115000"/>
              </a:lnSpc>
              <a:spcBef>
                <a:spcPts val="6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आप जिस वेबसाइट को पढ़ रहे हैं उसे छोड़ दें</a:t>
            </a:r>
            <a:endParaRPr/>
          </a:p>
          <a:p>
            <a:pPr indent="-285750" lvl="0" marL="648000" marR="0" rtl="0" algn="just">
              <a:lnSpc>
                <a:spcPct val="115000"/>
              </a:lnSpc>
              <a:spcBef>
                <a:spcPts val="6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एक नया ब्राउज़र टैब खोलें और समाचार कहानी के वैकल्पिक संस्करण देखें</a:t>
            </a:r>
            <a:endParaRPr/>
          </a:p>
          <a:p>
            <a:pPr indent="-285750" lvl="0" marL="648000" marR="0" rtl="0" algn="just">
              <a:lnSpc>
                <a:spcPct val="115000"/>
              </a:lnSpc>
              <a:spcBef>
                <a:spcPts val="6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यह देखने के लिए वेबसाइटों की तुलना करें कि प्रदान की गई जानकारी सुसंगत है या नहीं</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7"/>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pic>
        <p:nvPicPr>
          <p:cNvPr id="114" name="Google Shape;114;p7"/>
          <p:cNvPicPr preferRelativeResize="0"/>
          <p:nvPr/>
        </p:nvPicPr>
        <p:blipFill rotWithShape="1">
          <a:blip r:embed="rId4">
            <a:alphaModFix/>
          </a:blip>
          <a:srcRect b="0" l="0" r="0" t="0"/>
          <a:stretch/>
        </p:blipFill>
        <p:spPr>
          <a:xfrm>
            <a:off x="3169920" y="1352753"/>
            <a:ext cx="5691175" cy="3524047"/>
          </a:xfrm>
          <a:prstGeom prst="rect">
            <a:avLst/>
          </a:prstGeom>
          <a:noFill/>
          <a:ln>
            <a:noFill/>
          </a:ln>
        </p:spPr>
      </p:pic>
      <p:sp>
        <p:nvSpPr>
          <p:cNvPr id="115" name="Google Shape;115;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6" name="Google Shape;116;p7"/>
          <p:cNvSpPr txBox="1"/>
          <p:nvPr/>
        </p:nvSpPr>
        <p:spPr>
          <a:xfrm>
            <a:off x="705750" y="307756"/>
            <a:ext cx="9552948" cy="73724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पैसिफिक नॉर्थवेस्ट ट्री ऑक्टोपस</a:t>
            </a:r>
            <a:endParaRPr/>
          </a:p>
        </p:txBody>
      </p:sp>
      <p:sp>
        <p:nvSpPr>
          <p:cNvPr id="117" name="Google Shape;117;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फेक न्यूज को स्पॉट करें - इंटरनेट अन्वेषक 2</a:t>
            </a:r>
            <a:endParaRPr/>
          </a:p>
        </p:txBody>
      </p:sp>
      <p:sp>
        <p:nvSpPr>
          <p:cNvPr id="118" name="Google Shape;118;p7"/>
          <p:cNvSpPr/>
          <p:nvPr/>
        </p:nvSpPr>
        <p:spPr>
          <a:xfrm>
            <a:off x="2351401" y="6166375"/>
            <a:ext cx="74892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आइए इसकी वेबसाइट के बारे में जानें </a:t>
            </a:r>
            <a:r>
              <a:rPr b="1" i="0" lang="en-US" sz="1800" u="sng" cap="none" strike="noStrike">
                <a:solidFill>
                  <a:srgbClr val="1155CC"/>
                </a:solidFill>
                <a:latin typeface="Arial"/>
                <a:ea typeface="Arial"/>
                <a:cs typeface="Arial"/>
                <a:sym typeface="Arial"/>
                <a:hlinkClick r:id="rId5">
                  <a:extLst>
                    <a:ext uri="{A12FA001-AC4F-418D-AE19-62706E023703}">
                      <ahyp:hlinkClr val="tx"/>
                    </a:ext>
                  </a:extLst>
                </a:hlinkClick>
              </a:rPr>
              <a:t>पैसिफिक नॉर्थवेस्ट ट्री ऑक्टोपस</a:t>
            </a:r>
            <a:endParaRPr b="1" i="0" sz="1800" u="none" cap="none" strike="noStrike">
              <a:solidFill>
                <a:schemeClr val="dk1"/>
              </a:solidFill>
              <a:latin typeface="Arial"/>
              <a:ea typeface="Arial"/>
              <a:cs typeface="Arial"/>
              <a:sym typeface="Arial"/>
            </a:endParaRPr>
          </a:p>
        </p:txBody>
      </p:sp>
      <p:sp>
        <p:nvSpPr>
          <p:cNvPr id="119" name="Google Shape;119;p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0" name="Google Shape;120;p7"/>
          <p:cNvPicPr preferRelativeResize="0"/>
          <p:nvPr/>
        </p:nvPicPr>
        <p:blipFill rotWithShape="1">
          <a:blip r:embed="rId6">
            <a:alphaModFix/>
          </a:blip>
          <a:srcRect b="0" l="0" r="0" t="0"/>
          <a:stretch/>
        </p:blipFill>
        <p:spPr>
          <a:xfrm>
            <a:off x="9419016" y="57810"/>
            <a:ext cx="2670279" cy="432854"/>
          </a:xfrm>
          <a:prstGeom prst="rect">
            <a:avLst/>
          </a:prstGeom>
          <a:noFill/>
          <a:ln>
            <a:noFill/>
          </a:ln>
        </p:spPr>
      </p:pic>
      <p:pic>
        <p:nvPicPr>
          <p:cNvPr descr="This is a review of the webpage Help Save the Pacific Northwest Tree Octopus (at http://zapatopi.net/treeoctopus).  The goal of the video is to show educators and students a way of determining whether a website can really be trusted in terms of content for research. I used Allan November's acronym R-E-A-L to analyze the components and content of the website in order to demonstrate how to go about doing this on your own.  &#10;&#10;This was my first time using ActivePresenter (http://atomisystems.com/activepresenter/) but it went pretty smoothly.  The built in video editing software is not too shabby.  &#10;&#10;I encourage you to try out your own review of any other site, but here is a list of great examples that are fun to check out even if you don't feel like you are in an educational mindset right now.  Google any of these phrases and they will be the first links:&#10;&#10;RYT Hospital Dwayne Medical Center&#10;MartinLutherKing.org&#10;The British Stick Insect Foundation &#10;Aluminum Foil Deflector Beanie&#10;Britain for Americans&#10;Computer Tan&#10;Save the Rennets &#10;&#10;For more you can check out my blog at HiSciTech.blogspot.com" id="121" name="Google Shape;121;p7" title="REAL Review of the Pacific Northwest Tree Octopus Website">
            <a:hlinkClick r:id="rId7"/>
          </p:cNvPr>
          <p:cNvPicPr preferRelativeResize="0"/>
          <p:nvPr/>
        </p:nvPicPr>
        <p:blipFill>
          <a:blip r:embed="rId8">
            <a:alphaModFix/>
          </a:blip>
          <a:stretch>
            <a:fillRect/>
          </a:stretch>
        </p:blipFill>
        <p:spPr>
          <a:xfrm>
            <a:off x="2177103" y="1010300"/>
            <a:ext cx="7622925" cy="42879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7" name="Google Shape;127;p8"/>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मुख्य प्रश्न </a:t>
            </a:r>
            <a:endParaRPr b="1" i="0" sz="3600" u="none" cap="none" strike="noStrike">
              <a:solidFill>
                <a:srgbClr val="0064E0"/>
              </a:solidFill>
              <a:latin typeface="Arial"/>
              <a:ea typeface="Arial"/>
              <a:cs typeface="Arial"/>
              <a:sym typeface="Arial"/>
            </a:endParaRPr>
          </a:p>
        </p:txBody>
      </p:sp>
      <p:sp>
        <p:nvSpPr>
          <p:cNvPr id="128" name="Google Shape;128;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फेक न्यूज को स्पॉट करें - इंटरनेट अन्वेषक 2</a:t>
            </a:r>
            <a:endParaRPr/>
          </a:p>
        </p:txBody>
      </p:sp>
      <p:sp>
        <p:nvSpPr>
          <p:cNvPr id="129" name="Google Shape;129;p8"/>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8"/>
          <p:cNvSpPr/>
          <p:nvPr/>
        </p:nvSpPr>
        <p:spPr>
          <a:xfrm>
            <a:off x="3914361" y="2539704"/>
            <a:ext cx="7579360" cy="2895023"/>
          </a:xfrm>
          <a:prstGeom prst="rect">
            <a:avLst/>
          </a:prstGeom>
          <a:noFill/>
          <a:ln>
            <a:noFill/>
          </a:ln>
        </p:spPr>
        <p:txBody>
          <a:bodyPr anchorCtr="0" anchor="t" bIns="45700" lIns="91425" spcFirstLastPara="1" rIns="91425" wrap="square" tIns="45700">
            <a:spAutoFit/>
          </a:bodyPr>
          <a:lstStyle/>
          <a:p>
            <a:pPr indent="-285750" lvl="0" marL="412747" marR="0" rtl="0" algn="just">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पैसिफिक नॉर्थवेस्ट ट्री ऑक्टोपस के बारे में आप वेबसाइट के बारे में क्या सोचते हैं</a:t>
            </a:r>
            <a:endParaRPr/>
          </a:p>
          <a:p>
            <a:pPr indent="-285750" lvl="0" marL="412747" marR="0" rtl="0" algn="just">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क्या यह वास्तविक और वैध दिखता है?</a:t>
            </a:r>
            <a:endParaRPr/>
          </a:p>
          <a:p>
            <a:pPr indent="-285750" lvl="0" marL="412747" marR="0" rtl="0" algn="just">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अगर यह प्राणी असली है तो हम कैसे जांच सकते हैं? बाद में सोचो I</a:t>
            </a:r>
            <a:endParaRPr/>
          </a:p>
          <a:p>
            <a:pPr indent="-285750" lvl="0" marL="412747" marR="0" rtl="0" algn="just">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यदि आपने इस वेबसाइट को पहली बार देखा है, तो क्या आपको लगता है कि आप इस पर विश्वास करेंगे?</a:t>
            </a:r>
            <a:endParaRPr/>
          </a:p>
        </p:txBody>
      </p:sp>
      <p:grpSp>
        <p:nvGrpSpPr>
          <p:cNvPr id="131" name="Google Shape;131;p8"/>
          <p:cNvGrpSpPr/>
          <p:nvPr/>
        </p:nvGrpSpPr>
        <p:grpSpPr>
          <a:xfrm>
            <a:off x="839789" y="1480325"/>
            <a:ext cx="3490836" cy="4666924"/>
            <a:chOff x="839788" y="1089714"/>
            <a:chExt cx="3783012" cy="5057535"/>
          </a:xfrm>
        </p:grpSpPr>
        <p:sp>
          <p:nvSpPr>
            <p:cNvPr id="132" name="Google Shape;132;p8"/>
            <p:cNvSpPr/>
            <p:nvPr/>
          </p:nvSpPr>
          <p:spPr>
            <a:xfrm>
              <a:off x="839789" y="1089714"/>
              <a:ext cx="2899092" cy="419685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3" name="Google Shape;133;p8"/>
            <p:cNvPicPr preferRelativeResize="0"/>
            <p:nvPr/>
          </p:nvPicPr>
          <p:blipFill rotWithShape="1">
            <a:blip r:embed="rId3">
              <a:alphaModFix/>
            </a:blip>
            <a:srcRect b="0" l="0" r="0" t="0"/>
            <a:stretch/>
          </p:blipFill>
          <p:spPr>
            <a:xfrm>
              <a:off x="1283181" y="1410768"/>
              <a:ext cx="2012308" cy="3694068"/>
            </a:xfrm>
            <a:prstGeom prst="rect">
              <a:avLst/>
            </a:prstGeom>
            <a:noFill/>
            <a:ln>
              <a:noFill/>
            </a:ln>
          </p:spPr>
        </p:pic>
        <p:grpSp>
          <p:nvGrpSpPr>
            <p:cNvPr id="134" name="Google Shape;134;p8"/>
            <p:cNvGrpSpPr/>
            <p:nvPr/>
          </p:nvGrpSpPr>
          <p:grpSpPr>
            <a:xfrm rot="5400000">
              <a:off x="3635155" y="1305200"/>
              <a:ext cx="1203130" cy="772159"/>
              <a:chOff x="2233237" y="1848727"/>
              <a:chExt cx="969079" cy="621947"/>
            </a:xfrm>
          </p:grpSpPr>
          <p:pic>
            <p:nvPicPr>
              <p:cNvPr id="135" name="Google Shape;135;p8"/>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136" name="Google Shape;136;p8"/>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37" name="Google Shape;137;p8"/>
            <p:cNvGrpSpPr/>
            <p:nvPr/>
          </p:nvGrpSpPr>
          <p:grpSpPr>
            <a:xfrm rot="10800000">
              <a:off x="839788" y="5375090"/>
              <a:ext cx="1203130" cy="772159"/>
              <a:chOff x="2233237" y="1848727"/>
              <a:chExt cx="969079" cy="621947"/>
            </a:xfrm>
          </p:grpSpPr>
          <p:pic>
            <p:nvPicPr>
              <p:cNvPr id="138" name="Google Shape;138;p8"/>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139" name="Google Shape;139;p8"/>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5" name="Google Shape;145;p9"/>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क्या आप आश्चर्यचकित हैं?</a:t>
            </a:r>
            <a:endParaRPr/>
          </a:p>
        </p:txBody>
      </p:sp>
      <p:sp>
        <p:nvSpPr>
          <p:cNvPr id="146" name="Google Shape;146;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फेक न्यूज को स्पॉट करें - इंटरनेट अन्वेषक 2</a:t>
            </a:r>
            <a:endParaRPr/>
          </a:p>
        </p:txBody>
      </p:sp>
      <p:sp>
        <p:nvSpPr>
          <p:cNvPr id="147" name="Google Shape;147;p9"/>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9"/>
          <p:cNvSpPr/>
          <p:nvPr/>
        </p:nvSpPr>
        <p:spPr>
          <a:xfrm>
            <a:off x="4760460" y="2765933"/>
            <a:ext cx="6845386" cy="3393878"/>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2011 के अमेरिकी शिक्षा विभाग के एक अध्ययन ने ट्री ऑक्टोपस वेबसाइट को एक केंद्र बिंदु के रूप में इस्तेमाल किया, जिससे पता चला कि जिन छात्रों ने इस वेबसाइट का सामना किया, वे पूरी तरह से इसके झांसे में आ गए। एक एनबीसी समाचार कहानी में, स्कॉट ब्यूलियू ने लिखा: वास्तव में, छात्रों ने न केवल यह माना कि ऑक्टोपस का पेड़ असली था, उन्होंने वास्तव में शोधकर्ताओं पर विश्वास करने से इनकार कर दिया जब उन्होंने उन्हें बताया कि जीव नकली था।</a:t>
            </a:r>
            <a:endParaRPr/>
          </a:p>
          <a:p>
            <a:pPr indent="0" lvl="0" marL="126997" marR="0" rtl="0" algn="just">
              <a:lnSpc>
                <a:spcPct val="115000"/>
              </a:lnSpc>
              <a:spcBef>
                <a:spcPts val="1800"/>
              </a:spcBef>
              <a:spcAft>
                <a:spcPts val="0"/>
              </a:spcAft>
              <a:buNone/>
            </a:pPr>
            <a:r>
              <a:rPr b="0" i="0" lang="en-US" sz="1800" u="none" cap="none" strike="noStrike">
                <a:solidFill>
                  <a:schemeClr val="dk1"/>
                </a:solidFill>
                <a:latin typeface="Arial"/>
                <a:ea typeface="Arial"/>
                <a:cs typeface="Arial"/>
                <a:sym typeface="Arial"/>
              </a:rPr>
              <a:t> </a:t>
            </a:r>
            <a:endParaRPr/>
          </a:p>
          <a:p>
            <a:pPr indent="0" lvl="0" marL="126997" marR="0" rtl="0" algn="just">
              <a:lnSpc>
                <a:spcPct val="115000"/>
              </a:lnSpc>
              <a:spcBef>
                <a:spcPts val="180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49" name="Google Shape;149;p9"/>
          <p:cNvSpPr/>
          <p:nvPr/>
        </p:nvSpPr>
        <p:spPr>
          <a:xfrm>
            <a:off x="839789" y="1089714"/>
            <a:ext cx="2340291" cy="5389931"/>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0" name="Google Shape;150;p9"/>
          <p:cNvPicPr preferRelativeResize="0"/>
          <p:nvPr/>
        </p:nvPicPr>
        <p:blipFill rotWithShape="1">
          <a:blip r:embed="rId3">
            <a:alphaModFix/>
          </a:blip>
          <a:srcRect b="0" l="0" r="0" t="0"/>
          <a:stretch/>
        </p:blipFill>
        <p:spPr>
          <a:xfrm flipH="1">
            <a:off x="1180071" y="1635738"/>
            <a:ext cx="3580389" cy="4191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