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2" roundtripDataSignature="AMtx7mgZ8a3HKU8jRezVgBFfBqV5EKsg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7FD28C-237C-4FEF-80E5-A2722C64EF45}">
  <a:tblStyle styleId="{F17FD28C-237C-4FEF-80E5-A2722C64EF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bold.fntdata"/><Relationship Id="rId6" Type="http://schemas.openxmlformats.org/officeDocument/2006/relationships/notesMaster" Target="notesMasters/notesMaster1.xml"/><Relationship Id="rId18"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digital-citizenship/lesson/digital-media-and-your-brai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videos/screen-time-how-much-is-too-much"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https://www.commonsense.org/education/digital-citizenship/lesson/digital-media-and-your-brain</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https://www.commonsense.org/education/videos/screen-time-how-much-is-too-much</a:t>
            </a:r>
            <a:endParaRPr/>
          </a:p>
        </p:txBody>
      </p:sp>
      <p:sp>
        <p:nvSpPr>
          <p:cNvPr id="91" name="Google Shape;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gi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hyperlink" Target="http://www.youtube.com/watch?v=Pc-qk0t8ms4" TargetMode="External"/><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www.youtube.com/watch?v=fVALeerZpd4" TargetMode="External"/><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 name="Google Shape;41;p1"/>
          <p:cNvPicPr preferRelativeResize="0"/>
          <p:nvPr/>
        </p:nvPicPr>
        <p:blipFill rotWithShape="1">
          <a:blip r:embed="rId3">
            <a:alphaModFix/>
          </a:blip>
          <a:srcRect b="0" l="0" r="0" t="0"/>
          <a:stretch/>
        </p:blipFill>
        <p:spPr>
          <a:xfrm>
            <a:off x="1029939" y="840670"/>
            <a:ext cx="4533265" cy="5176658"/>
          </a:xfrm>
          <a:prstGeom prst="rect">
            <a:avLst/>
          </a:prstGeom>
          <a:noFill/>
          <a:ln>
            <a:noFill/>
          </a:ln>
        </p:spPr>
      </p:pic>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177872" y="3536950"/>
            <a:ext cx="5014127"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9</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आइए आपके स्क्रीन समय की जांच करते हैं</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10" name="Google Shape;210;p10"/>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सही या गलत?</a:t>
            </a:r>
            <a:endParaRPr b="1" i="0" sz="3600" u="none" cap="none" strike="noStrike">
              <a:solidFill>
                <a:srgbClr val="0064E0"/>
              </a:solidFill>
              <a:latin typeface="Arial"/>
              <a:ea typeface="Arial"/>
              <a:cs typeface="Arial"/>
              <a:sym typeface="Arial"/>
            </a:endParaRPr>
          </a:p>
        </p:txBody>
      </p:sp>
      <p:sp>
        <p:nvSpPr>
          <p:cNvPr id="211" name="Google Shape;21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9: आइएताकनाआपका स्क्रीन टाइम</a:t>
            </a:r>
            <a:endParaRPr/>
          </a:p>
        </p:txBody>
      </p:sp>
      <p:sp>
        <p:nvSpPr>
          <p:cNvPr id="212" name="Google Shape;212;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10"/>
          <p:cNvSpPr txBox="1"/>
          <p:nvPr/>
        </p:nvSpPr>
        <p:spPr>
          <a:xfrm>
            <a:off x="640114" y="1353144"/>
            <a:ext cx="8521247" cy="90563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निम्नलिखित में से प्रत्येक कथन के आगे इंगित करें कि क्या आपको लगता है कि यह सत्य है या असत्य।</a:t>
            </a:r>
            <a:endParaRPr/>
          </a:p>
        </p:txBody>
      </p:sp>
      <p:pic>
        <p:nvPicPr>
          <p:cNvPr id="214" name="Google Shape;214;p10"/>
          <p:cNvPicPr preferRelativeResize="0"/>
          <p:nvPr/>
        </p:nvPicPr>
        <p:blipFill rotWithShape="1">
          <a:blip r:embed="rId3">
            <a:alphaModFix/>
          </a:blip>
          <a:srcRect b="0" l="0" r="23521" t="18505"/>
          <a:stretch/>
        </p:blipFill>
        <p:spPr>
          <a:xfrm>
            <a:off x="9259795" y="326354"/>
            <a:ext cx="2923496" cy="3120201"/>
          </a:xfrm>
          <a:prstGeom prst="rect">
            <a:avLst/>
          </a:prstGeom>
          <a:noFill/>
          <a:ln>
            <a:noFill/>
          </a:ln>
        </p:spPr>
      </p:pic>
      <p:sp>
        <p:nvSpPr>
          <p:cNvPr id="215" name="Google Shape;215;p10"/>
          <p:cNvSpPr/>
          <p:nvPr/>
        </p:nvSpPr>
        <p:spPr>
          <a:xfrm>
            <a:off x="613367" y="2564763"/>
            <a:ext cx="8696096" cy="2327240"/>
          </a:xfrm>
          <a:prstGeom prst="rect">
            <a:avLst/>
          </a:prstGeom>
          <a:noFill/>
          <a:ln>
            <a:noFill/>
          </a:ln>
        </p:spPr>
        <p:txBody>
          <a:bodyPr anchorCtr="0" anchor="t" bIns="45700" lIns="91425" spcFirstLastPara="1" rIns="91425" wrap="square" tIns="45700">
            <a:spAutoFit/>
          </a:bodyPr>
          <a:lstStyle/>
          <a:p>
            <a:pPr indent="-3111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चूंकि निष्क्रिय स्क्रीन समय कम ऊर्जा लेता है, इसलिए मुझे इसे अधिक समय तक करना चाहिए।</a:t>
            </a:r>
            <a:endParaRPr sz="1800"/>
          </a:p>
          <a:p>
            <a:pPr indent="-3111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अधिक स्क्रीन समय के प्रभाव को पूरी तरह से समझने के लिए और अधिक शोध की आवश्यकता है।</a:t>
            </a:r>
            <a:endParaRPr sz="1800"/>
          </a:p>
          <a:p>
            <a:pPr indent="-3111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सोशल मीडिया पर स्क्रॉल करना एक्टिव स्क्रीन टाइम का एक अच्छा उदाहरण है।</a:t>
            </a:r>
            <a:endParaRPr sz="1800"/>
          </a:p>
          <a:p>
            <a:pPr indent="-3111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लोग कम आंकते हैं कि वे ऑनलाइन कितना समय बिताते हैं।</a:t>
            </a:r>
            <a:endParaRPr sz="1800"/>
          </a:p>
          <a:p>
            <a:pPr indent="-3111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आंखों में खिंचाव या गले में खराश अधिक स्क्रीन टाइम के लक्षण हो सकते हैं।</a:t>
            </a:r>
            <a:endParaRPr sz="1800"/>
          </a:p>
          <a:p>
            <a:pPr indent="-311150" lvl="0" marL="412747"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सोने से ठीक पहले बिस्तर पर YouTube देखना रात की अच्छी नींद लेने का एक शानदार तरीका है।</a:t>
            </a:r>
            <a:endParaRPr sz="1800"/>
          </a:p>
        </p:txBody>
      </p:sp>
      <p:sp>
        <p:nvSpPr>
          <p:cNvPr id="216" name="Google Shape;216;p10"/>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11"/>
          <p:cNvGrpSpPr/>
          <p:nvPr/>
        </p:nvGrpSpPr>
        <p:grpSpPr>
          <a:xfrm flipH="1">
            <a:off x="3170099" y="2445925"/>
            <a:ext cx="5851803" cy="1966150"/>
            <a:chOff x="2788049" y="2445925"/>
            <a:chExt cx="5851803" cy="1966150"/>
          </a:xfrm>
        </p:grpSpPr>
        <p:pic>
          <p:nvPicPr>
            <p:cNvPr id="222" name="Google Shape;222;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23" name="Google Shape;223;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24" name="Google Shape;224;p11"/>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25" name="Google Shape;225;p11"/>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0" i="0" lang="en-US" sz="1600" u="none" cap="none" strike="noStrike">
                <a:solidFill>
                  <a:srgbClr val="222222"/>
                </a:solidFill>
                <a:latin typeface="Arial"/>
                <a:ea typeface="Arial"/>
                <a:cs typeface="Arial"/>
                <a:sym typeface="Arial"/>
              </a:rPr>
              <a:t>के द्वारा बनाई गई</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321424" y="151632"/>
            <a:ext cx="106464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आपका स्क्रीन समय क्या है?</a:t>
            </a:r>
            <a:endParaRPr b="1" i="0" sz="3600" u="none" cap="none" strike="noStrike">
              <a:solidFill>
                <a:srgbClr val="0064E0"/>
              </a:solidFill>
              <a:latin typeface="Arial"/>
              <a:ea typeface="Arial"/>
              <a:cs typeface="Arial"/>
              <a:sym typeface="Arial"/>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53" name="Google Shape;53;p2"/>
          <p:cNvSpPr/>
          <p:nvPr/>
        </p:nvSpPr>
        <p:spPr>
          <a:xfrm>
            <a:off x="479413" y="742637"/>
            <a:ext cx="1345200" cy="116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156665" y="885935"/>
            <a:ext cx="11449200" cy="9255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डिजिटल मीडिया आपको आकर्षित करने की कोशिश करता है, और आप इसके बारे में क्या कर सकते हैं?</a:t>
            </a:r>
            <a:endParaRPr b="1" i="0" sz="2400" u="none" cap="none" strike="noStrike">
              <a:solidFill>
                <a:schemeClr val="dk1"/>
              </a:solidFill>
              <a:latin typeface="Arial"/>
              <a:ea typeface="Arial"/>
              <a:cs typeface="Arial"/>
              <a:sym typeface="Arial"/>
            </a:endParaRPr>
          </a:p>
        </p:txBody>
      </p:sp>
      <p:sp>
        <p:nvSpPr>
          <p:cNvPr id="55" name="Google Shape;55;p2"/>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alibri"/>
                <a:ea typeface="Calibri"/>
                <a:cs typeface="Calibri"/>
                <a:sym typeface="Calibri"/>
              </a:rPr>
              <a:t>स्तर 2 | डिजिटल नागरिकता</a:t>
            </a:r>
            <a:endParaRPr/>
          </a:p>
        </p:txBody>
      </p:sp>
      <p:pic>
        <p:nvPicPr>
          <p:cNvPr descr="Teachers, for the lesson plan associated with this topic please visit: https://www.commonsense.org/education/digital-citizenship/lesson/digital-media-and-your-brain&#10;&#10;Kids and teens use technology for lots of things, from texting and online gaming, to streaming TV shows and movies, and posting on social media. In today's world, it might seem like we're all constantly connected to our devices. But is our 24/7 digital world actually healthy for us? In this video, you'll hear what teens have to say about how digital media has them feeling “hooked,” so you can think critically about your own digital media use." id="56" name="Google Shape;56;p2" title="Teen Voices: The Pressure to Stay Connected">
            <a:hlinkClick r:id="rId4"/>
          </p:cNvPr>
          <p:cNvPicPr preferRelativeResize="0"/>
          <p:nvPr/>
        </p:nvPicPr>
        <p:blipFill>
          <a:blip r:embed="rId5">
            <a:alphaModFix/>
          </a:blip>
          <a:stretch>
            <a:fillRect/>
          </a:stretch>
        </p:blipFill>
        <p:spPr>
          <a:xfrm>
            <a:off x="2379400" y="1662675"/>
            <a:ext cx="7874275" cy="442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p3"/>
          <p:cNvPicPr preferRelativeResize="0"/>
          <p:nvPr/>
        </p:nvPicPr>
        <p:blipFill rotWithShape="1">
          <a:blip r:embed="rId3">
            <a:alphaModFix/>
          </a:blip>
          <a:srcRect b="0" l="12745" r="18443" t="0"/>
          <a:stretch/>
        </p:blipFill>
        <p:spPr>
          <a:xfrm flipH="1">
            <a:off x="0" y="-7328"/>
            <a:ext cx="6766560" cy="6558838"/>
          </a:xfrm>
          <a:prstGeom prst="rect">
            <a:avLst/>
          </a:prstGeom>
          <a:noFill/>
          <a:ln>
            <a:noFill/>
          </a:ln>
        </p:spPr>
      </p:pic>
      <p:sp>
        <p:nvSpPr>
          <p:cNvPr id="62" name="Google Shape;62;p3"/>
          <p:cNvSpPr/>
          <p:nvPr/>
        </p:nvSpPr>
        <p:spPr>
          <a:xfrm>
            <a:off x="5715000" y="-7328"/>
            <a:ext cx="6477000" cy="655757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4" name="Google Shape;64;p3"/>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आपका स्क्रीन समय क्या है?</a:t>
            </a:r>
            <a:endParaRPr/>
          </a:p>
        </p:txBody>
      </p:sp>
      <p:sp>
        <p:nvSpPr>
          <p:cNvPr id="65" name="Google Shape;65;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66" name="Google Shape;66;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3"/>
          <p:cNvSpPr/>
          <p:nvPr/>
        </p:nvSpPr>
        <p:spPr>
          <a:xfrm>
            <a:off x="6766560" y="2471452"/>
            <a:ext cx="4612640" cy="999781"/>
          </a:xfrm>
          <a:prstGeom prst="rect">
            <a:avLst/>
          </a:prstGeom>
          <a:solidFill>
            <a:srgbClr val="00B14F">
              <a:alpha val="40000"/>
            </a:srgbClr>
          </a:solidFill>
          <a:ln cap="flat" cmpd="sng" w="28575">
            <a:solidFill>
              <a:srgbClr val="04B04F"/>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क्या आप अपने दोस्तों के बारे में जानते हैं?</a:t>
            </a:r>
            <a:endParaRPr/>
          </a:p>
        </p:txBody>
      </p:sp>
      <p:sp>
        <p:nvSpPr>
          <p:cNvPr id="68" name="Google Shape;68;p3"/>
          <p:cNvSpPr/>
          <p:nvPr/>
        </p:nvSpPr>
        <p:spPr>
          <a:xfrm>
            <a:off x="6762277" y="1267918"/>
            <a:ext cx="4612640" cy="999781"/>
          </a:xfrm>
          <a:prstGeom prst="rect">
            <a:avLst/>
          </a:prstGeom>
          <a:solidFill>
            <a:srgbClr val="0064E0">
              <a:alpha val="40000"/>
            </a:srgbClr>
          </a:solidFill>
          <a:ln cap="flat" cmpd="sng" w="28575">
            <a:solidFill>
              <a:srgbClr val="0064E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आप अपने औसत स्क्रीन समय का क्या अनुमान लगाते हैं?</a:t>
            </a:r>
            <a:endParaRPr/>
          </a:p>
        </p:txBody>
      </p:sp>
      <p:sp>
        <p:nvSpPr>
          <p:cNvPr id="69" name="Google Shape;69;p3"/>
          <p:cNvSpPr/>
          <p:nvPr/>
        </p:nvSpPr>
        <p:spPr>
          <a:xfrm rot="5400000">
            <a:off x="6402229" y="1613594"/>
            <a:ext cx="720097" cy="308429"/>
          </a:xfrm>
          <a:prstGeom prst="triangle">
            <a:avLst>
              <a:gd fmla="val 50000" name="adj"/>
            </a:avLst>
          </a:prstGeom>
          <a:solidFill>
            <a:srgbClr val="0064E0"/>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3"/>
          <p:cNvSpPr/>
          <p:nvPr/>
        </p:nvSpPr>
        <p:spPr>
          <a:xfrm rot="5400000">
            <a:off x="6402229" y="2817128"/>
            <a:ext cx="720097" cy="308429"/>
          </a:xfrm>
          <a:prstGeom prst="triangle">
            <a:avLst>
              <a:gd fmla="val 50000" name="adj"/>
            </a:avLst>
          </a:prstGeom>
          <a:solidFill>
            <a:srgbClr val="00B14F"/>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6766560" y="3674986"/>
            <a:ext cx="4612640" cy="999781"/>
          </a:xfrm>
          <a:prstGeom prst="rect">
            <a:avLst/>
          </a:prstGeom>
          <a:solidFill>
            <a:srgbClr val="00B0F0">
              <a:alpha val="40000"/>
            </a:srgbClr>
          </a:solidFill>
          <a:ln cap="flat" cmpd="sng" w="28575">
            <a:solidFill>
              <a:srgbClr val="00B0F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क्या आप जानते हैं कि आप ज्यादातर समय क्या कर रहे हैं?</a:t>
            </a:r>
            <a:endParaRPr/>
          </a:p>
        </p:txBody>
      </p:sp>
      <p:sp>
        <p:nvSpPr>
          <p:cNvPr id="72" name="Google Shape;72;p3"/>
          <p:cNvSpPr/>
          <p:nvPr/>
        </p:nvSpPr>
        <p:spPr>
          <a:xfrm rot="5400000">
            <a:off x="6402229" y="4020662"/>
            <a:ext cx="720097" cy="308429"/>
          </a:xfrm>
          <a:prstGeom prst="triangle">
            <a:avLst>
              <a:gd fmla="val 50000" name="adj"/>
            </a:avLst>
          </a:prstGeom>
          <a:solidFill>
            <a:srgbClr val="00B0F0"/>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3"/>
          <p:cNvSpPr/>
          <p:nvPr/>
        </p:nvSpPr>
        <p:spPr>
          <a:xfrm>
            <a:off x="6766560" y="4879687"/>
            <a:ext cx="4612640" cy="999781"/>
          </a:xfrm>
          <a:prstGeom prst="rect">
            <a:avLst/>
          </a:prstGeom>
          <a:solidFill>
            <a:schemeClr val="accent4">
              <a:alpha val="40000"/>
            </a:schemeClr>
          </a:solidFill>
          <a:ln cap="flat" cmpd="sng" w="28575">
            <a:solidFill>
              <a:schemeClr val="accent2"/>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आइए यह अनुमान लगाने का प्रयास करें कि आप अपना स्क्रीन समय कैसे व्यतीत कर रहे हैं।</a:t>
            </a:r>
            <a:endParaRPr/>
          </a:p>
        </p:txBody>
      </p:sp>
      <p:sp>
        <p:nvSpPr>
          <p:cNvPr id="74" name="Google Shape;74;p3"/>
          <p:cNvSpPr/>
          <p:nvPr/>
        </p:nvSpPr>
        <p:spPr>
          <a:xfrm rot="5400000">
            <a:off x="6402229" y="5225363"/>
            <a:ext cx="720097" cy="308429"/>
          </a:xfrm>
          <a:prstGeom prst="triangle">
            <a:avLst>
              <a:gd fmla="val 50000" name="adj"/>
            </a:avLst>
          </a:prstGeom>
          <a:solidFill>
            <a:schemeClr val="accent2"/>
          </a:solid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3"/>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1" name="Google Shape;81;p4"/>
          <p:cNvSpPr txBox="1"/>
          <p:nvPr/>
        </p:nvSpPr>
        <p:spPr>
          <a:xfrm>
            <a:off x="705749" y="307757"/>
            <a:ext cx="10747111"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आपका स्क्रीन समय क्या है?</a:t>
            </a:r>
            <a:endParaRPr b="1" i="0" sz="3600" u="none" cap="none" strike="noStrike">
              <a:solidFill>
                <a:srgbClr val="0064E0"/>
              </a:solidFill>
              <a:latin typeface="Arial"/>
              <a:ea typeface="Arial"/>
              <a:cs typeface="Arial"/>
              <a:sym typeface="Arial"/>
            </a:endParaRPr>
          </a:p>
        </p:txBody>
      </p:sp>
      <p:sp>
        <p:nvSpPr>
          <p:cNvPr id="82" name="Google Shape;82;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83" name="Google Shape;83;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txBox="1"/>
          <p:nvPr/>
        </p:nvSpPr>
        <p:spPr>
          <a:xfrm>
            <a:off x="756920" y="1142345"/>
            <a:ext cx="10025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अनुमान लगाएं कि आप एक सामान्य शुक्रवार और शनिवार के दौरान स्क्रीन पर कितना समय बिताते हैं</a:t>
            </a:r>
            <a:endParaRPr/>
          </a:p>
        </p:txBody>
      </p:sp>
      <p:graphicFrame>
        <p:nvGraphicFramePr>
          <p:cNvPr id="85" name="Google Shape;85;p4"/>
          <p:cNvGraphicFramePr/>
          <p:nvPr/>
        </p:nvGraphicFramePr>
        <p:xfrm>
          <a:off x="839787" y="1556084"/>
          <a:ext cx="3000000" cy="3000000"/>
        </p:xfrm>
        <a:graphic>
          <a:graphicData uri="http://schemas.openxmlformats.org/drawingml/2006/table">
            <a:tbl>
              <a:tblPr>
                <a:noFill/>
                <a:tableStyleId>{F17FD28C-237C-4FEF-80E5-A2722C64EF45}</a:tableStyleId>
              </a:tblPr>
              <a:tblGrid>
                <a:gridCol w="728500"/>
                <a:gridCol w="1121775"/>
                <a:gridCol w="1121775"/>
                <a:gridCol w="1121775"/>
                <a:gridCol w="1121775"/>
              </a:tblGrid>
              <a:tr h="329775">
                <a:tc gridSpan="5">
                  <a:txBody>
                    <a:bodyPr/>
                    <a:lstStyle/>
                    <a:p>
                      <a:pPr indent="0" lvl="0" marL="0" marR="0" rtl="0" algn="ctr">
                        <a:spcBef>
                          <a:spcPts val="0"/>
                        </a:spcBef>
                        <a:spcAft>
                          <a:spcPts val="0"/>
                        </a:spcAft>
                        <a:buNone/>
                      </a:pPr>
                      <a:r>
                        <a:rPr b="1" i="0" lang="en-US" sz="1600" u="none" cap="none" strike="noStrike">
                          <a:solidFill>
                            <a:schemeClr val="lt1"/>
                          </a:solidFill>
                          <a:latin typeface="Arial"/>
                          <a:ea typeface="Arial"/>
                          <a:cs typeface="Arial"/>
                          <a:sym typeface="Arial"/>
                        </a:rPr>
                        <a:t>शुक्रवार</a:t>
                      </a:r>
                      <a:endParaRPr sz="1600" u="none" cap="none" strike="noStrike">
                        <a:solidFill>
                          <a:schemeClr val="lt1"/>
                        </a:solidFill>
                        <a:latin typeface="Arial"/>
                        <a:ea typeface="Arial"/>
                        <a:cs typeface="Arial"/>
                        <a:sym typeface="Arial"/>
                      </a:endParaRPr>
                    </a:p>
                  </a:txBody>
                  <a:tcPr marT="55275" marB="55275" marR="55275" marL="55275">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0064E0"/>
                    </a:solidFill>
                  </a:tcPr>
                </a:tc>
                <a:tc hMerge="1"/>
                <a:tc hMerge="1"/>
                <a:tc hMerge="1"/>
                <a:tc hMerge="1"/>
              </a:tr>
              <a:tr h="5536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गणना</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गतिविधि</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उपकरण</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घंटों की संख्या</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सक्रिय या निष्क्रिय</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ऑनलाइन क्लास</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लैपटॉप</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4</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सक्रिय</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फिल्म देख रहा हूँ</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टीवी</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2.5</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निष्क्रिय</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3</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4</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5</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6</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3675">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7</a:t>
                      </a: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lang="en-US" sz="1400" u="none" cap="none" strike="noStrike">
                          <a:latin typeface="Arial"/>
                          <a:ea typeface="Arial"/>
                          <a:cs typeface="Arial"/>
                          <a:sym typeface="Arial"/>
                        </a:rPr>
                      </a:br>
                      <a:endParaRPr sz="1400" u="none" cap="none" strike="noStrike">
                        <a:latin typeface="Arial"/>
                        <a:ea typeface="Arial"/>
                        <a:cs typeface="Arial"/>
                        <a:sym typeface="Arial"/>
                      </a:endParaRPr>
                    </a:p>
                  </a:txBody>
                  <a:tcPr marT="55275" marB="55275" marR="55275" marL="55275"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graphicFrame>
        <p:nvGraphicFramePr>
          <p:cNvPr id="86" name="Google Shape;86;p4"/>
          <p:cNvGraphicFramePr/>
          <p:nvPr/>
        </p:nvGraphicFramePr>
        <p:xfrm>
          <a:off x="6285547" y="1556085"/>
          <a:ext cx="3000000" cy="3000000"/>
        </p:xfrm>
        <a:graphic>
          <a:graphicData uri="http://schemas.openxmlformats.org/drawingml/2006/table">
            <a:tbl>
              <a:tblPr>
                <a:noFill/>
                <a:tableStyleId>{F17FD28C-237C-4FEF-80E5-A2722C64EF45}</a:tableStyleId>
              </a:tblPr>
              <a:tblGrid>
                <a:gridCol w="650625"/>
                <a:gridCol w="1141225"/>
                <a:gridCol w="1141225"/>
                <a:gridCol w="1141225"/>
                <a:gridCol w="1141225"/>
              </a:tblGrid>
              <a:tr h="341825">
                <a:tc gridSpan="5">
                  <a:txBody>
                    <a:bodyPr/>
                    <a:lstStyle/>
                    <a:p>
                      <a:pPr indent="0" lvl="0" marL="0" marR="0" rtl="0" algn="ctr">
                        <a:spcBef>
                          <a:spcPts val="0"/>
                        </a:spcBef>
                        <a:spcAft>
                          <a:spcPts val="0"/>
                        </a:spcAft>
                        <a:buNone/>
                      </a:pPr>
                      <a:r>
                        <a:rPr b="1" i="0" lang="en-US" sz="1600" u="none" cap="none" strike="noStrike">
                          <a:solidFill>
                            <a:schemeClr val="lt1"/>
                          </a:solidFill>
                          <a:latin typeface="Arial"/>
                          <a:ea typeface="Arial"/>
                          <a:cs typeface="Arial"/>
                          <a:sym typeface="Arial"/>
                        </a:rPr>
                        <a:t>शनिवार</a:t>
                      </a:r>
                      <a:endParaRPr b="1" sz="1600" u="none" cap="none" strike="noStrike">
                        <a:solidFill>
                          <a:schemeClr val="lt1"/>
                        </a:solidFill>
                        <a:latin typeface="Arial"/>
                        <a:ea typeface="Arial"/>
                        <a:cs typeface="Arial"/>
                        <a:sym typeface="Arial"/>
                      </a:endParaRPr>
                    </a:p>
                  </a:txBody>
                  <a:tcPr marT="49800" marB="49800" marR="49800" marL="49800">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0064E0"/>
                    </a:solidFill>
                  </a:tcPr>
                </a:tc>
                <a:tc hMerge="1"/>
                <a:tc hMerge="1"/>
                <a:tc hMerge="1"/>
                <a:tc hMerge="1"/>
              </a:tr>
              <a:tr h="5552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गणना</a:t>
                      </a:r>
                      <a:endParaRPr b="1"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गतिविधि</a:t>
                      </a:r>
                      <a:endParaRPr b="1"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उपकरण</a:t>
                      </a:r>
                      <a:endParaRPr b="1"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घंटों की संख्या</a:t>
                      </a:r>
                      <a:endParaRPr b="1"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सक्रिय या निष्क्रिय</a:t>
                      </a:r>
                      <a:endParaRPr b="1"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solidFill>
                      <a:srgbClr val="D8D8D8"/>
                    </a:solidFill>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1</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2</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3</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4</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5</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6</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r h="555250">
                <a:tc>
                  <a:txBody>
                    <a:bodyPr/>
                    <a:lstStyle/>
                    <a:p>
                      <a:pPr indent="0" lvl="0" marL="0" marR="0" rtl="0" algn="ctr">
                        <a:spcBef>
                          <a:spcPts val="0"/>
                        </a:spcBef>
                        <a:spcAft>
                          <a:spcPts val="0"/>
                        </a:spcAft>
                        <a:buNone/>
                      </a:pPr>
                      <a:r>
                        <a:rPr b="0" i="0" lang="en-US" sz="1400" u="none" cap="none" strike="noStrike">
                          <a:solidFill>
                            <a:srgbClr val="000000"/>
                          </a:solidFill>
                          <a:latin typeface="Arial"/>
                          <a:ea typeface="Arial"/>
                          <a:cs typeface="Arial"/>
                          <a:sym typeface="Arial"/>
                        </a:rPr>
                        <a:t>7</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c>
                  <a:txBody>
                    <a:bodyPr/>
                    <a:lstStyle/>
                    <a:p>
                      <a:pPr indent="0" lvl="0" marL="0" marR="0" rtl="0" algn="ctr">
                        <a:spcBef>
                          <a:spcPts val="0"/>
                        </a:spcBef>
                        <a:spcAft>
                          <a:spcPts val="0"/>
                        </a:spcAft>
                        <a:buNone/>
                      </a:pPr>
                      <a:br>
                        <a:rPr b="0" lang="en-US" sz="1400" u="none" cap="none" strike="noStrike">
                          <a:latin typeface="Arial"/>
                          <a:ea typeface="Arial"/>
                          <a:cs typeface="Arial"/>
                          <a:sym typeface="Arial"/>
                        </a:rPr>
                      </a:br>
                      <a:endParaRPr b="0" sz="1400" u="none" cap="none" strike="noStrike">
                        <a:latin typeface="Arial"/>
                        <a:ea typeface="Arial"/>
                        <a:cs typeface="Arial"/>
                        <a:sym typeface="Arial"/>
                      </a:endParaRPr>
                    </a:p>
                  </a:txBody>
                  <a:tcPr marT="49800" marB="49800" marR="49800" marL="49800" anchor="ctr">
                    <a:lnL cap="flat" cmpd="sng" w="12700">
                      <a:solidFill>
                        <a:srgbClr val="A5A5A5"/>
                      </a:solidFill>
                      <a:prstDash val="solid"/>
                      <a:round/>
                      <a:headEnd len="sm" w="sm" type="none"/>
                      <a:tailEnd len="sm" w="sm" type="none"/>
                    </a:lnL>
                    <a:lnR cap="flat" cmpd="sng" w="12700">
                      <a:solidFill>
                        <a:srgbClr val="A5A5A5"/>
                      </a:solidFill>
                      <a:prstDash val="solid"/>
                      <a:round/>
                      <a:headEnd len="sm" w="sm" type="none"/>
                      <a:tailEnd len="sm" w="sm" type="none"/>
                    </a:lnR>
                    <a:lnT cap="flat" cmpd="sng" w="12700">
                      <a:solidFill>
                        <a:srgbClr val="A5A5A5"/>
                      </a:solidFill>
                      <a:prstDash val="solid"/>
                      <a:round/>
                      <a:headEnd len="sm" w="sm" type="none"/>
                      <a:tailEnd len="sm" w="sm" type="none"/>
                    </a:lnT>
                    <a:lnB cap="flat" cmpd="sng" w="12700">
                      <a:solidFill>
                        <a:srgbClr val="A5A5A5"/>
                      </a:solidFill>
                      <a:prstDash val="solid"/>
                      <a:round/>
                      <a:headEnd len="sm" w="sm" type="none"/>
                      <a:tailEnd len="sm" w="sm" type="none"/>
                    </a:lnB>
                  </a:tcPr>
                </a:tc>
              </a:tr>
            </a:tbl>
          </a:graphicData>
        </a:graphic>
      </p:graphicFrame>
      <p:sp>
        <p:nvSpPr>
          <p:cNvPr id="87" name="Google Shape;87;p4"/>
          <p:cNvSpPr/>
          <p:nvPr/>
        </p:nvSpPr>
        <p:spPr>
          <a:xfrm>
            <a:off x="9014691" y="-9939"/>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5"/>
          <p:cNvPicPr preferRelativeResize="0"/>
          <p:nvPr/>
        </p:nvPicPr>
        <p:blipFill rotWithShape="1">
          <a:blip r:embed="rId3">
            <a:alphaModFix/>
          </a:blip>
          <a:srcRect b="13336" l="0" r="0" t="6295"/>
          <a:stretch/>
        </p:blipFill>
        <p:spPr>
          <a:xfrm>
            <a:off x="0" y="33433"/>
            <a:ext cx="12192000" cy="6535678"/>
          </a:xfrm>
          <a:prstGeom prst="rect">
            <a:avLst/>
          </a:prstGeom>
          <a:noFill/>
          <a:ln>
            <a:noFill/>
          </a:ln>
        </p:spPr>
      </p:pic>
      <p:sp>
        <p:nvSpPr>
          <p:cNvPr id="94" name="Google Shape;94;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95" name="Google Shape;95;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96" name="Google Shape;96;p5"/>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कितना बहुत ज्यादा है? </a:t>
            </a:r>
            <a:endParaRPr b="1" i="0" sz="3600" u="none" cap="none" strike="noStrike">
              <a:solidFill>
                <a:schemeClr val="lt1"/>
              </a:solidFill>
              <a:latin typeface="Arial"/>
              <a:ea typeface="Arial"/>
              <a:cs typeface="Arial"/>
              <a:sym typeface="Arial"/>
            </a:endParaRPr>
          </a:p>
        </p:txBody>
      </p:sp>
      <p:sp>
        <p:nvSpPr>
          <p:cNvPr id="97" name="Google Shape;97;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5"/>
          <p:cNvSpPr/>
          <p:nvPr/>
        </p:nvSpPr>
        <p:spPr>
          <a:xfrm>
            <a:off x="2220235" y="6072999"/>
            <a:ext cx="7751400" cy="501000"/>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हमारे डिजिटल हित को बेहतर बनाने के पांच तरीके।</a:t>
            </a:r>
            <a:endParaRPr/>
          </a:p>
        </p:txBody>
      </p:sp>
      <p:sp>
        <p:nvSpPr>
          <p:cNvPr id="99" name="Google Shape;99;p5"/>
          <p:cNvSpPr/>
          <p:nvPr/>
        </p:nvSpPr>
        <p:spPr>
          <a:xfrm>
            <a:off x="9014691" y="33433"/>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Even by conservative estimates, the average American spends over 6 hours per day staring at a screen. That's a lot of time. What does scientific research say about it? Is it good or bad for us? Co-produced with @CommonSenseEducation &#10;&#10;SUBSCRIBE so you never miss a video! &#10;https://bit.ly/3tNKzhV &#10;And follow us on Instagram and Twitter!&#10;https://www.instagram.com/abovethenoi... &#10;https://twitter.com/ATN_PBS&#10;&#10;** What do we mean by the term &quot;screen time&quot;, exactly?&#10;&quot;Screen time&quot; as a term isn't that useful, because it doesn't really tell you what you're doing on screen. It's kind of like if someone asks you what you had for lunch, and you say &quot;food&quot; --  that doesn't provide any real info. And not all screen time is created equal. Context matters. Spending 4 hours creating a video for YouTube is WAY different than spending 4 hours watching cat videos. How you feel about and how you process each of those situations won't be the same, so lumping them all under &quot;screen time&quot; doesn't make much sense.&#10;&#10;** So is screen time good or bad for us?&#10;Our digital lives can take a physical toll on us -- multiple studies have shown that excess screen time can lead to bad sleep. And some researchers even use the term &quot;addiction&quot; when talking about how we interact with our devices, although there's a lot of debate on whether or not screen time can be a bona fide addiction like gambling. And there is some research that found that the more time people spent in front of screens, the more it affected their well-being -- their chances of developing depression and suicidal thoughts went up.&#10;&#10;On the flip side, screens allow us to stay connected with people. Sure, some people have to deal with feeling overwhelmed because of drama or feeling pressure to only post a highlight reel of themselves to make them look good to others. But, in many studies, a majority of teens say that social media &quot;mainly helps&quot; the relationships they already have with their friends. And when you look at stuff like multiplayer video games, Twitch streams, or Reddit, wandering around online allows you to find your &quot;tribe&quot;. If you don't quite fit in where you live, or you live in a small or isolated community, QUALITY screen time might be essential to keeping you sane.&#10;&#10;SOURCES:&#10;Media Use By Tweens and Teens (Common Sense)&#10;https://www.commonsensemedia.org/sites/default/files/uploads/research/census_researchreport.pdf&#10;&#10;Searching for digital technology's effects on well-being (Nature)&#10;https://www.nature.com/articles/d41586-018-07503-w&#10;&#10;Teens, Social Media &amp; Technology 2018 (Pew Research Center)&#10;https://www.pewinternet.org/2018/05/31/teens-social-media-technology-2018/&#10;&#10;Increases in Depressive Symptoms, Suicide-Related Outcomes, and Suicide Rates Among U.S. Adolescents After 2010 and Links to Increased New Media Screen Time (Clinical Psychological Science)&#10;https://static1.squarespace.com/static/5a21a88bcd39c3ec782756ed/t/5af5e61c758d46b9d4e9db7a/1526064668631/suicidio2167702617723376.pdf&#10;&#10;The Kids (Who Use Tech) Seem to Be All Right (Scientific American)&#10;https://www.scientificamerican.com/article/the-kids-who-use-tech-seem-to-be-all-right/&#10;&#10;The association between adolescent well-being and digital technology use (Nature Human Behaviour)&#10;https://www.gwern.net/docs/psychology/2019-orben.pdf&#10;&#10;Passive Facebook Usage Undermines Affective Well-Being (Journal of Experimental Psychology)&#10;https://ppw.kuleuven.be/okp/_pdf/Verduyn2015PFUUA.pdf&#10;&#10;Facebook Use Predicts Declines in Subjective Well-Being in Young Adults (PLoS One)&#10;https://journals.plos.org/plosone/article/file?id=10.1371/journal.pone.0069841&amp;type=printable&#10;&#10;Digital Life and Youth Wellbeing, Social Connectedness, Empathy, and Narcissism (Pediatrics)&#10;https://pediatrics.aappublications.org/content/pediatrics/140/Supplement_2/S71.full.pdf&#10;&#10;FOR EDUCATORS&#10;Get your students in the discussion on KQED Learn, a safe place for middle and high school students to investigate controversial topics and share their voices. &#10;KQED Learn https://learn.kqed.org  &#10;&#10;About KQED&#10;KQED, an NPR and PBS affiliate in San Francisco, CA, serves Northern California and beyond with a public-supported alternative to commercial TV, Radio, and web media. Funding for Above the Noise is provided in part by the Corporation for Public Broadcasting, Silver Giving Foundation, Stuart Foundation, and William and Flora Hewlett Foundation.&#10;&#10;#digital literacy #media literacy #screen time #technology" id="100" name="Google Shape;100;p5" title="Screen Time: How Much Is Too Much?">
            <a:hlinkClick r:id="rId4"/>
          </p:cNvPr>
          <p:cNvPicPr preferRelativeResize="0"/>
          <p:nvPr/>
        </p:nvPicPr>
        <p:blipFill>
          <a:blip r:embed="rId5">
            <a:alphaModFix/>
          </a:blip>
          <a:stretch>
            <a:fillRect/>
          </a:stretch>
        </p:blipFill>
        <p:spPr>
          <a:xfrm>
            <a:off x="2646100" y="1283650"/>
            <a:ext cx="6687800" cy="376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6"/>
          <p:cNvSpPr/>
          <p:nvPr/>
        </p:nvSpPr>
        <p:spPr>
          <a:xfrm flipH="1">
            <a:off x="6024622" y="2630732"/>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7" name="Google Shape;107;p6"/>
          <p:cNvSpPr/>
          <p:nvPr/>
        </p:nvSpPr>
        <p:spPr>
          <a:xfrm flipH="1">
            <a:off x="6024622" y="360300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6"/>
          <p:cNvSpPr/>
          <p:nvPr/>
        </p:nvSpPr>
        <p:spPr>
          <a:xfrm flipH="1">
            <a:off x="6024622" y="4575280"/>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0" name="Google Shape;110;p6"/>
          <p:cNvSpPr txBox="1"/>
          <p:nvPr/>
        </p:nvSpPr>
        <p:spPr>
          <a:xfrm>
            <a:off x="245928" y="277783"/>
            <a:ext cx="8120199"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अपने स्क्रीन समय का विश्लेषण</a:t>
            </a:r>
            <a:endParaRPr b="1" i="0" sz="3600" u="none" cap="none" strike="noStrike">
              <a:solidFill>
                <a:srgbClr val="0064E0"/>
              </a:solidFill>
              <a:latin typeface="Arial"/>
              <a:ea typeface="Arial"/>
              <a:cs typeface="Arial"/>
              <a:sym typeface="Arial"/>
            </a:endParaRPr>
          </a:p>
        </p:txBody>
      </p:sp>
      <p:sp>
        <p:nvSpPr>
          <p:cNvPr id="111" name="Google Shape;11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112" name="Google Shape;112;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3" name="Google Shape;113;p6"/>
          <p:cNvPicPr preferRelativeResize="0"/>
          <p:nvPr/>
        </p:nvPicPr>
        <p:blipFill rotWithShape="1">
          <a:blip r:embed="rId3">
            <a:alphaModFix/>
          </a:blip>
          <a:srcRect b="0" l="6651" r="6651" t="0"/>
          <a:stretch/>
        </p:blipFill>
        <p:spPr>
          <a:xfrm>
            <a:off x="839788" y="2036582"/>
            <a:ext cx="4088187" cy="3069833"/>
          </a:xfrm>
          <a:prstGeom prst="rect">
            <a:avLst/>
          </a:prstGeom>
          <a:noFill/>
          <a:ln>
            <a:noFill/>
          </a:ln>
        </p:spPr>
      </p:pic>
      <p:sp>
        <p:nvSpPr>
          <p:cNvPr id="114" name="Google Shape;114;p6"/>
          <p:cNvSpPr/>
          <p:nvPr/>
        </p:nvSpPr>
        <p:spPr>
          <a:xfrm flipH="1">
            <a:off x="5249118"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अनुमान लगाएं कि सप्ताहांत में आप स्क्रीन पर कितना समय बिता रहे हैं ।</a:t>
            </a:r>
            <a:endParaRPr/>
          </a:p>
        </p:txBody>
      </p:sp>
      <p:pic>
        <p:nvPicPr>
          <p:cNvPr id="115" name="Google Shape;115;p6"/>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16" name="Google Shape;116;p6"/>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6"/>
          <p:cNvSpPr/>
          <p:nvPr/>
        </p:nvSpPr>
        <p:spPr>
          <a:xfrm>
            <a:off x="1008429" y="2253195"/>
            <a:ext cx="979859" cy="97985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18" name="Google Shape;118;p6"/>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6"/>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6"/>
          <p:cNvSpPr/>
          <p:nvPr/>
        </p:nvSpPr>
        <p:spPr>
          <a:xfrm flipH="1">
            <a:off x="5249118" y="2630732"/>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यह उम्मीद के मुताबिक था? अधिक था? कम था?</a:t>
            </a:r>
            <a:endParaRPr/>
          </a:p>
        </p:txBody>
      </p:sp>
      <p:sp>
        <p:nvSpPr>
          <p:cNvPr id="121" name="Google Shape;121;p6"/>
          <p:cNvSpPr/>
          <p:nvPr/>
        </p:nvSpPr>
        <p:spPr>
          <a:xfrm flipH="1">
            <a:off x="5249118" y="360300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 किन उपकरणों का सबसे अधिक उपयोग कर रहे हैं?</a:t>
            </a:r>
            <a:endParaRPr/>
          </a:p>
        </p:txBody>
      </p:sp>
      <p:sp>
        <p:nvSpPr>
          <p:cNvPr id="122" name="Google Shape;122;p6"/>
          <p:cNvSpPr/>
          <p:nvPr/>
        </p:nvSpPr>
        <p:spPr>
          <a:xfrm flipH="1">
            <a:off x="5249118" y="4575280"/>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आपकी कोई स्क्रीन समय गतिविधि समूह गतिविधियाँ हैं या आप अपनी स्क्रीन का उपयोग स्वयं कर रहे हैं? </a:t>
            </a:r>
            <a:endParaRPr/>
          </a:p>
        </p:txBody>
      </p:sp>
      <p:sp>
        <p:nvSpPr>
          <p:cNvPr id="123" name="Google Shape;123;p6"/>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p:nvPr/>
        </p:nvSpPr>
        <p:spPr>
          <a:xfrm>
            <a:off x="1" y="-4850"/>
            <a:ext cx="609599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0" name="Google Shape;130;p7"/>
          <p:cNvSpPr txBox="1"/>
          <p:nvPr/>
        </p:nvSpPr>
        <p:spPr>
          <a:xfrm>
            <a:off x="705750" y="286615"/>
            <a:ext cx="5376116" cy="109985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आइए सक्रिय और निष्क्रिय स्क्रीन समय को समझें</a:t>
            </a:r>
            <a:endParaRPr/>
          </a:p>
        </p:txBody>
      </p:sp>
      <p:sp>
        <p:nvSpPr>
          <p:cNvPr id="131" name="Google Shape;131;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132" name="Google Shape;132;p7"/>
          <p:cNvSpPr/>
          <p:nvPr/>
        </p:nvSpPr>
        <p:spPr>
          <a:xfrm>
            <a:off x="839788" y="198818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3" name="Google Shape;133;p7"/>
          <p:cNvGrpSpPr/>
          <p:nvPr/>
        </p:nvGrpSpPr>
        <p:grpSpPr>
          <a:xfrm>
            <a:off x="6248400" y="2835900"/>
            <a:ext cx="5068405" cy="3503502"/>
            <a:chOff x="5727275" y="1112552"/>
            <a:chExt cx="4342798" cy="2622578"/>
          </a:xfrm>
        </p:grpSpPr>
        <p:sp>
          <p:nvSpPr>
            <p:cNvPr id="134" name="Google Shape;134;p7"/>
            <p:cNvSpPr/>
            <p:nvPr/>
          </p:nvSpPr>
          <p:spPr>
            <a:xfrm>
              <a:off x="5727275" y="1112552"/>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निष्क्रिय स्क्रीन समय डिजिटल सामग्री के निष्क्रिय या गैर-संवादात्मक इस्तेमाल को संदर्भित करता है।</a:t>
              </a:r>
              <a:endParaRPr/>
            </a:p>
          </p:txBody>
        </p:sp>
        <p:sp>
          <p:nvSpPr>
            <p:cNvPr id="135" name="Google Shape;135;p7"/>
            <p:cNvSpPr/>
            <p:nvPr/>
          </p:nvSpPr>
          <p:spPr>
            <a:xfrm>
              <a:off x="5727275" y="2021165"/>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यह आमतौर पर न्यूनतम विचार, रचनात्मकता या सहभागिता के साथ किया जाता है।</a:t>
              </a:r>
              <a:endParaRPr/>
            </a:p>
          </p:txBody>
        </p:sp>
        <p:sp>
          <p:nvSpPr>
            <p:cNvPr id="136" name="Google Shape;136;p7"/>
            <p:cNvSpPr/>
            <p:nvPr/>
          </p:nvSpPr>
          <p:spPr>
            <a:xfrm>
              <a:off x="5727275" y="2929778"/>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उदाहरण: सोशल मीडिया पर स्क्रॉल करना, टीवी देखना, YouTube पर वीडियो देखना या ऐसा गेम खेलना जिसमें ज्यादा सोचना या शारीरिक गतिविधि शामिल न हो।</a:t>
              </a:r>
              <a:endParaRPr/>
            </a:p>
          </p:txBody>
        </p:sp>
      </p:grpSp>
      <p:sp>
        <p:nvSpPr>
          <p:cNvPr id="137" name="Google Shape;137;p7"/>
          <p:cNvSpPr txBox="1"/>
          <p:nvPr/>
        </p:nvSpPr>
        <p:spPr>
          <a:xfrm>
            <a:off x="6081865" y="2305262"/>
            <a:ext cx="35829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0064E0"/>
                </a:solidFill>
                <a:latin typeface="Arial"/>
                <a:ea typeface="Arial"/>
                <a:cs typeface="Arial"/>
                <a:sym typeface="Arial"/>
              </a:rPr>
              <a:t>निष्क्रिय स्क्रीन समय</a:t>
            </a:r>
            <a:endParaRPr/>
          </a:p>
        </p:txBody>
      </p:sp>
      <p:grpSp>
        <p:nvGrpSpPr>
          <p:cNvPr id="138" name="Google Shape;138;p7"/>
          <p:cNvGrpSpPr/>
          <p:nvPr/>
        </p:nvGrpSpPr>
        <p:grpSpPr>
          <a:xfrm>
            <a:off x="861060" y="2835900"/>
            <a:ext cx="5068405" cy="3503502"/>
            <a:chOff x="5727275" y="1112552"/>
            <a:chExt cx="4342798" cy="2622578"/>
          </a:xfrm>
        </p:grpSpPr>
        <p:sp>
          <p:nvSpPr>
            <p:cNvPr id="139" name="Google Shape;139;p7"/>
            <p:cNvSpPr/>
            <p:nvPr/>
          </p:nvSpPr>
          <p:spPr>
            <a:xfrm>
              <a:off x="5727275" y="1112552"/>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सक्रिय स्क्रीन समय सक्रिय या मानसिक या शारीरिक रूप से आकर्षक स्क्रीन समय को संदर्भित करता है।</a:t>
              </a:r>
              <a:endParaRPr/>
            </a:p>
          </p:txBody>
        </p:sp>
        <p:sp>
          <p:nvSpPr>
            <p:cNvPr id="140" name="Google Shape;140;p7"/>
            <p:cNvSpPr/>
            <p:nvPr/>
          </p:nvSpPr>
          <p:spPr>
            <a:xfrm>
              <a:off x="5727275" y="2021165"/>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हम किसी गतिविधि के माध्यम से किसी के साथ सक्रिय रूप से जुड़ रहे हैं, संभवतः सीख रहे हैं, सोच रहे हैं या किसी के साथ बातचीत कर रहे हैं।</a:t>
              </a:r>
              <a:endParaRPr/>
            </a:p>
          </p:txBody>
        </p:sp>
        <p:sp>
          <p:nvSpPr>
            <p:cNvPr id="141" name="Google Shape;141;p7"/>
            <p:cNvSpPr/>
            <p:nvPr/>
          </p:nvSpPr>
          <p:spPr>
            <a:xfrm>
              <a:off x="5727275" y="2929778"/>
              <a:ext cx="4342798" cy="805352"/>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उदाहरण: वीडियो गेम, वीडियो कॉल, रचनात्मक गतिविधियाँ जैसे कोडिंग, ड्राइंग, संगीत या वीडियो बनाना, तस्वीरें लेना और संपादित करना।</a:t>
              </a:r>
              <a:endParaRPr/>
            </a:p>
          </p:txBody>
        </p:sp>
      </p:grpSp>
      <p:sp>
        <p:nvSpPr>
          <p:cNvPr id="142" name="Google Shape;142;p7"/>
          <p:cNvSpPr txBox="1"/>
          <p:nvPr/>
        </p:nvSpPr>
        <p:spPr>
          <a:xfrm>
            <a:off x="749591" y="2305262"/>
            <a:ext cx="30989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सक्रिय स्क्रीन समय</a:t>
            </a:r>
            <a:endParaRPr/>
          </a:p>
        </p:txBody>
      </p:sp>
      <p:pic>
        <p:nvPicPr>
          <p:cNvPr id="143" name="Google Shape;143;p7"/>
          <p:cNvPicPr preferRelativeResize="0"/>
          <p:nvPr/>
        </p:nvPicPr>
        <p:blipFill rotWithShape="1">
          <a:blip r:embed="rId3">
            <a:alphaModFix/>
          </a:blip>
          <a:srcRect b="0" l="0" r="0" t="0"/>
          <a:stretch/>
        </p:blipFill>
        <p:spPr>
          <a:xfrm>
            <a:off x="9427581" y="308966"/>
            <a:ext cx="2470564" cy="2284457"/>
          </a:xfrm>
          <a:prstGeom prst="rect">
            <a:avLst/>
          </a:prstGeom>
          <a:noFill/>
          <a:ln>
            <a:noFill/>
          </a:ln>
        </p:spPr>
      </p:pic>
      <p:sp>
        <p:nvSpPr>
          <p:cNvPr id="144" name="Google Shape;144;p7"/>
          <p:cNvSpPr/>
          <p:nvPr/>
        </p:nvSpPr>
        <p:spPr>
          <a:xfrm>
            <a:off x="9014691" y="-9939"/>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0" name="Google Shape;150;p8"/>
          <p:cNvSpPr txBox="1"/>
          <p:nvPr/>
        </p:nvSpPr>
        <p:spPr>
          <a:xfrm>
            <a:off x="341444" y="228588"/>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सक्रिय और निष्क्रिय स्क्रीन समय की पहचान करना</a:t>
            </a:r>
            <a:endParaRPr b="1" i="0" sz="3600" u="none" cap="none" strike="noStrike">
              <a:solidFill>
                <a:srgbClr val="0064E0"/>
              </a:solidFill>
              <a:latin typeface="Arial"/>
              <a:ea typeface="Arial"/>
              <a:cs typeface="Arial"/>
              <a:sym typeface="Arial"/>
            </a:endParaRPr>
          </a:p>
        </p:txBody>
      </p:sp>
      <p:sp>
        <p:nvSpPr>
          <p:cNvPr id="151" name="Google Shape;151;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152" name="Google Shape;152;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3" name="Google Shape;153;p8"/>
          <p:cNvGrpSpPr/>
          <p:nvPr/>
        </p:nvGrpSpPr>
        <p:grpSpPr>
          <a:xfrm>
            <a:off x="839788" y="1499865"/>
            <a:ext cx="6712693" cy="4964596"/>
            <a:chOff x="839788" y="1677249"/>
            <a:chExt cx="5068405" cy="5263988"/>
          </a:xfrm>
        </p:grpSpPr>
        <p:sp>
          <p:nvSpPr>
            <p:cNvPr id="154" name="Google Shape;154;p8"/>
            <p:cNvSpPr/>
            <p:nvPr/>
          </p:nvSpPr>
          <p:spPr>
            <a:xfrm>
              <a:off x="839788" y="167724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YouTube पर अपने पसंदीदा कलाकार का वीडियो देख रहा हूं</a:t>
              </a:r>
              <a:endParaRPr b="0" i="0" sz="1400" u="none" cap="none" strike="noStrike">
                <a:solidFill>
                  <a:schemeClr val="dk1"/>
                </a:solidFill>
                <a:latin typeface="Arial"/>
                <a:ea typeface="Arial"/>
                <a:cs typeface="Arial"/>
                <a:sym typeface="Arial"/>
              </a:endParaRPr>
            </a:p>
          </p:txBody>
        </p:sp>
        <p:sp>
          <p:nvSpPr>
            <p:cNvPr id="155" name="Google Shape;155;p8"/>
            <p:cNvSpPr/>
            <p:nvPr/>
          </p:nvSpPr>
          <p:spPr>
            <a:xfrm>
              <a:off x="839788" y="220743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Roboto"/>
                  <a:ea typeface="Roboto"/>
                  <a:cs typeface="Roboto"/>
                  <a:sym typeface="Roboto"/>
                </a:rPr>
                <a:t>आपने </a:t>
              </a:r>
              <a:r>
                <a:rPr b="0" i="0" lang="en-US" sz="1400" u="none" cap="none" strike="noStrike">
                  <a:solidFill>
                    <a:schemeClr val="dk1"/>
                  </a:solidFill>
                  <a:latin typeface="Arial"/>
                  <a:ea typeface="Arial"/>
                  <a:cs typeface="Arial"/>
                  <a:sym typeface="Arial"/>
                </a:rPr>
                <a:t>इंस्टाग्राम फीड को स्क्रॉल करना  </a:t>
              </a:r>
              <a:endParaRPr/>
            </a:p>
          </p:txBody>
        </p:sp>
        <p:sp>
          <p:nvSpPr>
            <p:cNvPr id="156" name="Google Shape;156;p8"/>
            <p:cNvSpPr/>
            <p:nvPr/>
          </p:nvSpPr>
          <p:spPr>
            <a:xfrm>
              <a:off x="839788" y="2737613"/>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Roboto"/>
                  <a:ea typeface="Roboto"/>
                  <a:cs typeface="Roboto"/>
                  <a:sym typeface="Roboto"/>
                </a:rPr>
                <a:t>आपने </a:t>
              </a:r>
              <a:r>
                <a:rPr b="0" i="0" lang="en-US" sz="1400" u="none" cap="none" strike="noStrike">
                  <a:solidFill>
                    <a:schemeClr val="dk1"/>
                  </a:solidFill>
                  <a:latin typeface="Arial"/>
                  <a:ea typeface="Arial"/>
                  <a:cs typeface="Arial"/>
                  <a:sym typeface="Arial"/>
                </a:rPr>
                <a:t>Xbox पर टेनिस खेल रहा हूँ</a:t>
              </a:r>
              <a:endParaRPr b="0" i="0" sz="1400" u="none" cap="none" strike="noStrike">
                <a:solidFill>
                  <a:schemeClr val="dk1"/>
                </a:solidFill>
                <a:latin typeface="Arial"/>
                <a:ea typeface="Arial"/>
                <a:cs typeface="Arial"/>
                <a:sym typeface="Arial"/>
              </a:endParaRPr>
            </a:p>
          </p:txBody>
        </p:sp>
        <p:sp>
          <p:nvSpPr>
            <p:cNvPr id="157" name="Google Shape;157;p8"/>
            <p:cNvSpPr/>
            <p:nvPr/>
          </p:nvSpPr>
          <p:spPr>
            <a:xfrm>
              <a:off x="839788" y="328037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सोशल मीडिया पर बिल्ली के वीडियो देख रहे हैं</a:t>
              </a:r>
              <a:endParaRPr/>
            </a:p>
          </p:txBody>
        </p:sp>
        <p:sp>
          <p:nvSpPr>
            <p:cNvPr id="158" name="Google Shape;158;p8"/>
            <p:cNvSpPr/>
            <p:nvPr/>
          </p:nvSpPr>
          <p:spPr>
            <a:xfrm>
              <a:off x="839788" y="3810560"/>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स्नैपचैट पर अपलोड करने के लिए वीडियो बनाना</a:t>
              </a:r>
              <a:endParaRPr b="0" i="0" sz="1400" u="none" cap="none" strike="noStrike">
                <a:solidFill>
                  <a:schemeClr val="dk1"/>
                </a:solidFill>
                <a:latin typeface="Arial"/>
                <a:ea typeface="Arial"/>
                <a:cs typeface="Arial"/>
                <a:sym typeface="Arial"/>
              </a:endParaRPr>
            </a:p>
          </p:txBody>
        </p:sp>
        <p:sp>
          <p:nvSpPr>
            <p:cNvPr id="159" name="Google Shape;159;p8"/>
            <p:cNvSpPr/>
            <p:nvPr/>
          </p:nvSpPr>
          <p:spPr>
            <a:xfrm>
              <a:off x="839788" y="4340742"/>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रसायन विज्ञान का पाठ ऑनलाइन लेना</a:t>
              </a:r>
              <a:endParaRPr b="0" i="0" sz="1400" u="none" cap="none" strike="noStrike">
                <a:solidFill>
                  <a:schemeClr val="dk1"/>
                </a:solidFill>
                <a:latin typeface="Arial"/>
                <a:ea typeface="Arial"/>
                <a:cs typeface="Arial"/>
                <a:sym typeface="Arial"/>
              </a:endParaRPr>
            </a:p>
          </p:txBody>
        </p:sp>
        <p:sp>
          <p:nvSpPr>
            <p:cNvPr id="160" name="Google Shape;160;p8"/>
            <p:cNvSpPr/>
            <p:nvPr/>
          </p:nvSpPr>
          <p:spPr>
            <a:xfrm>
              <a:off x="839788" y="4883507"/>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टीवी पर फिल्म देखना</a:t>
              </a:r>
              <a:endParaRPr b="0" i="0" sz="1400" u="none" cap="none" strike="noStrike">
                <a:solidFill>
                  <a:schemeClr val="dk1"/>
                </a:solidFill>
                <a:latin typeface="Arial"/>
                <a:ea typeface="Arial"/>
                <a:cs typeface="Arial"/>
                <a:sym typeface="Arial"/>
              </a:endParaRPr>
            </a:p>
          </p:txBody>
        </p:sp>
        <p:sp>
          <p:nvSpPr>
            <p:cNvPr id="161" name="Google Shape;161;p8"/>
            <p:cNvSpPr/>
            <p:nvPr/>
          </p:nvSpPr>
          <p:spPr>
            <a:xfrm>
              <a:off x="839788" y="541368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आगामी गेम में मेरी पसंदीदा फ़ुटबॉल टीम की संभावना पर एक लेख पढ़ना</a:t>
              </a:r>
              <a:endParaRPr b="0" i="0" sz="1400" u="none" cap="none" strike="noStrike">
                <a:solidFill>
                  <a:schemeClr val="dk1"/>
                </a:solidFill>
                <a:latin typeface="Arial"/>
                <a:ea typeface="Arial"/>
                <a:cs typeface="Arial"/>
                <a:sym typeface="Arial"/>
              </a:endParaRPr>
            </a:p>
          </p:txBody>
        </p:sp>
        <p:sp>
          <p:nvSpPr>
            <p:cNvPr id="162" name="Google Shape;162;p8"/>
            <p:cNvSpPr/>
            <p:nvPr/>
          </p:nvSpPr>
          <p:spPr>
            <a:xfrm>
              <a:off x="839788" y="594387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दोस्तों के साथ फोर्टनाइट खेलना</a:t>
              </a:r>
              <a:endParaRPr b="0" i="0" sz="1400" u="none" cap="none" strike="noStrike">
                <a:solidFill>
                  <a:schemeClr val="dk1"/>
                </a:solidFill>
                <a:latin typeface="Arial"/>
                <a:ea typeface="Arial"/>
                <a:cs typeface="Arial"/>
                <a:sym typeface="Arial"/>
              </a:endParaRPr>
            </a:p>
          </p:txBody>
        </p:sp>
        <p:sp>
          <p:nvSpPr>
            <p:cNvPr id="163" name="Google Shape;163;p8"/>
            <p:cNvSpPr/>
            <p:nvPr/>
          </p:nvSpPr>
          <p:spPr>
            <a:xfrm>
              <a:off x="839788" y="647130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नेटफ्लिक्स पर अपना पसंदीदा शो देख रहा हूं</a:t>
              </a:r>
              <a:endParaRPr/>
            </a:p>
          </p:txBody>
        </p:sp>
      </p:grpSp>
      <p:grpSp>
        <p:nvGrpSpPr>
          <p:cNvPr id="164" name="Google Shape;164;p8"/>
          <p:cNvGrpSpPr/>
          <p:nvPr/>
        </p:nvGrpSpPr>
        <p:grpSpPr>
          <a:xfrm flipH="1">
            <a:off x="7610354" y="1499865"/>
            <a:ext cx="1930043" cy="4964596"/>
            <a:chOff x="839788" y="1677249"/>
            <a:chExt cx="5068405" cy="5263988"/>
          </a:xfrm>
        </p:grpSpPr>
        <p:sp>
          <p:nvSpPr>
            <p:cNvPr id="165" name="Google Shape;165;p8"/>
            <p:cNvSpPr/>
            <p:nvPr/>
          </p:nvSpPr>
          <p:spPr>
            <a:xfrm>
              <a:off x="839788" y="167724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6" name="Google Shape;166;p8"/>
            <p:cNvSpPr/>
            <p:nvPr/>
          </p:nvSpPr>
          <p:spPr>
            <a:xfrm>
              <a:off x="839788" y="220743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7" name="Google Shape;167;p8"/>
            <p:cNvSpPr/>
            <p:nvPr/>
          </p:nvSpPr>
          <p:spPr>
            <a:xfrm>
              <a:off x="839788" y="2737613"/>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8" name="Google Shape;168;p8"/>
            <p:cNvSpPr/>
            <p:nvPr/>
          </p:nvSpPr>
          <p:spPr>
            <a:xfrm>
              <a:off x="839788" y="328037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69" name="Google Shape;169;p8"/>
            <p:cNvSpPr/>
            <p:nvPr/>
          </p:nvSpPr>
          <p:spPr>
            <a:xfrm>
              <a:off x="839788" y="3810560"/>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0" name="Google Shape;170;p8"/>
            <p:cNvSpPr/>
            <p:nvPr/>
          </p:nvSpPr>
          <p:spPr>
            <a:xfrm>
              <a:off x="839788" y="4340742"/>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1" name="Google Shape;171;p8"/>
            <p:cNvSpPr/>
            <p:nvPr/>
          </p:nvSpPr>
          <p:spPr>
            <a:xfrm>
              <a:off x="839788" y="4883507"/>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72" name="Google Shape;172;p8"/>
            <p:cNvSpPr/>
            <p:nvPr/>
          </p:nvSpPr>
          <p:spPr>
            <a:xfrm>
              <a:off x="839788" y="541368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73" name="Google Shape;173;p8"/>
            <p:cNvSpPr/>
            <p:nvPr/>
          </p:nvSpPr>
          <p:spPr>
            <a:xfrm>
              <a:off x="839788" y="594387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74" name="Google Shape;174;p8"/>
            <p:cNvSpPr/>
            <p:nvPr/>
          </p:nvSpPr>
          <p:spPr>
            <a:xfrm>
              <a:off x="839788" y="647130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grpSp>
      <p:grpSp>
        <p:nvGrpSpPr>
          <p:cNvPr id="175" name="Google Shape;175;p8"/>
          <p:cNvGrpSpPr/>
          <p:nvPr/>
        </p:nvGrpSpPr>
        <p:grpSpPr>
          <a:xfrm flipH="1">
            <a:off x="9627279" y="1499865"/>
            <a:ext cx="1930043" cy="4964596"/>
            <a:chOff x="839788" y="1677249"/>
            <a:chExt cx="5068405" cy="5263988"/>
          </a:xfrm>
        </p:grpSpPr>
        <p:sp>
          <p:nvSpPr>
            <p:cNvPr id="176" name="Google Shape;176;p8"/>
            <p:cNvSpPr/>
            <p:nvPr/>
          </p:nvSpPr>
          <p:spPr>
            <a:xfrm>
              <a:off x="839788" y="167724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7" name="Google Shape;177;p8"/>
            <p:cNvSpPr/>
            <p:nvPr/>
          </p:nvSpPr>
          <p:spPr>
            <a:xfrm>
              <a:off x="839788" y="220743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8" name="Google Shape;178;p8"/>
            <p:cNvSpPr/>
            <p:nvPr/>
          </p:nvSpPr>
          <p:spPr>
            <a:xfrm>
              <a:off x="839788" y="2737613"/>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79" name="Google Shape;179;p8"/>
            <p:cNvSpPr/>
            <p:nvPr/>
          </p:nvSpPr>
          <p:spPr>
            <a:xfrm>
              <a:off x="839788" y="328037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0" name="Google Shape;180;p8"/>
            <p:cNvSpPr/>
            <p:nvPr/>
          </p:nvSpPr>
          <p:spPr>
            <a:xfrm>
              <a:off x="839788" y="3810560"/>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1" name="Google Shape;181;p8"/>
            <p:cNvSpPr/>
            <p:nvPr/>
          </p:nvSpPr>
          <p:spPr>
            <a:xfrm>
              <a:off x="839788" y="4340742"/>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2" name="Google Shape;182;p8"/>
            <p:cNvSpPr/>
            <p:nvPr/>
          </p:nvSpPr>
          <p:spPr>
            <a:xfrm>
              <a:off x="839788" y="4883507"/>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83" name="Google Shape;183;p8"/>
            <p:cNvSpPr/>
            <p:nvPr/>
          </p:nvSpPr>
          <p:spPr>
            <a:xfrm>
              <a:off x="839788" y="5413689"/>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84" name="Google Shape;184;p8"/>
            <p:cNvSpPr/>
            <p:nvPr/>
          </p:nvSpPr>
          <p:spPr>
            <a:xfrm>
              <a:off x="839788" y="5943871"/>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sp>
          <p:nvSpPr>
            <p:cNvPr id="185" name="Google Shape;185;p8"/>
            <p:cNvSpPr/>
            <p:nvPr/>
          </p:nvSpPr>
          <p:spPr>
            <a:xfrm>
              <a:off x="839788" y="6471308"/>
              <a:ext cx="5068405" cy="469929"/>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 </a:t>
              </a:r>
              <a:endParaRPr/>
            </a:p>
          </p:txBody>
        </p:sp>
      </p:grpSp>
      <p:sp>
        <p:nvSpPr>
          <p:cNvPr id="186" name="Google Shape;186;p8"/>
          <p:cNvSpPr txBox="1"/>
          <p:nvPr/>
        </p:nvSpPr>
        <p:spPr>
          <a:xfrm>
            <a:off x="839787" y="1119557"/>
            <a:ext cx="3292375" cy="369332"/>
          </a:xfrm>
          <a:prstGeom prst="rect">
            <a:avLst/>
          </a:prstGeom>
          <a:noFill/>
          <a:ln>
            <a:noFill/>
          </a:ln>
        </p:spPr>
        <p:txBody>
          <a:bodyPr anchorCtr="0" anchor="t" bIns="45700" lIns="72000" spcFirstLastPara="1" rIns="72000" wrap="square" tIns="45700">
            <a:spAutoFit/>
          </a:bodyPr>
          <a:lstStyle/>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गतिविधियाँ</a:t>
            </a:r>
            <a:endParaRPr/>
          </a:p>
        </p:txBody>
      </p:sp>
      <p:sp>
        <p:nvSpPr>
          <p:cNvPr id="187" name="Google Shape;187;p8"/>
          <p:cNvSpPr txBox="1"/>
          <p:nvPr/>
        </p:nvSpPr>
        <p:spPr>
          <a:xfrm>
            <a:off x="7616764" y="1119557"/>
            <a:ext cx="1923633" cy="369332"/>
          </a:xfrm>
          <a:prstGeom prst="rect">
            <a:avLst/>
          </a:prstGeom>
          <a:noFill/>
          <a:ln>
            <a:noFill/>
          </a:ln>
        </p:spPr>
        <p:txBody>
          <a:bodyPr anchorCtr="0" anchor="t" bIns="45700" lIns="72000" spcFirstLastPara="1" rIns="72000" wrap="square" tIns="45700">
            <a:spAutoFit/>
          </a:bodyPr>
          <a:lstStyle/>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सक्रिय</a:t>
            </a:r>
            <a:endParaRPr/>
          </a:p>
        </p:txBody>
      </p:sp>
      <p:sp>
        <p:nvSpPr>
          <p:cNvPr id="188" name="Google Shape;188;p8"/>
          <p:cNvSpPr txBox="1"/>
          <p:nvPr/>
        </p:nvSpPr>
        <p:spPr>
          <a:xfrm>
            <a:off x="9648121" y="1119557"/>
            <a:ext cx="1923633" cy="369332"/>
          </a:xfrm>
          <a:prstGeom prst="rect">
            <a:avLst/>
          </a:prstGeom>
          <a:noFill/>
          <a:ln>
            <a:noFill/>
          </a:ln>
        </p:spPr>
        <p:txBody>
          <a:bodyPr anchorCtr="0" anchor="t" bIns="45700" lIns="72000" spcFirstLastPara="1" rIns="72000" wrap="square" tIns="45700">
            <a:spAutoFit/>
          </a:bodyPr>
          <a:lstStyle/>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निष्क्रिय</a:t>
            </a:r>
            <a:endParaRPr/>
          </a:p>
        </p:txBody>
      </p:sp>
      <p:sp>
        <p:nvSpPr>
          <p:cNvPr id="189" name="Google Shape;189;p8"/>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5" name="Google Shape;195;p9"/>
          <p:cNvSpPr txBox="1"/>
          <p:nvPr/>
        </p:nvSpPr>
        <p:spPr>
          <a:xfrm>
            <a:off x="705749" y="307757"/>
            <a:ext cx="10646463"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निष्क्रिय स्क्रीन समय से छुटकारा</a:t>
            </a:r>
            <a:endParaRPr b="1" i="0" sz="3600" u="none" cap="none" strike="noStrike">
              <a:solidFill>
                <a:srgbClr val="0064E0"/>
              </a:solidFill>
              <a:latin typeface="Arial"/>
              <a:ea typeface="Arial"/>
              <a:cs typeface="Arial"/>
              <a:sym typeface="Arial"/>
            </a:endParaRPr>
          </a:p>
        </p:txBody>
      </p:sp>
      <p:sp>
        <p:nvSpPr>
          <p:cNvPr id="196" name="Google Shape;196;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9: आइएताकनाआपका स्क्रीन टाइम</a:t>
            </a:r>
            <a:endParaRPr/>
          </a:p>
        </p:txBody>
      </p:sp>
      <p:sp>
        <p:nvSpPr>
          <p:cNvPr id="197" name="Google Shape;197;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8" name="Google Shape;198;p9"/>
          <p:cNvPicPr preferRelativeResize="0"/>
          <p:nvPr/>
        </p:nvPicPr>
        <p:blipFill rotWithShape="1">
          <a:blip r:embed="rId3">
            <a:alphaModFix/>
          </a:blip>
          <a:srcRect b="0" l="0" r="0" t="0"/>
          <a:stretch/>
        </p:blipFill>
        <p:spPr>
          <a:xfrm>
            <a:off x="479424" y="1610155"/>
            <a:ext cx="5663955" cy="3777857"/>
          </a:xfrm>
          <a:prstGeom prst="rect">
            <a:avLst/>
          </a:prstGeom>
          <a:noFill/>
          <a:ln>
            <a:noFill/>
          </a:ln>
        </p:spPr>
      </p:pic>
      <p:sp>
        <p:nvSpPr>
          <p:cNvPr id="199" name="Google Shape;199;p9"/>
          <p:cNvSpPr/>
          <p:nvPr/>
        </p:nvSpPr>
        <p:spPr>
          <a:xfrm>
            <a:off x="5156522" y="5493648"/>
            <a:ext cx="1022400" cy="997500"/>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9"/>
          <p:cNvSpPr/>
          <p:nvPr/>
        </p:nvSpPr>
        <p:spPr>
          <a:xfrm>
            <a:off x="5624869" y="5916951"/>
            <a:ext cx="495125" cy="4951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sp>
        <p:nvSpPr>
          <p:cNvPr id="201" name="Google Shape;201;p9"/>
          <p:cNvSpPr/>
          <p:nvPr/>
        </p:nvSpPr>
        <p:spPr>
          <a:xfrm>
            <a:off x="571359" y="1770283"/>
            <a:ext cx="941087" cy="9410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प्रतिलिपि</a:t>
            </a:r>
            <a:endParaRPr/>
          </a:p>
        </p:txBody>
      </p:sp>
      <p:pic>
        <p:nvPicPr>
          <p:cNvPr id="202" name="Google Shape;202;p9"/>
          <p:cNvPicPr preferRelativeResize="0"/>
          <p:nvPr/>
        </p:nvPicPr>
        <p:blipFill rotWithShape="1">
          <a:blip r:embed="rId4">
            <a:alphaModFix/>
          </a:blip>
          <a:srcRect b="0" l="0" r="0" t="0"/>
          <a:stretch/>
        </p:blipFill>
        <p:spPr>
          <a:xfrm rot="-5400000">
            <a:off x="5281643" y="4504013"/>
            <a:ext cx="726964" cy="726964"/>
          </a:xfrm>
          <a:prstGeom prst="rect">
            <a:avLst/>
          </a:prstGeom>
          <a:noFill/>
          <a:ln>
            <a:noFill/>
          </a:ln>
        </p:spPr>
      </p:pic>
      <p:sp>
        <p:nvSpPr>
          <p:cNvPr id="203" name="Google Shape;203;p9"/>
          <p:cNvSpPr/>
          <p:nvPr/>
        </p:nvSpPr>
        <p:spPr>
          <a:xfrm>
            <a:off x="6143379" y="1610155"/>
            <a:ext cx="6048621" cy="3777856"/>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अपने अनुमानों के आधार पर, आपके निष्क्रिय स्क्रीन समय में सबसे बड़ा योगदान किसका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इसे बदलने के बारे में आपके क्या विचार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कभी अत्यधिक स्क्रीन समय के कारण किसी नकारात्मक शारीरिक प्रभाव का अनुभव किया है? आपने कैसा महसूस किया?</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अलग तरीके से क्या करना चाहेंगे?</a:t>
            </a:r>
            <a:endParaRPr/>
          </a:p>
        </p:txBody>
      </p:sp>
      <p:sp>
        <p:nvSpPr>
          <p:cNvPr id="204" name="Google Shape;204;p9"/>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