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6" roundtripDataSignature="AMtx7mgp/QaMBDt2n9lUHaZXJGogezP6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1RUM5mM2MZw"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yF7Ou43Vj6c"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eelofwellbeing.or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https://www.youtube.com/watch?v=1RUM5mM2MZw</a:t>
            </a:r>
            <a:endParaRPr/>
          </a:p>
        </p:txBody>
      </p:sp>
      <p:sp>
        <p:nvSpPr>
          <p:cNvPr id="49" name="Google Shape;4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https://www.youtube.com/watch?v=yF7Ou43Vj6c</a:t>
            </a:r>
            <a:endParaRPr/>
          </a:p>
        </p:txBody>
      </p:sp>
      <p:sp>
        <p:nvSpPr>
          <p:cNvPr id="105" name="Google Shape;10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https://www.wheelofwellbeing.org/</a:t>
            </a:r>
            <a:endParaRPr/>
          </a:p>
        </p:txBody>
      </p:sp>
      <p:sp>
        <p:nvSpPr>
          <p:cNvPr id="130" name="Google Shape;13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pic>
        <p:nvPicPr>
          <p:cNvPr id="21" name="Google Shape;21;p1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2" name="Google Shape;2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 name="Google Shape;25;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6" name="Google Shape;26;p1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7" name="Google Shape;27;p1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id="29" name="Google Shape;29;p15"/>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0" name="Google Shape;30;p1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 name="Google Shape;33;p15"/>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15"/>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gif"/><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hyperlink" Target="http://www.youtube.com/watch?v=1RUM5mM2MZw" TargetMode="External"/><Relationship Id="rId5"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hyperlink" Target="http://www.youtube.com/watch?v=yF7Ou43Vj6c" TargetMode="External"/><Relationship Id="rId5"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hyperlink" Target="https://www.wheelofwellbeing.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0" name="Google Shape;40;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
          <p:cNvSpPr/>
          <p:nvPr/>
        </p:nvSpPr>
        <p:spPr>
          <a:xfrm>
            <a:off x="2910840" y="3619500"/>
            <a:ext cx="1242060" cy="124206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2" name="Google Shape;42;p1"/>
          <p:cNvPicPr preferRelativeResize="0"/>
          <p:nvPr/>
        </p:nvPicPr>
        <p:blipFill rotWithShape="1">
          <a:blip r:embed="rId3">
            <a:alphaModFix/>
          </a:blip>
          <a:srcRect b="0" l="0" r="0" t="0"/>
          <a:stretch/>
        </p:blipFill>
        <p:spPr>
          <a:xfrm>
            <a:off x="3148211" y="3878740"/>
            <a:ext cx="767317" cy="769300"/>
          </a:xfrm>
          <a:prstGeom prst="rect">
            <a:avLst/>
          </a:prstGeom>
          <a:noFill/>
          <a:ln>
            <a:noFill/>
          </a:ln>
        </p:spPr>
      </p:pic>
      <p:pic>
        <p:nvPicPr>
          <p:cNvPr id="43" name="Google Shape;43;p1"/>
          <p:cNvPicPr preferRelativeResize="0"/>
          <p:nvPr/>
        </p:nvPicPr>
        <p:blipFill rotWithShape="1">
          <a:blip r:embed="rId4">
            <a:alphaModFix/>
          </a:blip>
          <a:srcRect b="0" l="0" r="0" t="0"/>
          <a:stretch/>
        </p:blipFill>
        <p:spPr>
          <a:xfrm>
            <a:off x="1029939" y="839660"/>
            <a:ext cx="4533265" cy="5178679"/>
          </a:xfrm>
          <a:prstGeom prst="rect">
            <a:avLst/>
          </a:prstGeom>
          <a:noFill/>
          <a:ln>
            <a:noFill/>
          </a:ln>
        </p:spPr>
      </p:pic>
      <p:sp>
        <p:nvSpPr>
          <p:cNvPr id="44" name="Google Shape;44;p1"/>
          <p:cNvSpPr/>
          <p:nvPr/>
        </p:nvSpPr>
        <p:spPr>
          <a:xfrm>
            <a:off x="7177872" y="3536950"/>
            <a:ext cx="5014127" cy="151466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
          <p:cNvSpPr/>
          <p:nvPr/>
        </p:nvSpPr>
        <p:spPr>
          <a:xfrm>
            <a:off x="7386062" y="3664608"/>
            <a:ext cx="5101213"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पाठ 8</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डिजिटल स्वास्थ्य के लिए खतरे और नियम</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grpSp>
        <p:nvGrpSpPr>
          <p:cNvPr id="175" name="Google Shape;175;p10"/>
          <p:cNvGrpSpPr/>
          <p:nvPr/>
        </p:nvGrpSpPr>
        <p:grpSpPr>
          <a:xfrm flipH="1">
            <a:off x="3170099" y="2445925"/>
            <a:ext cx="5851803" cy="1966150"/>
            <a:chOff x="2788049" y="2445925"/>
            <a:chExt cx="5851803" cy="1966150"/>
          </a:xfrm>
        </p:grpSpPr>
        <p:pic>
          <p:nvPicPr>
            <p:cNvPr id="176" name="Google Shape;176;p10"/>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177" name="Google Shape;177;p10"/>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178" name="Google Shape;178;p10"/>
          <p:cNvCxnSpPr/>
          <p:nvPr/>
        </p:nvCxnSpPr>
        <p:spPr>
          <a:xfrm>
            <a:off x="4743135" y="2916381"/>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179" name="Google Shape;179;p10"/>
          <p:cNvSpPr/>
          <p:nvPr/>
        </p:nvSpPr>
        <p:spPr>
          <a:xfrm>
            <a:off x="4361683" y="2029692"/>
            <a:ext cx="3468635" cy="270164"/>
          </a:xfrm>
          <a:prstGeom prst="rect">
            <a:avLst/>
          </a:prstGeom>
          <a:solidFill>
            <a:srgbClr val="F2F2F2"/>
          </a:solidFill>
          <a:ln>
            <a:noFill/>
          </a:ln>
        </p:spPr>
        <p:txBody>
          <a:bodyPr anchorCtr="0" anchor="t" bIns="45700" lIns="91425" spcFirstLastPara="1" rIns="91425" wrap="square" tIns="36000">
            <a:noAutofit/>
          </a:bodyPr>
          <a:lstStyle/>
          <a:p>
            <a:pPr indent="0" lvl="0" marL="0" marR="0" rtl="0" algn="ctr">
              <a:spcBef>
                <a:spcPts val="0"/>
              </a:spcBef>
              <a:spcAft>
                <a:spcPts val="0"/>
              </a:spcAft>
              <a:buNone/>
            </a:pPr>
            <a:r>
              <a:rPr b="1" i="0" lang="en-US" sz="1800" u="none" cap="none" strike="noStrike">
                <a:solidFill>
                  <a:srgbClr val="000000"/>
                </a:solidFill>
                <a:latin typeface="Mangal"/>
                <a:ea typeface="Mangal"/>
                <a:cs typeface="Mangal"/>
                <a:sym typeface="Mangal"/>
              </a:rPr>
              <a:t>के द्वारा सम्पादित</a:t>
            </a:r>
            <a:endParaRPr b="0" i="0" sz="1600" u="none" cap="none" strike="noStrike">
              <a:solidFill>
                <a:schemeClr val="lt1"/>
              </a:solidFill>
              <a:latin typeface="Calibri"/>
              <a:ea typeface="Calibri"/>
              <a:cs typeface="Calibri"/>
              <a:sym typeface="Calibri"/>
            </a:endParaRPr>
          </a:p>
          <a:p>
            <a:pPr indent="0" lvl="0" marL="0" marR="0" rtl="0" algn="l">
              <a:spcBef>
                <a:spcPts val="0"/>
              </a:spcBef>
              <a:spcAft>
                <a:spcPts val="0"/>
              </a:spcAft>
              <a:buNone/>
            </a:pPr>
            <a:br>
              <a:rPr b="0" i="0" lang="en-US" sz="1600" u="none" cap="none" strike="noStrike">
                <a:solidFill>
                  <a:schemeClr val="lt1"/>
                </a:solidFill>
                <a:latin typeface="Calibri"/>
                <a:ea typeface="Calibri"/>
                <a:cs typeface="Calibri"/>
                <a:sym typeface="Calibri"/>
              </a:rPr>
            </a:br>
            <a:endParaRPr sz="1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pic>
        <p:nvPicPr>
          <p:cNvPr id="51" name="Google Shape;51;p2"/>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52" name="Google Shape;52;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3" name="Google Shape;53;p2"/>
          <p:cNvSpPr txBox="1"/>
          <p:nvPr/>
        </p:nvSpPr>
        <p:spPr>
          <a:xfrm>
            <a:off x="705749" y="449092"/>
            <a:ext cx="7192925"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स्क्रीन टाइम प्रबन्धन </a:t>
            </a:r>
            <a:endParaRPr b="1" i="0" sz="3600" u="none" cap="none" strike="noStrike">
              <a:solidFill>
                <a:srgbClr val="0064E0"/>
              </a:solidFill>
              <a:latin typeface="Arial"/>
              <a:ea typeface="Arial"/>
              <a:cs typeface="Arial"/>
              <a:sym typeface="Arial"/>
            </a:endParaRPr>
          </a:p>
        </p:txBody>
      </p:sp>
      <p:sp>
        <p:nvSpPr>
          <p:cNvPr id="54" name="Google Shape;54;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8: डिजिटल स्वास्थ्य के लिए खतरे और नियम</a:t>
            </a:r>
            <a:endParaRPr b="0" i="0" sz="900" u="none" cap="none" strike="noStrike">
              <a:solidFill>
                <a:srgbClr val="FFFFFF"/>
              </a:solidFill>
              <a:latin typeface="Arial"/>
              <a:ea typeface="Arial"/>
              <a:cs typeface="Arial"/>
              <a:sym typeface="Arial"/>
            </a:endParaRPr>
          </a:p>
        </p:txBody>
      </p:sp>
      <p:sp>
        <p:nvSpPr>
          <p:cNvPr id="55" name="Google Shape;55;p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2"/>
          <p:cNvSpPr/>
          <p:nvPr/>
        </p:nvSpPr>
        <p:spPr>
          <a:xfrm>
            <a:off x="640115" y="1170435"/>
            <a:ext cx="7751531" cy="500906"/>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स्वस्थ स्क्रीन टाइम के लिए सलाह </a:t>
            </a:r>
            <a:endParaRPr b="1" i="0" sz="2400" u="none" cap="none" strike="noStrike">
              <a:solidFill>
                <a:schemeClr val="dk1"/>
              </a:solidFill>
              <a:latin typeface="Arial"/>
              <a:ea typeface="Arial"/>
              <a:cs typeface="Arial"/>
              <a:sym typeface="Arial"/>
            </a:endParaRPr>
          </a:p>
        </p:txBody>
      </p:sp>
      <p:sp>
        <p:nvSpPr>
          <p:cNvPr id="57" name="Google Shape;57;p2"/>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pic>
        <p:nvPicPr>
          <p:cNvPr descr="Is your child hooked onto the screen? Get tips from our expert, Dr Jared Ng, Consultant Psychiatrist, Mental Health Promotion &amp; illness Prevention, on how you can balance screen-time in this digital age.&#10;&#10;Visit www.growatbeanstalk.sg for more insights on how you can help your child prepare for the digital age." id="58" name="Google Shape;58;p2" title="Tips for Healthier Screen Time">
            <a:hlinkClick r:id="rId4"/>
          </p:cNvPr>
          <p:cNvPicPr preferRelativeResize="0"/>
          <p:nvPr/>
        </p:nvPicPr>
        <p:blipFill>
          <a:blip r:embed="rId5">
            <a:alphaModFix/>
          </a:blip>
          <a:stretch>
            <a:fillRect/>
          </a:stretch>
        </p:blipFill>
        <p:spPr>
          <a:xfrm>
            <a:off x="2645424" y="1983500"/>
            <a:ext cx="6784150" cy="3816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pic>
        <p:nvPicPr>
          <p:cNvPr id="63" name="Google Shape;63;p3"/>
          <p:cNvPicPr preferRelativeResize="0"/>
          <p:nvPr/>
        </p:nvPicPr>
        <p:blipFill rotWithShape="1">
          <a:blip r:embed="rId3">
            <a:alphaModFix/>
          </a:blip>
          <a:srcRect b="0" l="12745" r="18443" t="0"/>
          <a:stretch/>
        </p:blipFill>
        <p:spPr>
          <a:xfrm flipH="1">
            <a:off x="0" y="-7328"/>
            <a:ext cx="6766560" cy="6558838"/>
          </a:xfrm>
          <a:prstGeom prst="rect">
            <a:avLst/>
          </a:prstGeom>
          <a:noFill/>
          <a:ln>
            <a:noFill/>
          </a:ln>
        </p:spPr>
      </p:pic>
      <p:sp>
        <p:nvSpPr>
          <p:cNvPr id="64" name="Google Shape;64;p3"/>
          <p:cNvSpPr/>
          <p:nvPr/>
        </p:nvSpPr>
        <p:spPr>
          <a:xfrm>
            <a:off x="5715000" y="-7328"/>
            <a:ext cx="6477000" cy="655757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 name="Google Shape;65;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6" name="Google Shape;66;p3"/>
          <p:cNvSpPr txBox="1"/>
          <p:nvPr/>
        </p:nvSpPr>
        <p:spPr>
          <a:xfrm>
            <a:off x="705749" y="307757"/>
            <a:ext cx="7192925"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स्क्रीन टाइम प्रबन्धन</a:t>
            </a:r>
            <a:endParaRPr b="1" i="0" sz="3600" u="none" cap="none" strike="noStrike">
              <a:solidFill>
                <a:schemeClr val="lt1"/>
              </a:solidFill>
              <a:latin typeface="Arial"/>
              <a:ea typeface="Arial"/>
              <a:cs typeface="Arial"/>
              <a:sym typeface="Arial"/>
            </a:endParaRPr>
          </a:p>
        </p:txBody>
      </p:sp>
      <p:sp>
        <p:nvSpPr>
          <p:cNvPr id="67" name="Google Shape;67;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8: डिजिटल स्वास्थ्य के लिए खतरे और नियम</a:t>
            </a:r>
            <a:endParaRPr b="0" i="0" sz="900" u="none" cap="none" strike="noStrike">
              <a:solidFill>
                <a:srgbClr val="FFFFFF"/>
              </a:solidFill>
              <a:latin typeface="Arial"/>
              <a:ea typeface="Arial"/>
              <a:cs typeface="Arial"/>
              <a:sym typeface="Arial"/>
            </a:endParaRPr>
          </a:p>
        </p:txBody>
      </p:sp>
      <p:sp>
        <p:nvSpPr>
          <p:cNvPr id="68" name="Google Shape;68;p3"/>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3"/>
          <p:cNvSpPr/>
          <p:nvPr/>
        </p:nvSpPr>
        <p:spPr>
          <a:xfrm>
            <a:off x="6766560" y="3202004"/>
            <a:ext cx="4899454" cy="999781"/>
          </a:xfrm>
          <a:prstGeom prst="rect">
            <a:avLst/>
          </a:prstGeom>
          <a:solidFill>
            <a:srgbClr val="00B14F">
              <a:alpha val="40000"/>
            </a:srgbClr>
          </a:solidFill>
          <a:ln cap="flat" cmpd="sng" w="28575">
            <a:solidFill>
              <a:srgbClr val="04B04F"/>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lt1"/>
                </a:solidFill>
                <a:latin typeface="Arial"/>
                <a:ea typeface="Arial"/>
                <a:cs typeface="Arial"/>
                <a:sym typeface="Arial"/>
              </a:rPr>
              <a:t>ये आदतें आपको कैसे नुकसान पहुंचा रही हैं?</a:t>
            </a:r>
            <a:endParaRPr/>
          </a:p>
        </p:txBody>
      </p:sp>
      <p:sp>
        <p:nvSpPr>
          <p:cNvPr id="70" name="Google Shape;70;p3"/>
          <p:cNvSpPr/>
          <p:nvPr/>
        </p:nvSpPr>
        <p:spPr>
          <a:xfrm>
            <a:off x="6762277" y="1998470"/>
            <a:ext cx="4899454" cy="999781"/>
          </a:xfrm>
          <a:prstGeom prst="rect">
            <a:avLst/>
          </a:prstGeom>
          <a:solidFill>
            <a:srgbClr val="0064E0">
              <a:alpha val="40000"/>
            </a:srgbClr>
          </a:solidFill>
          <a:ln cap="flat" cmpd="sng" w="28575">
            <a:solidFill>
              <a:srgbClr val="0064E0"/>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lt1"/>
                </a:solidFill>
                <a:latin typeface="Arial"/>
                <a:ea typeface="Arial"/>
                <a:cs typeface="Arial"/>
                <a:sym typeface="Arial"/>
              </a:rPr>
              <a:t>स्क्रीन की कुछ अस्वास्थ्यकर आदतें क्या हैं, जिनका आप कभी-कभी अभ्यास करते हैं?</a:t>
            </a:r>
            <a:endParaRPr/>
          </a:p>
        </p:txBody>
      </p:sp>
      <p:sp>
        <p:nvSpPr>
          <p:cNvPr id="71" name="Google Shape;71;p3"/>
          <p:cNvSpPr/>
          <p:nvPr/>
        </p:nvSpPr>
        <p:spPr>
          <a:xfrm rot="5400000">
            <a:off x="6402229" y="2344146"/>
            <a:ext cx="720097" cy="308429"/>
          </a:xfrm>
          <a:prstGeom prst="triangle">
            <a:avLst>
              <a:gd fmla="val 50000" name="adj"/>
            </a:avLst>
          </a:prstGeom>
          <a:solidFill>
            <a:srgbClr val="0064E0"/>
          </a:solidFill>
          <a:ln cap="flat" cmpd="sng" w="508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3"/>
          <p:cNvSpPr/>
          <p:nvPr/>
        </p:nvSpPr>
        <p:spPr>
          <a:xfrm rot="5400000">
            <a:off x="6402229" y="3547680"/>
            <a:ext cx="720097" cy="308429"/>
          </a:xfrm>
          <a:prstGeom prst="triangle">
            <a:avLst>
              <a:gd fmla="val 50000" name="adj"/>
            </a:avLst>
          </a:prstGeom>
          <a:solidFill>
            <a:srgbClr val="00B14F"/>
          </a:solidFill>
          <a:ln cap="flat" cmpd="sng" w="508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 name="Google Shape;73;p3"/>
          <p:cNvSpPr/>
          <p:nvPr/>
        </p:nvSpPr>
        <p:spPr>
          <a:xfrm>
            <a:off x="6766560" y="4405538"/>
            <a:ext cx="4899454" cy="999781"/>
          </a:xfrm>
          <a:prstGeom prst="rect">
            <a:avLst/>
          </a:prstGeom>
          <a:solidFill>
            <a:srgbClr val="00B0F0">
              <a:alpha val="40000"/>
            </a:srgbClr>
          </a:solidFill>
          <a:ln cap="flat" cmpd="sng" w="28575">
            <a:solidFill>
              <a:srgbClr val="00B0F0"/>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lt1"/>
                </a:solidFill>
                <a:latin typeface="Arial"/>
                <a:ea typeface="Arial"/>
                <a:cs typeface="Arial"/>
                <a:sym typeface="Arial"/>
              </a:rPr>
              <a:t>आप अपनी स्क्रीन की आदतों के बारे में क्या बदलना चाहेंगे?</a:t>
            </a:r>
            <a:endParaRPr/>
          </a:p>
        </p:txBody>
      </p:sp>
      <p:sp>
        <p:nvSpPr>
          <p:cNvPr id="74" name="Google Shape;74;p3"/>
          <p:cNvSpPr/>
          <p:nvPr/>
        </p:nvSpPr>
        <p:spPr>
          <a:xfrm rot="5400000">
            <a:off x="6402229" y="4751214"/>
            <a:ext cx="720097" cy="308429"/>
          </a:xfrm>
          <a:prstGeom prst="triangle">
            <a:avLst>
              <a:gd fmla="val 50000" name="adj"/>
            </a:avLst>
          </a:prstGeom>
          <a:solidFill>
            <a:srgbClr val="00B0F0"/>
          </a:solidFill>
          <a:ln cap="flat" cmpd="sng" w="508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3"/>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p:nvPr/>
        </p:nvSpPr>
        <p:spPr>
          <a:xfrm>
            <a:off x="1" y="-4850"/>
            <a:ext cx="6095999"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 name="Google Shape;81;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82" name="Google Shape;82;p4"/>
          <p:cNvSpPr txBox="1"/>
          <p:nvPr/>
        </p:nvSpPr>
        <p:spPr>
          <a:xfrm>
            <a:off x="705749" y="286615"/>
            <a:ext cx="7192925"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परावर्तन</a:t>
            </a:r>
            <a:endParaRPr b="1" i="0" sz="3600" u="none" cap="none" strike="noStrike">
              <a:solidFill>
                <a:schemeClr val="lt1"/>
              </a:solidFill>
              <a:latin typeface="Arial"/>
              <a:ea typeface="Arial"/>
              <a:cs typeface="Arial"/>
              <a:sym typeface="Arial"/>
            </a:endParaRPr>
          </a:p>
        </p:txBody>
      </p:sp>
      <p:sp>
        <p:nvSpPr>
          <p:cNvPr id="83" name="Google Shape;83;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8: डिजिटल स्वास्थ्य के लिए खतरे और नियम</a:t>
            </a:r>
            <a:endParaRPr b="0" i="0" sz="900" u="none" cap="none" strike="noStrike">
              <a:solidFill>
                <a:srgbClr val="FFFFFF"/>
              </a:solidFill>
              <a:latin typeface="Arial"/>
              <a:ea typeface="Arial"/>
              <a:cs typeface="Arial"/>
              <a:sym typeface="Arial"/>
            </a:endParaRPr>
          </a:p>
        </p:txBody>
      </p:sp>
      <p:sp>
        <p:nvSpPr>
          <p:cNvPr id="84" name="Google Shape;84;p4"/>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85" name="Google Shape;85;p4"/>
          <p:cNvGrpSpPr/>
          <p:nvPr/>
        </p:nvGrpSpPr>
        <p:grpSpPr>
          <a:xfrm>
            <a:off x="6248400" y="1632030"/>
            <a:ext cx="5068405" cy="4681960"/>
            <a:chOff x="5727275" y="1112552"/>
            <a:chExt cx="4342798" cy="5348417"/>
          </a:xfrm>
        </p:grpSpPr>
        <p:sp>
          <p:nvSpPr>
            <p:cNvPr id="86" name="Google Shape;86;p4"/>
            <p:cNvSpPr/>
            <p:nvPr/>
          </p:nvSpPr>
          <p:spPr>
            <a:xfrm>
              <a:off x="5727275" y="1112552"/>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सोने से पहले मैं अपने डिवाइस का उपयोग बिस्तर पर नहीं करूंगा।</a:t>
              </a:r>
              <a:endParaRPr/>
            </a:p>
          </p:txBody>
        </p:sp>
        <p:sp>
          <p:nvSpPr>
            <p:cNvPr id="87" name="Google Shape;87;p4"/>
            <p:cNvSpPr/>
            <p:nvPr/>
          </p:nvSpPr>
          <p:spPr>
            <a:xfrm>
              <a:off x="5727275" y="2021165"/>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88" name="Google Shape;88;p4"/>
            <p:cNvSpPr/>
            <p:nvPr/>
          </p:nvSpPr>
          <p:spPr>
            <a:xfrm>
              <a:off x="5727275" y="2929778"/>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89" name="Google Shape;89;p4"/>
            <p:cNvSpPr/>
            <p:nvPr/>
          </p:nvSpPr>
          <p:spPr>
            <a:xfrm>
              <a:off x="5727275" y="3838391"/>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90" name="Google Shape;90;p4"/>
            <p:cNvSpPr/>
            <p:nvPr/>
          </p:nvSpPr>
          <p:spPr>
            <a:xfrm>
              <a:off x="5727275" y="4747004"/>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91" name="Google Shape;91;p4"/>
            <p:cNvSpPr/>
            <p:nvPr/>
          </p:nvSpPr>
          <p:spPr>
            <a:xfrm>
              <a:off x="5727275" y="5655617"/>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sp>
        <p:nvSpPr>
          <p:cNvPr id="92" name="Google Shape;92;p4"/>
          <p:cNvSpPr txBox="1"/>
          <p:nvPr/>
        </p:nvSpPr>
        <p:spPr>
          <a:xfrm>
            <a:off x="6081865" y="1192243"/>
            <a:ext cx="162213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0064E0"/>
                </a:solidFill>
                <a:latin typeface="Arial"/>
                <a:ea typeface="Arial"/>
                <a:cs typeface="Arial"/>
                <a:sym typeface="Arial"/>
              </a:rPr>
              <a:t>समाधान</a:t>
            </a:r>
            <a:endParaRPr b="0" i="0" sz="2400" u="none" cap="none" strike="noStrike">
              <a:solidFill>
                <a:srgbClr val="0064E0"/>
              </a:solidFill>
              <a:latin typeface="Arial"/>
              <a:ea typeface="Arial"/>
              <a:cs typeface="Arial"/>
              <a:sym typeface="Arial"/>
            </a:endParaRPr>
          </a:p>
        </p:txBody>
      </p:sp>
      <p:grpSp>
        <p:nvGrpSpPr>
          <p:cNvPr id="93" name="Google Shape;93;p4"/>
          <p:cNvGrpSpPr/>
          <p:nvPr/>
        </p:nvGrpSpPr>
        <p:grpSpPr>
          <a:xfrm>
            <a:off x="861060" y="1632030"/>
            <a:ext cx="5068405" cy="4681960"/>
            <a:chOff x="5727275" y="1112552"/>
            <a:chExt cx="4342798" cy="5348417"/>
          </a:xfrm>
        </p:grpSpPr>
        <p:sp>
          <p:nvSpPr>
            <p:cNvPr id="94" name="Google Shape;94;p4"/>
            <p:cNvSpPr/>
            <p:nvPr/>
          </p:nvSpPr>
          <p:spPr>
            <a:xfrm>
              <a:off x="5727275" y="1112552"/>
              <a:ext cx="4342798" cy="805352"/>
            </a:xfrm>
            <a:prstGeom prst="rect">
              <a:avLst/>
            </a:prstGeom>
            <a:solidFill>
              <a:schemeClr val="lt1">
                <a:alpha val="18823"/>
              </a:schemeClr>
            </a:soli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lt1"/>
                  </a:solidFill>
                  <a:latin typeface="Arial"/>
                  <a:ea typeface="Arial"/>
                  <a:cs typeface="Arial"/>
                  <a:sym typeface="Arial"/>
                </a:rPr>
                <a:t>मैं रात में अपने सोशल मीडिया पर स्क्रॉल करता हूं और फिर मैं ठीक से सो नहीं पाता हूं।</a:t>
              </a:r>
              <a:endParaRPr/>
            </a:p>
          </p:txBody>
        </p:sp>
        <p:sp>
          <p:nvSpPr>
            <p:cNvPr id="95" name="Google Shape;95;p4"/>
            <p:cNvSpPr/>
            <p:nvPr/>
          </p:nvSpPr>
          <p:spPr>
            <a:xfrm>
              <a:off x="5727275" y="2021165"/>
              <a:ext cx="4342798" cy="805352"/>
            </a:xfrm>
            <a:prstGeom prst="rect">
              <a:avLst/>
            </a:prstGeom>
            <a:solidFill>
              <a:schemeClr val="lt1">
                <a:alpha val="18823"/>
              </a:schemeClr>
            </a:soli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6" name="Google Shape;96;p4"/>
            <p:cNvSpPr/>
            <p:nvPr/>
          </p:nvSpPr>
          <p:spPr>
            <a:xfrm>
              <a:off x="5727275" y="2929778"/>
              <a:ext cx="4342798" cy="805352"/>
            </a:xfrm>
            <a:prstGeom prst="rect">
              <a:avLst/>
            </a:prstGeom>
            <a:solidFill>
              <a:schemeClr val="lt1">
                <a:alpha val="18823"/>
              </a:schemeClr>
            </a:soli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7" name="Google Shape;97;p4"/>
            <p:cNvSpPr/>
            <p:nvPr/>
          </p:nvSpPr>
          <p:spPr>
            <a:xfrm>
              <a:off x="5727275" y="3838391"/>
              <a:ext cx="4342798" cy="805352"/>
            </a:xfrm>
            <a:prstGeom prst="rect">
              <a:avLst/>
            </a:prstGeom>
            <a:solidFill>
              <a:schemeClr val="lt1">
                <a:alpha val="18823"/>
              </a:schemeClr>
            </a:soli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8" name="Google Shape;98;p4"/>
            <p:cNvSpPr/>
            <p:nvPr/>
          </p:nvSpPr>
          <p:spPr>
            <a:xfrm>
              <a:off x="5727275" y="4747004"/>
              <a:ext cx="4342798" cy="805352"/>
            </a:xfrm>
            <a:prstGeom prst="rect">
              <a:avLst/>
            </a:prstGeom>
            <a:solidFill>
              <a:schemeClr val="lt1">
                <a:alpha val="18823"/>
              </a:schemeClr>
            </a:soli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9" name="Google Shape;99;p4"/>
            <p:cNvSpPr/>
            <p:nvPr/>
          </p:nvSpPr>
          <p:spPr>
            <a:xfrm>
              <a:off x="5727275" y="5655617"/>
              <a:ext cx="4342798" cy="805352"/>
            </a:xfrm>
            <a:prstGeom prst="rect">
              <a:avLst/>
            </a:prstGeom>
            <a:solidFill>
              <a:schemeClr val="lt1">
                <a:alpha val="18823"/>
              </a:schemeClr>
            </a:soli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00" name="Google Shape;100;p4"/>
          <p:cNvSpPr txBox="1"/>
          <p:nvPr/>
        </p:nvSpPr>
        <p:spPr>
          <a:xfrm>
            <a:off x="749591" y="1192243"/>
            <a:ext cx="118017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lt1"/>
                </a:solidFill>
                <a:latin typeface="Arial"/>
                <a:ea typeface="Arial"/>
                <a:cs typeface="Arial"/>
                <a:sym typeface="Arial"/>
              </a:rPr>
              <a:t>खतरा</a:t>
            </a:r>
            <a:endParaRPr b="0" i="0" sz="2400" u="none" cap="none" strike="noStrike">
              <a:solidFill>
                <a:schemeClr val="lt1"/>
              </a:solidFill>
              <a:latin typeface="Arial"/>
              <a:ea typeface="Arial"/>
              <a:cs typeface="Arial"/>
              <a:sym typeface="Arial"/>
            </a:endParaRPr>
          </a:p>
        </p:txBody>
      </p:sp>
      <p:sp>
        <p:nvSpPr>
          <p:cNvPr id="101" name="Google Shape;101;p4"/>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5"/>
          <p:cNvPicPr preferRelativeResize="0"/>
          <p:nvPr/>
        </p:nvPicPr>
        <p:blipFill rotWithShape="1">
          <a:blip r:embed="rId3">
            <a:alphaModFix/>
          </a:blip>
          <a:srcRect b="13336" l="0" r="0" t="6295"/>
          <a:stretch/>
        </p:blipFill>
        <p:spPr>
          <a:xfrm>
            <a:off x="0" y="0"/>
            <a:ext cx="12192000" cy="6535678"/>
          </a:xfrm>
          <a:prstGeom prst="rect">
            <a:avLst/>
          </a:prstGeom>
          <a:noFill/>
          <a:ln>
            <a:noFill/>
          </a:ln>
        </p:spPr>
      </p:pic>
      <p:sp>
        <p:nvSpPr>
          <p:cNvPr id="108" name="Google Shape;108;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8: डिजिटल स्वास्थ्य के लिए खतरे और नियम</a:t>
            </a:r>
            <a:endParaRPr b="0" i="0" sz="900" u="none" cap="none" strike="noStrike">
              <a:solidFill>
                <a:srgbClr val="FFFFFF"/>
              </a:solidFill>
              <a:latin typeface="Arial"/>
              <a:ea typeface="Arial"/>
              <a:cs typeface="Arial"/>
              <a:sym typeface="Arial"/>
            </a:endParaRPr>
          </a:p>
        </p:txBody>
      </p:sp>
      <p:sp>
        <p:nvSpPr>
          <p:cNvPr id="109" name="Google Shape;109;p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110" name="Google Shape;110;p5"/>
          <p:cNvSpPr txBox="1"/>
          <p:nvPr/>
        </p:nvSpPr>
        <p:spPr>
          <a:xfrm>
            <a:off x="705749" y="307757"/>
            <a:ext cx="11242411" cy="85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हम अपने डिजिटल स्वास्थ्य को कैसे सुधार सकते हैं?</a:t>
            </a:r>
            <a:endParaRPr b="1" i="0" sz="3600" u="none" cap="none" strike="noStrike">
              <a:solidFill>
                <a:schemeClr val="lt1"/>
              </a:solidFill>
              <a:latin typeface="Arial"/>
              <a:ea typeface="Arial"/>
              <a:cs typeface="Arial"/>
              <a:sym typeface="Arial"/>
            </a:endParaRPr>
          </a:p>
        </p:txBody>
      </p:sp>
      <p:sp>
        <p:nvSpPr>
          <p:cNvPr id="111" name="Google Shape;111;p5"/>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5"/>
          <p:cNvSpPr/>
          <p:nvPr/>
        </p:nvSpPr>
        <p:spPr>
          <a:xfrm>
            <a:off x="2220235" y="5996799"/>
            <a:ext cx="7751531" cy="500906"/>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अपने डिजिटल स्वास्थ्य को बेहतर बनाने के पांच तरीके।</a:t>
            </a:r>
            <a:endParaRPr/>
          </a:p>
        </p:txBody>
      </p:sp>
      <p:sp>
        <p:nvSpPr>
          <p:cNvPr id="113" name="Google Shape;113;p5"/>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pic>
        <p:nvPicPr>
          <p:cNvPr descr="We asked Rochdale teenagers to work with animation company Kilogramme and make a short film about what the 5 Ways to Wellbeing mean to them, using their lives and their ideas.  This is the result." id="114" name="Google Shape;114;p5" title="What are the 5 Ways to Wellbeing?">
            <a:hlinkClick r:id="rId4"/>
          </p:cNvPr>
          <p:cNvPicPr preferRelativeResize="0"/>
          <p:nvPr/>
        </p:nvPicPr>
        <p:blipFill>
          <a:blip r:embed="rId5">
            <a:alphaModFix/>
          </a:blip>
          <a:stretch>
            <a:fillRect/>
          </a:stretch>
        </p:blipFill>
        <p:spPr>
          <a:xfrm>
            <a:off x="3166125" y="1428926"/>
            <a:ext cx="5859739" cy="3296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0" name="Google Shape;120;p6"/>
          <p:cNvSpPr txBox="1"/>
          <p:nvPr/>
        </p:nvSpPr>
        <p:spPr>
          <a:xfrm>
            <a:off x="705749" y="307757"/>
            <a:ext cx="7192925" cy="10895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अपने दैनिक जीवन में जोड़ने के लिए गैर-स्क्रीन गतिविधियाँ</a:t>
            </a:r>
            <a:endParaRPr b="1" i="0" sz="3600" u="none" cap="none" strike="noStrike">
              <a:solidFill>
                <a:srgbClr val="0064E0"/>
              </a:solidFill>
              <a:latin typeface="Arial"/>
              <a:ea typeface="Arial"/>
              <a:cs typeface="Arial"/>
              <a:sym typeface="Arial"/>
            </a:endParaRPr>
          </a:p>
        </p:txBody>
      </p:sp>
      <p:sp>
        <p:nvSpPr>
          <p:cNvPr id="121" name="Google Shape;121;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8: डिजिटल स्वास्थ्य के लिए खतरे और नियम</a:t>
            </a:r>
            <a:endParaRPr b="0" i="0" sz="900" u="none" cap="none" strike="noStrike">
              <a:solidFill>
                <a:srgbClr val="FFFFFF"/>
              </a:solidFill>
              <a:latin typeface="Arial"/>
              <a:ea typeface="Arial"/>
              <a:cs typeface="Arial"/>
              <a:sym typeface="Arial"/>
            </a:endParaRPr>
          </a:p>
        </p:txBody>
      </p:sp>
      <p:sp>
        <p:nvSpPr>
          <p:cNvPr id="122" name="Google Shape;122;p6"/>
          <p:cNvSpPr/>
          <p:nvPr/>
        </p:nvSpPr>
        <p:spPr>
          <a:xfrm>
            <a:off x="839788" y="1397286"/>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3" name="Google Shape;123;p6"/>
          <p:cNvSpPr/>
          <p:nvPr/>
        </p:nvSpPr>
        <p:spPr>
          <a:xfrm>
            <a:off x="839789" y="2381069"/>
            <a:ext cx="6467792" cy="1225256"/>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lt1"/>
                </a:solidFill>
                <a:latin typeface="Arial"/>
                <a:ea typeface="Arial"/>
                <a:cs typeface="Arial"/>
                <a:sym typeface="Arial"/>
              </a:rPr>
              <a:t>अपने स्वास्थ्य को बेहतर बनाने के लिए गतिविधियों के दो (या अधिक) उदाहरण लिखें</a:t>
            </a:r>
            <a:endParaRPr/>
          </a:p>
        </p:txBody>
      </p:sp>
      <p:pic>
        <p:nvPicPr>
          <p:cNvPr descr="A picture containing person  Description automatically generated" id="124" name="Google Shape;124;p6"/>
          <p:cNvPicPr preferRelativeResize="0"/>
          <p:nvPr/>
        </p:nvPicPr>
        <p:blipFill rotWithShape="1">
          <a:blip r:embed="rId3">
            <a:alphaModFix/>
          </a:blip>
          <a:srcRect b="0" l="0" r="0" t="0"/>
          <a:stretch/>
        </p:blipFill>
        <p:spPr>
          <a:xfrm>
            <a:off x="7251759" y="1068434"/>
            <a:ext cx="4354087" cy="4972050"/>
          </a:xfrm>
          <a:prstGeom prst="rect">
            <a:avLst/>
          </a:prstGeom>
          <a:noFill/>
          <a:ln>
            <a:noFill/>
          </a:ln>
        </p:spPr>
      </p:pic>
      <p:sp>
        <p:nvSpPr>
          <p:cNvPr id="125" name="Google Shape;125;p6"/>
          <p:cNvSpPr/>
          <p:nvPr/>
        </p:nvSpPr>
        <p:spPr>
          <a:xfrm>
            <a:off x="839788" y="3592168"/>
            <a:ext cx="7397432" cy="2448316"/>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सावधान रहें (ध्यान दें)</a:t>
            </a:r>
            <a:endParaRPr/>
          </a:p>
          <a:p>
            <a:pPr indent="-285750" lvl="0" marL="285750" marR="0" rtl="0" algn="l">
              <a:spcBef>
                <a:spcPts val="120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सामाजिक / भावनात्मक (दूसरों के साथ जुड़ाव )</a:t>
            </a:r>
            <a:endParaRPr/>
          </a:p>
          <a:p>
            <a:pPr indent="-285750" lvl="0" marL="285750" marR="0" rtl="0" algn="l">
              <a:spcBef>
                <a:spcPts val="120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बौद्धिक (रचनात्मक बनें, सीखते रहें)</a:t>
            </a:r>
            <a:endParaRPr/>
          </a:p>
          <a:p>
            <a:pPr indent="-285750" lvl="0" marL="285750" marR="0" rtl="0" algn="l">
              <a:spcBef>
                <a:spcPts val="120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उदार रहें (सहानुभूतिपूर्ण रहें या बनें)</a:t>
            </a:r>
            <a:endParaRPr/>
          </a:p>
          <a:p>
            <a:pPr indent="-285750" lvl="0" marL="285750" marR="0" rtl="0" algn="l">
              <a:spcBef>
                <a:spcPts val="120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शारीरिक (सक्रिय रहें)</a:t>
            </a:r>
            <a:endParaRPr/>
          </a:p>
        </p:txBody>
      </p:sp>
      <p:sp>
        <p:nvSpPr>
          <p:cNvPr id="126" name="Google Shape;126;p6"/>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7"/>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133" name="Google Shape;133;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4" name="Google Shape;134;p7"/>
          <p:cNvSpPr txBox="1"/>
          <p:nvPr/>
        </p:nvSpPr>
        <p:spPr>
          <a:xfrm>
            <a:off x="705749" y="307757"/>
            <a:ext cx="7192925"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स्क्रीन टाइम प्रबन्धन</a:t>
            </a:r>
            <a:endParaRPr b="1" i="0" sz="3600" u="none" cap="none" strike="noStrike">
              <a:solidFill>
                <a:srgbClr val="0064E0"/>
              </a:solidFill>
              <a:latin typeface="Arial"/>
              <a:ea typeface="Arial"/>
              <a:cs typeface="Arial"/>
              <a:sym typeface="Arial"/>
            </a:endParaRPr>
          </a:p>
        </p:txBody>
      </p:sp>
      <p:sp>
        <p:nvSpPr>
          <p:cNvPr id="135" name="Google Shape;135;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8: डिजिटल स्वास्थ्य के लिए खतरे और नियम</a:t>
            </a:r>
            <a:endParaRPr b="0" i="0" sz="900" u="none" cap="none" strike="noStrike">
              <a:solidFill>
                <a:srgbClr val="FFFFFF"/>
              </a:solidFill>
              <a:latin typeface="Arial"/>
              <a:ea typeface="Arial"/>
              <a:cs typeface="Arial"/>
              <a:sym typeface="Arial"/>
            </a:endParaRPr>
          </a:p>
        </p:txBody>
      </p:sp>
      <p:sp>
        <p:nvSpPr>
          <p:cNvPr id="136" name="Google Shape;136;p7"/>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7"/>
          <p:cNvSpPr/>
          <p:nvPr/>
        </p:nvSpPr>
        <p:spPr>
          <a:xfrm>
            <a:off x="640115" y="1170435"/>
            <a:ext cx="7751531"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400">
                <a:solidFill>
                  <a:schemeClr val="dk1"/>
                </a:solidFill>
              </a:rPr>
              <a:t>स्वस्थता</a:t>
            </a:r>
            <a:r>
              <a:rPr b="1" lang="en-US" sz="3600">
                <a:solidFill>
                  <a:srgbClr val="0064E0"/>
                </a:solidFill>
              </a:rPr>
              <a:t> </a:t>
            </a:r>
            <a:r>
              <a:rPr b="1" i="0" lang="en-US" sz="2400" u="none" cap="none" strike="noStrike">
                <a:solidFill>
                  <a:schemeClr val="dk1"/>
                </a:solidFill>
                <a:latin typeface="Arial"/>
                <a:ea typeface="Arial"/>
                <a:cs typeface="Arial"/>
                <a:sym typeface="Arial"/>
              </a:rPr>
              <a:t> का पहिया</a:t>
            </a:r>
            <a:endParaRPr/>
          </a:p>
        </p:txBody>
      </p:sp>
      <p:sp>
        <p:nvSpPr>
          <p:cNvPr id="138" name="Google Shape;138;p7"/>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pic>
        <p:nvPicPr>
          <p:cNvPr id="139" name="Google Shape;139;p7"/>
          <p:cNvPicPr preferRelativeResize="0"/>
          <p:nvPr/>
        </p:nvPicPr>
        <p:blipFill rotWithShape="1">
          <a:blip r:embed="rId4">
            <a:alphaModFix/>
          </a:blip>
          <a:srcRect b="0" l="0" r="0" t="0"/>
          <a:stretch/>
        </p:blipFill>
        <p:spPr>
          <a:xfrm>
            <a:off x="2522483" y="1901116"/>
            <a:ext cx="7110250" cy="3999515"/>
          </a:xfrm>
          <a:prstGeom prst="rect">
            <a:avLst/>
          </a:prstGeom>
          <a:noFill/>
          <a:ln>
            <a:noFill/>
          </a:ln>
        </p:spPr>
      </p:pic>
      <p:sp>
        <p:nvSpPr>
          <p:cNvPr id="140" name="Google Shape;140;p7"/>
          <p:cNvSpPr txBox="1"/>
          <p:nvPr/>
        </p:nvSpPr>
        <p:spPr>
          <a:xfrm>
            <a:off x="4577600" y="3531300"/>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u="sng">
                <a:solidFill>
                  <a:schemeClr val="hlink"/>
                </a:solidFill>
                <a:latin typeface="Calibri"/>
                <a:ea typeface="Calibri"/>
                <a:cs typeface="Calibri"/>
                <a:sym typeface="Calibri"/>
                <a:hlinkClick r:id="rId5"/>
              </a:rPr>
              <a:t>https://www.wheelofwellbeing.org/</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46" name="Google Shape;146;p8"/>
          <p:cNvSpPr txBox="1"/>
          <p:nvPr/>
        </p:nvSpPr>
        <p:spPr>
          <a:xfrm>
            <a:off x="705749" y="307757"/>
            <a:ext cx="10747111"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स्वस्थता का अपना पहिया बनाएं</a:t>
            </a:r>
            <a:endParaRPr b="1" i="0" sz="3600" u="none" cap="none" strike="noStrike">
              <a:solidFill>
                <a:srgbClr val="0064E0"/>
              </a:solidFill>
              <a:latin typeface="Arial"/>
              <a:ea typeface="Arial"/>
              <a:cs typeface="Arial"/>
              <a:sym typeface="Arial"/>
            </a:endParaRPr>
          </a:p>
        </p:txBody>
      </p:sp>
      <p:sp>
        <p:nvSpPr>
          <p:cNvPr id="147" name="Google Shape;147;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8: डिजिटल स्वास्थ्य के लिए खतरे और नियम</a:t>
            </a:r>
            <a:endParaRPr b="0" i="0" sz="900" u="none" cap="none" strike="noStrike">
              <a:solidFill>
                <a:srgbClr val="FFFFFF"/>
              </a:solidFill>
              <a:latin typeface="Arial"/>
              <a:ea typeface="Arial"/>
              <a:cs typeface="Arial"/>
              <a:sym typeface="Arial"/>
            </a:endParaRPr>
          </a:p>
        </p:txBody>
      </p:sp>
      <p:sp>
        <p:nvSpPr>
          <p:cNvPr id="148" name="Google Shape;148;p8"/>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9" name="Google Shape;149;p8"/>
          <p:cNvPicPr preferRelativeResize="0"/>
          <p:nvPr/>
        </p:nvPicPr>
        <p:blipFill rotWithShape="1">
          <a:blip r:embed="rId3">
            <a:alphaModFix/>
          </a:blip>
          <a:srcRect b="0" l="0" r="0" t="0"/>
          <a:stretch/>
        </p:blipFill>
        <p:spPr>
          <a:xfrm>
            <a:off x="937262" y="1053999"/>
            <a:ext cx="5539740" cy="5539740"/>
          </a:xfrm>
          <a:prstGeom prst="rect">
            <a:avLst/>
          </a:prstGeom>
          <a:noFill/>
          <a:ln>
            <a:noFill/>
          </a:ln>
        </p:spPr>
      </p:pic>
      <p:sp>
        <p:nvSpPr>
          <p:cNvPr id="150" name="Google Shape;150;p8"/>
          <p:cNvSpPr txBox="1"/>
          <p:nvPr/>
        </p:nvSpPr>
        <p:spPr>
          <a:xfrm>
            <a:off x="2692726" y="1547545"/>
            <a:ext cx="16401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आगाह रहो</a:t>
            </a:r>
            <a:endParaRPr b="0" i="0" sz="2400" u="none" cap="none" strike="noStrike">
              <a:solidFill>
                <a:schemeClr val="lt1"/>
              </a:solidFill>
              <a:latin typeface="Arial"/>
              <a:ea typeface="Arial"/>
              <a:cs typeface="Arial"/>
              <a:sym typeface="Arial"/>
            </a:endParaRPr>
          </a:p>
        </p:txBody>
      </p:sp>
      <p:sp>
        <p:nvSpPr>
          <p:cNvPr id="151" name="Google Shape;151;p8"/>
          <p:cNvSpPr txBox="1"/>
          <p:nvPr/>
        </p:nvSpPr>
        <p:spPr>
          <a:xfrm rot="4500000">
            <a:off x="4537334" y="2629584"/>
            <a:ext cx="155523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सामाजिक/</a:t>
            </a:r>
            <a:endParaRPr/>
          </a:p>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भावनात्मक</a:t>
            </a:r>
            <a:endParaRPr b="0" i="0" sz="2400" u="none" cap="none" strike="noStrike">
              <a:solidFill>
                <a:schemeClr val="lt1"/>
              </a:solidFill>
              <a:latin typeface="Arial"/>
              <a:ea typeface="Arial"/>
              <a:cs typeface="Arial"/>
              <a:sym typeface="Arial"/>
            </a:endParaRPr>
          </a:p>
        </p:txBody>
      </p:sp>
      <p:sp>
        <p:nvSpPr>
          <p:cNvPr id="152" name="Google Shape;152;p8"/>
          <p:cNvSpPr txBox="1"/>
          <p:nvPr/>
        </p:nvSpPr>
        <p:spPr>
          <a:xfrm rot="-2171071">
            <a:off x="3840881" y="4954730"/>
            <a:ext cx="165782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बौद्धिक</a:t>
            </a:r>
            <a:endParaRPr b="0" i="0" sz="2400" u="none" cap="none" strike="noStrike">
              <a:solidFill>
                <a:schemeClr val="lt1"/>
              </a:solidFill>
              <a:latin typeface="Arial"/>
              <a:ea typeface="Arial"/>
              <a:cs typeface="Arial"/>
              <a:sym typeface="Arial"/>
            </a:endParaRPr>
          </a:p>
        </p:txBody>
      </p:sp>
      <p:sp>
        <p:nvSpPr>
          <p:cNvPr id="153" name="Google Shape;153;p8"/>
          <p:cNvSpPr txBox="1"/>
          <p:nvPr/>
        </p:nvSpPr>
        <p:spPr>
          <a:xfrm rot="2542945">
            <a:off x="2006241" y="4804742"/>
            <a:ext cx="1212327" cy="8311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उदार</a:t>
            </a:r>
            <a:endParaRPr b="0" i="0" sz="24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रहो</a:t>
            </a:r>
            <a:endParaRPr b="0" i="0" sz="2400" u="none" cap="none" strike="noStrike">
              <a:solidFill>
                <a:schemeClr val="lt1"/>
              </a:solidFill>
              <a:latin typeface="Arial"/>
              <a:ea typeface="Arial"/>
              <a:cs typeface="Arial"/>
              <a:sym typeface="Arial"/>
            </a:endParaRPr>
          </a:p>
        </p:txBody>
      </p:sp>
      <p:sp>
        <p:nvSpPr>
          <p:cNvPr id="154" name="Google Shape;154;p8"/>
          <p:cNvSpPr txBox="1"/>
          <p:nvPr/>
        </p:nvSpPr>
        <p:spPr>
          <a:xfrm rot="-3600000">
            <a:off x="1052103" y="2768531"/>
            <a:ext cx="133241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भौतिक</a:t>
            </a:r>
            <a:endParaRPr b="0" i="0" sz="2400" u="none" cap="none" strike="noStrike">
              <a:solidFill>
                <a:schemeClr val="lt1"/>
              </a:solidFill>
              <a:latin typeface="Arial"/>
              <a:ea typeface="Arial"/>
              <a:cs typeface="Arial"/>
              <a:sym typeface="Arial"/>
            </a:endParaRPr>
          </a:p>
        </p:txBody>
      </p:sp>
      <p:sp>
        <p:nvSpPr>
          <p:cNvPr id="155" name="Google Shape;155;p8"/>
          <p:cNvSpPr txBox="1"/>
          <p:nvPr/>
        </p:nvSpPr>
        <p:spPr>
          <a:xfrm>
            <a:off x="6574476" y="3072745"/>
            <a:ext cx="4804724"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400" u="none" cap="none" strike="noStrike">
                <a:solidFill>
                  <a:srgbClr val="0064E0"/>
                </a:solidFill>
                <a:latin typeface="Arial"/>
                <a:ea typeface="Arial"/>
                <a:cs typeface="Arial"/>
                <a:sym typeface="Arial"/>
              </a:rPr>
              <a:t>अपनी नियमित गतिविधियों को प्रत्येक प्रासंगिक श्रेणी के अंतर्गत रखें</a:t>
            </a:r>
            <a:endParaRPr b="0" i="0" sz="2400" u="none" cap="none" strike="noStrike">
              <a:solidFill>
                <a:srgbClr val="0064E0"/>
              </a:solidFill>
              <a:latin typeface="Arial"/>
              <a:ea typeface="Arial"/>
              <a:cs typeface="Arial"/>
              <a:sym typeface="Arial"/>
            </a:endParaRPr>
          </a:p>
        </p:txBody>
      </p:sp>
      <p:sp>
        <p:nvSpPr>
          <p:cNvPr id="156" name="Google Shape;156;p8"/>
          <p:cNvSpPr/>
          <p:nvPr/>
        </p:nvSpPr>
        <p:spPr>
          <a:xfrm>
            <a:off x="3057625" y="3177493"/>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7" name="Google Shape;157;p8"/>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p:nvPr/>
        </p:nvSpPr>
        <p:spPr>
          <a:xfrm>
            <a:off x="0" y="1837700"/>
            <a:ext cx="12192000" cy="4549800"/>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3" name="Google Shape;163;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64" name="Google Shape;164;p9"/>
          <p:cNvSpPr txBox="1"/>
          <p:nvPr/>
        </p:nvSpPr>
        <p:spPr>
          <a:xfrm>
            <a:off x="705749" y="307757"/>
            <a:ext cx="9665167"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घर के लिए गतिविधि</a:t>
            </a:r>
            <a:endParaRPr b="1" i="0" sz="3600" u="none" cap="none" strike="noStrike">
              <a:solidFill>
                <a:srgbClr val="0064E0"/>
              </a:solidFill>
              <a:latin typeface="Arial"/>
              <a:ea typeface="Arial"/>
              <a:cs typeface="Arial"/>
              <a:sym typeface="Arial"/>
            </a:endParaRPr>
          </a:p>
        </p:txBody>
      </p:sp>
      <p:sp>
        <p:nvSpPr>
          <p:cNvPr id="165" name="Google Shape;165;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8: डिजिटल स्वास्थ्य के लिए खतरे और नियम</a:t>
            </a:r>
            <a:endParaRPr b="0" i="0" sz="900" u="none" cap="none" strike="noStrike">
              <a:solidFill>
                <a:srgbClr val="FFFFFF"/>
              </a:solidFill>
              <a:latin typeface="Arial"/>
              <a:ea typeface="Arial"/>
              <a:cs typeface="Arial"/>
              <a:sym typeface="Arial"/>
            </a:endParaRPr>
          </a:p>
        </p:txBody>
      </p:sp>
      <p:sp>
        <p:nvSpPr>
          <p:cNvPr id="166" name="Google Shape;166;p9"/>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7" name="Google Shape;167;p9"/>
          <p:cNvSpPr/>
          <p:nvPr/>
        </p:nvSpPr>
        <p:spPr>
          <a:xfrm>
            <a:off x="248475" y="1893250"/>
            <a:ext cx="7355100" cy="4439700"/>
          </a:xfrm>
          <a:prstGeom prst="rect">
            <a:avLst/>
          </a:prstGeom>
          <a:noFill/>
          <a:ln>
            <a:noFill/>
          </a:ln>
        </p:spPr>
        <p:txBody>
          <a:bodyPr anchorCtr="0" anchor="t" bIns="45700" lIns="91425" spcFirstLastPara="1" rIns="504000" wrap="square" tIns="45700">
            <a:spAutoFit/>
          </a:bodyPr>
          <a:lstStyle/>
          <a:p>
            <a:pPr indent="-342900" lvl="0" marL="469897" marR="0" rtl="0" algn="just">
              <a:lnSpc>
                <a:spcPct val="150000"/>
              </a:lnSpc>
              <a:spcBef>
                <a:spcPts val="0"/>
              </a:spcBef>
              <a:spcAft>
                <a:spcPts val="0"/>
              </a:spcAft>
              <a:buClr>
                <a:schemeClr val="dk1"/>
              </a:buClr>
              <a:buSzPts val="1700"/>
              <a:buFont typeface="Arial"/>
              <a:buChar char="•"/>
            </a:pPr>
            <a:r>
              <a:rPr b="1" i="0" lang="en-US" sz="1700" u="none" cap="none" strike="noStrike">
                <a:solidFill>
                  <a:schemeClr val="dk1"/>
                </a:solidFill>
                <a:latin typeface="Arial"/>
                <a:ea typeface="Arial"/>
                <a:cs typeface="Arial"/>
                <a:sym typeface="Arial"/>
              </a:rPr>
              <a:t>एक फिल्म बनाएं</a:t>
            </a:r>
            <a:r>
              <a:rPr b="0" i="0" lang="en-US" sz="1700" u="none" cap="none" strike="noStrike">
                <a:solidFill>
                  <a:schemeClr val="dk1"/>
                </a:solidFill>
                <a:latin typeface="Arial"/>
                <a:ea typeface="Arial"/>
                <a:cs typeface="Arial"/>
                <a:sym typeface="Arial"/>
              </a:rPr>
              <a:t>: आप सभी परिवार के सदस्यों को उनके दिन के दौरान (सोते समय, पढ़ाई करते हुए, काम करते हुए या खाने की मेज पर) स्क्रीन समय का प्रबंधन करने में मदद करने के लिए स्क्रीन-मुक्त समय और क्षेत्र बना सकते हैं और उन्हें मॉडल कर सकते हैं। इसके लिए आप किसी भी ऑनलाइन टूल या ऐप का इस्तेमाल कर सकते हैं।</a:t>
            </a:r>
            <a:endParaRPr/>
          </a:p>
          <a:p>
            <a:pPr indent="-342900" lvl="0" marL="469897" marR="0" rtl="0" algn="just">
              <a:lnSpc>
                <a:spcPct val="150000"/>
              </a:lnSpc>
              <a:spcBef>
                <a:spcPts val="1200"/>
              </a:spcBef>
              <a:spcAft>
                <a:spcPts val="0"/>
              </a:spcAft>
              <a:buClr>
                <a:schemeClr val="dk1"/>
              </a:buClr>
              <a:buSzPts val="1700"/>
              <a:buFont typeface="Arial"/>
              <a:buChar char="•"/>
            </a:pPr>
            <a:r>
              <a:rPr b="1" i="0" lang="en-US" sz="1700" u="none" cap="none" strike="noStrike">
                <a:solidFill>
                  <a:schemeClr val="dk1"/>
                </a:solidFill>
                <a:latin typeface="Arial"/>
                <a:ea typeface="Arial"/>
                <a:cs typeface="Arial"/>
                <a:sym typeface="Arial"/>
              </a:rPr>
              <a:t>पोस्टर बनाएं:</a:t>
            </a:r>
            <a:r>
              <a:rPr b="0" i="0" lang="en-US" sz="1700" u="none" cap="none" strike="noStrike">
                <a:solidFill>
                  <a:schemeClr val="dk1"/>
                </a:solidFill>
                <a:latin typeface="Arial"/>
                <a:ea typeface="Arial"/>
                <a:cs typeface="Arial"/>
                <a:sym typeface="Arial"/>
              </a:rPr>
              <a:t>आपके द्वारा बनाए गए, स्वस्थता पहिये के आधार पर पोस्टर बनाने के लिए किसी भी रचनात्मक टूल का उपयोग करें। आप इसे हाथ से कर सकते हैं (पेंट, रंगीन  पेंसिल, मार्कर, क्रेयॉन आदि का उपयोग करके) या डिजिटल रूप से (किसी ऐप या ऑनलाइन ड्राइंग टूल का उपयोग करके)। एक बार यह हो जाने के बाद इसे अपने कमरे में डिजिटल रूप से संतुलित जीवन जीने के लिए एक रिमाइंडर के रूप में प्रदर्शित करें!</a:t>
            </a:r>
            <a:endParaRPr/>
          </a:p>
        </p:txBody>
      </p:sp>
      <p:pic>
        <p:nvPicPr>
          <p:cNvPr id="168" name="Google Shape;168;p9"/>
          <p:cNvPicPr preferRelativeResize="0"/>
          <p:nvPr/>
        </p:nvPicPr>
        <p:blipFill rotWithShape="1">
          <a:blip r:embed="rId3">
            <a:alphaModFix/>
          </a:blip>
          <a:srcRect b="0" l="0" r="0" t="0"/>
          <a:stretch/>
        </p:blipFill>
        <p:spPr>
          <a:xfrm>
            <a:off x="7389987" y="2337343"/>
            <a:ext cx="4432071" cy="3541311"/>
          </a:xfrm>
          <a:prstGeom prst="rect">
            <a:avLst/>
          </a:prstGeom>
          <a:noFill/>
          <a:ln>
            <a:noFill/>
          </a:ln>
        </p:spPr>
      </p:pic>
      <p:sp>
        <p:nvSpPr>
          <p:cNvPr id="169" name="Google Shape;169;p9"/>
          <p:cNvSpPr txBox="1"/>
          <p:nvPr/>
        </p:nvSpPr>
        <p:spPr>
          <a:xfrm>
            <a:off x="572439" y="1195403"/>
            <a:ext cx="8521200" cy="461700"/>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रचनात्मक बनो ! नीचे दी गई गतिविधियों में से एक चुनें।</a:t>
            </a:r>
            <a:endParaRPr/>
          </a:p>
        </p:txBody>
      </p:sp>
      <p:sp>
        <p:nvSpPr>
          <p:cNvPr id="170" name="Google Shape;170;p9"/>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