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7" roundtripDataSignature="AMtx7mhLB+n7fjpLvMEvV4HQbAzKx1Sh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9AB7BB-7DDB-4EE0-B91F-FB0618351FCA}">
  <a:tblStyle styleId="{969AB7BB-7DDB-4EE0-B91F-FB0618351FC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eqQCyQOCP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NwM9tgvui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https://www.youtube.com/watch?v=eeqQCyQOCPg</a:t>
            </a:r>
            <a:endParaRPr/>
          </a:p>
        </p:txBody>
      </p:sp>
      <p:sp>
        <p:nvSpPr>
          <p:cNvPr id="49" name="Google Shape;4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https://www.youtube.com/watch?v=KNwM9tgvuiY</a:t>
            </a:r>
            <a:endParaRPr/>
          </a:p>
        </p:txBody>
      </p:sp>
      <p:sp>
        <p:nvSpPr>
          <p:cNvPr id="76" name="Google Shape;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6" name="Google Shape;26;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1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hyperlink" Target="http://www.youtube.com/watch?v=eeqQCyQOCPg" TargetMode="External"/><Relationship Id="rId5"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5.png"/><Relationship Id="rId5" Type="http://schemas.openxmlformats.org/officeDocument/2006/relationships/hyperlink" Target="https://www.sitelock.com/blog/is-this-website-safe/" TargetMode="External"/><Relationship Id="rId6" Type="http://schemas.openxmlformats.org/officeDocument/2006/relationships/hyperlink" Target="http://www.youtube.com/watch?v=KNwM9tgvuiY" TargetMode="External"/><Relationship Id="rId7"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
          <p:cNvSpPr/>
          <p:nvPr/>
        </p:nvSpPr>
        <p:spPr>
          <a:xfrm>
            <a:off x="2910840" y="3619500"/>
            <a:ext cx="1242060" cy="124206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2" name="Google Shape;42;p1"/>
          <p:cNvPicPr preferRelativeResize="0"/>
          <p:nvPr/>
        </p:nvPicPr>
        <p:blipFill rotWithShape="1">
          <a:blip r:embed="rId3">
            <a:alphaModFix/>
          </a:blip>
          <a:srcRect b="0" l="0" r="0" t="0"/>
          <a:stretch/>
        </p:blipFill>
        <p:spPr>
          <a:xfrm>
            <a:off x="3148211" y="3878740"/>
            <a:ext cx="767317" cy="769300"/>
          </a:xfrm>
          <a:prstGeom prst="rect">
            <a:avLst/>
          </a:prstGeom>
          <a:noFill/>
          <a:ln>
            <a:noFill/>
          </a:ln>
        </p:spPr>
      </p:pic>
      <p:pic>
        <p:nvPicPr>
          <p:cNvPr id="43" name="Google Shape;43;p1"/>
          <p:cNvPicPr preferRelativeResize="0"/>
          <p:nvPr/>
        </p:nvPicPr>
        <p:blipFill rotWithShape="1">
          <a:blip r:embed="rId4">
            <a:alphaModFix/>
          </a:blip>
          <a:srcRect b="0" l="0" r="0" t="0"/>
          <a:stretch/>
        </p:blipFill>
        <p:spPr>
          <a:xfrm>
            <a:off x="1029939" y="839660"/>
            <a:ext cx="4533265" cy="5178679"/>
          </a:xfrm>
          <a:prstGeom prst="rect">
            <a:avLst/>
          </a:prstGeom>
          <a:noFill/>
          <a:ln>
            <a:noFill/>
          </a:ln>
        </p:spPr>
      </p:pic>
      <p:sp>
        <p:nvSpPr>
          <p:cNvPr id="44" name="Google Shape;44;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
          <p:cNvSpPr/>
          <p:nvPr/>
        </p:nvSpPr>
        <p:spPr>
          <a:xfrm>
            <a:off x="7269948" y="3536647"/>
            <a:ext cx="5101213"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7</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साइबरबुलिंग के शिकार व्यक्ति का सहयोगी कैसे बनें?</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9" name="Google Shape;159;p10"/>
          <p:cNvSpPr txBox="1"/>
          <p:nvPr/>
        </p:nvSpPr>
        <p:spPr>
          <a:xfrm>
            <a:off x="705749" y="307757"/>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मेरी सुरक्षा पोस्टर</a:t>
            </a:r>
            <a:endParaRPr b="1" i="0" sz="3600" u="none" cap="none" strike="noStrike">
              <a:solidFill>
                <a:srgbClr val="0064E0"/>
              </a:solidFill>
              <a:latin typeface="Arial"/>
              <a:ea typeface="Arial"/>
              <a:cs typeface="Arial"/>
              <a:sym typeface="Arial"/>
            </a:endParaRPr>
          </a:p>
        </p:txBody>
      </p:sp>
      <p:sp>
        <p:nvSpPr>
          <p:cNvPr id="160" name="Google Shape;160;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7: साइबरबुलिंग पीड़ित का सहयोगी कैसे बनें ?</a:t>
            </a:r>
            <a:endParaRPr/>
          </a:p>
        </p:txBody>
      </p:sp>
      <p:sp>
        <p:nvSpPr>
          <p:cNvPr id="161" name="Google Shape;161;p10"/>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p10"/>
          <p:cNvSpPr/>
          <p:nvPr/>
        </p:nvSpPr>
        <p:spPr>
          <a:xfrm>
            <a:off x="726014" y="1868484"/>
            <a:ext cx="11363280" cy="3626288"/>
          </a:xfrm>
          <a:prstGeom prst="rect">
            <a:avLst/>
          </a:prstGeom>
          <a:solidFill>
            <a:srgbClr val="F2F2F2"/>
          </a:solidFill>
          <a:ln>
            <a:noFill/>
          </a:ln>
        </p:spPr>
        <p:txBody>
          <a:bodyPr anchorCtr="0" anchor="ctr" bIns="45700" lIns="5760000" spcFirstLastPara="1" rIns="432000" wrap="square" tIns="45700">
            <a:noAutofit/>
          </a:bodyPr>
          <a:lstStyle/>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आपको हमेशा इस बात का अंदाजा होना चाहिए कि आप आपात स्थिति में किसे कॉल करेंगे और उन तक कैसे पहुंचेंगे।</a:t>
            </a:r>
            <a:endParaRPr/>
          </a:p>
          <a:p>
            <a:pPr indent="-285750" lvl="0" marL="285750" marR="0" rtl="0" algn="l">
              <a:spcBef>
                <a:spcPts val="12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आपके सुरक्षा पोस्टर में उन लोगों की सूची और उनके फोन नंबर होंगे, जो मदद कर सकते हैं I</a:t>
            </a:r>
            <a:endParaRPr/>
          </a:p>
          <a:p>
            <a:pPr indent="-285750" lvl="0" marL="285750" marR="0" rtl="0" algn="l">
              <a:spcBef>
                <a:spcPts val="12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इसे समय-समय पर अपडेट करते हुए अपडेट करते रहें I</a:t>
            </a:r>
            <a:endParaRPr/>
          </a:p>
          <a:p>
            <a:pPr indent="-285750" lvl="0" marL="285750" marR="0" rtl="0" algn="just">
              <a:spcBef>
                <a:spcPts val="12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एक बार जब आप अपना पोस्टर पूरा कर लेंगे, तो आप उसकी एक प्रति अपने स्कूल बैग या अन्य सुरक्षित स्थान पर रख सकते हैं I</a:t>
            </a:r>
            <a:endParaRPr/>
          </a:p>
        </p:txBody>
      </p:sp>
      <p:pic>
        <p:nvPicPr>
          <p:cNvPr id="163" name="Google Shape;163;p10"/>
          <p:cNvPicPr preferRelativeResize="0"/>
          <p:nvPr/>
        </p:nvPicPr>
        <p:blipFill rotWithShape="1">
          <a:blip r:embed="rId3">
            <a:alphaModFix/>
          </a:blip>
          <a:srcRect b="0" l="0" r="0" t="0"/>
          <a:stretch/>
        </p:blipFill>
        <p:spPr>
          <a:xfrm>
            <a:off x="828720" y="1868484"/>
            <a:ext cx="5586958" cy="3626287"/>
          </a:xfrm>
          <a:prstGeom prst="rect">
            <a:avLst/>
          </a:prstGeom>
          <a:noFill/>
          <a:ln>
            <a:noFill/>
          </a:ln>
        </p:spPr>
      </p:pic>
      <p:sp>
        <p:nvSpPr>
          <p:cNvPr id="164" name="Google Shape;164;p10"/>
          <p:cNvSpPr/>
          <p:nvPr/>
        </p:nvSpPr>
        <p:spPr>
          <a:xfrm>
            <a:off x="828720"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p10"/>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pic>
        <p:nvPicPr>
          <p:cNvPr id="51" name="Google Shape;51;p2"/>
          <p:cNvPicPr preferRelativeResize="0"/>
          <p:nvPr/>
        </p:nvPicPr>
        <p:blipFill rotWithShape="1">
          <a:blip r:embed="rId3">
            <a:alphaModFix/>
          </a:blip>
          <a:srcRect b="9794" l="0" r="0" t="9795"/>
          <a:stretch/>
        </p:blipFill>
        <p:spPr>
          <a:xfrm>
            <a:off x="0" y="0"/>
            <a:ext cx="12192000" cy="6535678"/>
          </a:xfrm>
          <a:prstGeom prst="rect">
            <a:avLst/>
          </a:prstGeom>
          <a:noFill/>
          <a:ln>
            <a:noFill/>
          </a:ln>
        </p:spPr>
      </p:pic>
      <p:sp>
        <p:nvSpPr>
          <p:cNvPr id="52" name="Google Shape;52;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7: साइबरबुलिंग पीड़ित का सहयोगी कैसे बनें ?</a:t>
            </a:r>
            <a:endParaRPr/>
          </a:p>
        </p:txBody>
      </p:sp>
      <p:sp>
        <p:nvSpPr>
          <p:cNvPr id="53" name="Google Shape;53;p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 name="Google Shape;54;p2"/>
          <p:cNvSpPr txBox="1"/>
          <p:nvPr>
            <p:ph type="title"/>
          </p:nvPr>
        </p:nvSpPr>
        <p:spPr>
          <a:xfrm>
            <a:off x="0" y="84038"/>
            <a:ext cx="10515600" cy="601255"/>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0064E0"/>
              </a:buClr>
              <a:buSzPts val="3600"/>
              <a:buFont typeface="Arial"/>
              <a:buNone/>
            </a:pPr>
            <a:r>
              <a:rPr lang="en-US"/>
              <a:t>मूकदर्शक और रक्षक </a:t>
            </a:r>
            <a:endParaRPr/>
          </a:p>
        </p:txBody>
      </p:sp>
      <p:sp>
        <p:nvSpPr>
          <p:cNvPr id="55" name="Google Shape;55;p2"/>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descr="The NED Show takes a positive stand on bullying by offering four ways that students can be an upstander (vs a bystander) when they see bullying. The four ways are: &#10;1) Be a buddy &#10;2) Interrupt the bully &#10;3) Speak out about bullying &#10;4) Tell someone at school about the bullying. &#10;&#10;By using The NED Show's tips to stop bullying, kids will be upstanders, and will stand up to bullying!&#10;&#10;This video lesson on bullying prevention can be combined with k-6 lesson plans from The NED Shows that are available for free at: http://www.thenedshow.com/lessonplans&#10;&#10;Watch Funmoods &quot;Upstander&quot; video from their Safemoods series as another great to help kids explore the topic of bullying in school.&#10;&#10;We hope that NED's four tips will help stop bullying in your school!&#10;&#10;********************************************************&#10;&#10;Our friend NED is on his next big adventure... to help kids learn awesome new things! &#10;Join in on the fun as we explore how to learn and grow through games, music, crafts, skills, and much more.&#10;Trying new things can be a blast! Take your pick and click for a fun, exciting way to learn with NED and friends.&#10; &#10;For over 30 years, NED has been the ‘go-to’ for family friendly character education. Known to schools as &quot;The NED Shows,&quot; our company has developed a variety of school assembly programs and resources encouraging students to have a growth mindset, to be caring and kind, and to do their best in school and in life. NED's name is an easy to understand acronym with a powerful message: Never Give Up, Encourage Others, and Do Your Best! We have also developed a Pay-It-Forward program which allows us to present our assemblies at schools free of charge, making it possible to reach over 2.5 million kids each year and make a positive impact around the globe. Explore the links below to find out more!&#10; &#10;Check out our website: https://bit.ly/NEDsite &#10;Follow us on Facebook: https://bit.ly/NEDfacebook&#10;Find us on Twitter: https://bit.ly/NEDtwitter&#10;&#10;&#10;&#10;&#10;--- Full Transcript for &quot;Be an Upstander&quot; ---&#10;&#10;Hi there! My name is Zed the Squarehead, and I know that there's a champion in every kid. Big kids, small kids. 2 eyed, 3 eyed, 4 eyed kids. Doesn't matter. There is definitely a champion in all kids! &#10;&#10;But sometimes we forget that. Sometimes a kid will try to feel cool or strong by choosing to be mean to those who are smaller or weaker than them. They might pick on people who can't do or say anything back. They might do it over and over, too. &#10;&#10;Have you ever seen that happen? Well that kind of behavior is called bullying, and it's not cool. But, you can do something to stop bullying as it's happening! If you know a few tricks, then you can actually choose to stop the meanness right in its tracks. You can choose to stand up to bullying. You can be an upstander!&#10;&#10;Pay close attention to this scene.&#10;&#10;Here's the playground. And here's the bully who's trying to feel cool by picking on this guy, Tar. Now, here's a bystander. A bystander is someone that sees bullying happen, and doesn't know what to do. And back here we have NED. NED's going to start off a bystander. But, when the bullying starts, he does know what to do. He's going to choose to be an upstander! NED's going to stand up to bullying! And when he does, he chooses from four upstanding options:&#10;&#10;1. Be a buddy.&#10;&#10;When NED sees Tar getting bullied, he shows Tar that he has a friend. Bully's aren't used to their targets having a buddy! It could change everything.&#10;&#10;2. Interrupt.&#10;&#10;When the bullying starts, NED finds a way to interrupt. Here, he interrupts by asking Tar to come and join him at the electro-ball hoop! When NED interrupts, he gives Tar a reason to walk away from the problem.&#10; &#10;3. Speak out.&#10;&#10;This one takes tons of courage. Here, NED faces the person who is bullying and says, &#10;&quot;That's mean. Don't do that.&quot; &#10;&#10;By speaking out about what is happening, it shows that meanness is not welcome. It also gets other people to look! And they might join as upstanders, too.&#10;&#10;4. Tell someone.&#10;&#10;Whether it's during the bullying or after it, NED's going to choose to tell an adult about it. This is NOT tattling, because he is not trying to get someone in trouble. He wants to keep someone safe.&#10;&#10;It takes courage and hard work to be an upstander. But by being an upstander you'll be an awesome friend to someone when they need it most. And the letters in NED's name can help!&#10;&#10;N - never give up on helping your school to be safe.&#10;&#10;E - encourage others to be upstanders with you!&#10;&#10;D - do your best with all the upstanding ways that you can use to stop bullying at your school.&#10;&#10;If you know the N.E. and D. in NED's name, you'll probably choose to be upstanding whenever you see bullying. When bullying takes place, you'll make a champion choice to:&#10;&#10;Be a buddy. Or, interrupt! Or, speak out. And also, tell someone.&#10;&#10;If you do any mixture of those things when you see bullying happen, you go from being a bystander to being an upstander at your school." id="56" name="Google Shape;56;p2" title="Be an Upstander - Prevent Bullying: A NED Short">
            <a:hlinkClick r:id="rId4"/>
          </p:cNvPr>
          <p:cNvPicPr preferRelativeResize="0"/>
          <p:nvPr/>
        </p:nvPicPr>
        <p:blipFill>
          <a:blip r:embed="rId5">
            <a:alphaModFix/>
          </a:blip>
          <a:stretch>
            <a:fillRect/>
          </a:stretch>
        </p:blipFill>
        <p:spPr>
          <a:xfrm>
            <a:off x="2994050" y="1684150"/>
            <a:ext cx="6163682" cy="3467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a:t>
            </a: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62" name="Google Shape;62;p3"/>
          <p:cNvSpPr txBox="1"/>
          <p:nvPr/>
        </p:nvSpPr>
        <p:spPr>
          <a:xfrm>
            <a:off x="705749" y="307757"/>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मूकदर्शक और रक्षक </a:t>
            </a:r>
            <a:endParaRPr b="1" i="0" sz="3600" u="none" cap="none" strike="noStrike">
              <a:solidFill>
                <a:srgbClr val="0064E0"/>
              </a:solidFill>
              <a:latin typeface="Arial"/>
              <a:ea typeface="Arial"/>
              <a:cs typeface="Arial"/>
              <a:sym typeface="Arial"/>
            </a:endParaRPr>
          </a:p>
        </p:txBody>
      </p:sp>
      <p:sp>
        <p:nvSpPr>
          <p:cNvPr id="63" name="Google Shape;63;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7: साइबरबुलिंग पीड़ित का सहयोगी कैसे बनें ?</a:t>
            </a:r>
            <a:endParaRPr/>
          </a:p>
        </p:txBody>
      </p:sp>
      <p:sp>
        <p:nvSpPr>
          <p:cNvPr id="64" name="Google Shape;64;p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5" name="Google Shape;65;p3"/>
          <p:cNvPicPr preferRelativeResize="0"/>
          <p:nvPr/>
        </p:nvPicPr>
        <p:blipFill rotWithShape="1">
          <a:blip r:embed="rId3">
            <a:alphaModFix/>
          </a:blip>
          <a:srcRect b="0" l="0" r="0" t="0"/>
          <a:stretch/>
        </p:blipFill>
        <p:spPr>
          <a:xfrm>
            <a:off x="479425" y="1800234"/>
            <a:ext cx="5586958" cy="3626287"/>
          </a:xfrm>
          <a:prstGeom prst="rect">
            <a:avLst/>
          </a:prstGeom>
          <a:noFill/>
          <a:ln>
            <a:noFill/>
          </a:ln>
        </p:spPr>
      </p:pic>
      <p:sp>
        <p:nvSpPr>
          <p:cNvPr id="66" name="Google Shape;66;p3"/>
          <p:cNvSpPr/>
          <p:nvPr/>
        </p:nvSpPr>
        <p:spPr>
          <a:xfrm>
            <a:off x="479425"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7" name="Google Shape;67;p3"/>
          <p:cNvGrpSpPr/>
          <p:nvPr/>
        </p:nvGrpSpPr>
        <p:grpSpPr>
          <a:xfrm>
            <a:off x="6278880" y="1890913"/>
            <a:ext cx="5326966" cy="3535607"/>
            <a:chOff x="3745548" y="2134754"/>
            <a:chExt cx="6338252" cy="2222524"/>
          </a:xfrm>
        </p:grpSpPr>
        <p:sp>
          <p:nvSpPr>
            <p:cNvPr id="68" name="Google Shape;68;p3"/>
            <p:cNvSpPr/>
            <p:nvPr/>
          </p:nvSpPr>
          <p:spPr>
            <a:xfrm>
              <a:off x="3745548" y="2134754"/>
              <a:ext cx="6338252" cy="485164"/>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एक मूकदर्शक क्या है?</a:t>
              </a:r>
              <a:endParaRPr/>
            </a:p>
          </p:txBody>
        </p:sp>
        <p:sp>
          <p:nvSpPr>
            <p:cNvPr id="69" name="Google Shape;69;p3"/>
            <p:cNvSpPr/>
            <p:nvPr/>
          </p:nvSpPr>
          <p:spPr>
            <a:xfrm>
              <a:off x="3745548" y="2713874"/>
              <a:ext cx="6338252" cy="485164"/>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डराने-धमकाने की स्थिति में किसी को मूकदर्शक बनने का क्या कारण हो सकता है? क्या आपने पहले कभी बदमाशी की स्थिति देखी है?</a:t>
              </a:r>
              <a:endParaRPr/>
            </a:p>
          </p:txBody>
        </p:sp>
        <p:sp>
          <p:nvSpPr>
            <p:cNvPr id="70" name="Google Shape;70;p3"/>
            <p:cNvSpPr/>
            <p:nvPr/>
          </p:nvSpPr>
          <p:spPr>
            <a:xfrm>
              <a:off x="3745548" y="3292994"/>
              <a:ext cx="6338252" cy="485164"/>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एक रक्षक कौन है?</a:t>
              </a:r>
              <a:endParaRPr/>
            </a:p>
            <a:p>
              <a:pPr indent="0" lvl="0" marL="0" marR="0" rtl="0" algn="l">
                <a:lnSpc>
                  <a:spcPct val="100000"/>
                </a:lnSpc>
                <a:spcBef>
                  <a:spcPts val="0"/>
                </a:spcBef>
                <a:spcAft>
                  <a:spcPts val="0"/>
                </a:spcAft>
                <a:buClr>
                  <a:schemeClr val="lt1"/>
                </a:buClr>
                <a:buSzPts val="1600"/>
                <a:buFont typeface="Calibri"/>
                <a:buNone/>
              </a:pPr>
              <a:r>
                <a:t/>
              </a:r>
              <a:endParaRPr b="0" i="0" sz="1600" u="none" cap="none" strike="noStrike">
                <a:solidFill>
                  <a:srgbClr val="000000"/>
                </a:solidFill>
                <a:latin typeface="Arial"/>
                <a:ea typeface="Arial"/>
                <a:cs typeface="Arial"/>
                <a:sym typeface="Arial"/>
              </a:endParaRPr>
            </a:p>
          </p:txBody>
        </p:sp>
        <p:sp>
          <p:nvSpPr>
            <p:cNvPr id="71" name="Google Shape;71;p3"/>
            <p:cNvSpPr/>
            <p:nvPr/>
          </p:nvSpPr>
          <p:spPr>
            <a:xfrm>
              <a:off x="3745548" y="3872114"/>
              <a:ext cx="6338252" cy="485164"/>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रक्षक बनने के चार तरीके कौन से हैं?</a:t>
              </a:r>
              <a:endParaRPr/>
            </a:p>
          </p:txBody>
        </p:sp>
      </p:grpSp>
      <p:sp>
        <p:nvSpPr>
          <p:cNvPr id="72" name="Google Shape;72;p3"/>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4"/>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pic>
        <p:nvPicPr>
          <p:cNvPr id="79" name="Google Shape;79;p4"/>
          <p:cNvPicPr preferRelativeResize="0"/>
          <p:nvPr/>
        </p:nvPicPr>
        <p:blipFill rotWithShape="1">
          <a:blip r:embed="rId4">
            <a:alphaModFix/>
          </a:blip>
          <a:srcRect b="0" l="0" r="0" t="0"/>
          <a:stretch/>
        </p:blipFill>
        <p:spPr>
          <a:xfrm>
            <a:off x="1080406" y="883775"/>
            <a:ext cx="9269188" cy="5213918"/>
          </a:xfrm>
          <a:prstGeom prst="rect">
            <a:avLst/>
          </a:prstGeom>
          <a:noFill/>
          <a:ln>
            <a:noFill/>
          </a:ln>
        </p:spPr>
      </p:pic>
      <p:sp>
        <p:nvSpPr>
          <p:cNvPr id="80" name="Google Shape;80;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7: साइबरबुलिंग पीड़ित का सहयोगी कैसे बनें ?</a:t>
            </a:r>
            <a:endParaRPr/>
          </a:p>
        </p:txBody>
      </p:sp>
      <p:sp>
        <p:nvSpPr>
          <p:cNvPr id="81" name="Google Shape;81;p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82" name="Google Shape;82;p4"/>
          <p:cNvSpPr txBox="1"/>
          <p:nvPr/>
        </p:nvSpPr>
        <p:spPr>
          <a:xfrm>
            <a:off x="238610" y="76349"/>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साइबरबुलिंग किसी के साथ भी हो सकती है!</a:t>
            </a:r>
            <a:endParaRPr b="1" i="0" sz="3600" u="none" cap="none" strike="noStrike">
              <a:solidFill>
                <a:schemeClr val="lt1"/>
              </a:solidFill>
              <a:latin typeface="Arial"/>
              <a:ea typeface="Arial"/>
              <a:cs typeface="Arial"/>
              <a:sym typeface="Arial"/>
            </a:endParaRPr>
          </a:p>
        </p:txBody>
      </p:sp>
      <p:sp>
        <p:nvSpPr>
          <p:cNvPr id="83" name="Google Shape;83;p4">
            <a:hlinkClick r:id="rId5"/>
          </p:cNvPr>
          <p:cNvSpPr/>
          <p:nvPr/>
        </p:nvSpPr>
        <p:spPr>
          <a:xfrm>
            <a:off x="2515410" y="6131126"/>
            <a:ext cx="7161180" cy="480901"/>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b="1" i="0" lang="en-US" sz="2400" u="none" cap="none" strike="noStrike">
                <a:solidFill>
                  <a:srgbClr val="0064E0"/>
                </a:solidFill>
                <a:latin typeface="Arial"/>
                <a:ea typeface="Arial"/>
                <a:cs typeface="Arial"/>
                <a:sym typeface="Arial"/>
              </a:rPr>
              <a:t>साइबरबुलिंग के साथ डेमी लोवाटो के अनुभव।</a:t>
            </a:r>
            <a:endParaRPr/>
          </a:p>
        </p:txBody>
      </p:sp>
      <p:sp>
        <p:nvSpPr>
          <p:cNvPr id="84" name="Google Shape;84;p4"/>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descr="Recording artist Demi Lovato opens up about her difficult experience with cyberbullying.   Find out how she thinks bystanders can help.&#10;&#10;http://www.bystanderrevolution.org" id="85" name="Google Shape;85;p4" title="Bystander Revolution: Demi Lovato | Cyberbullying">
            <a:hlinkClick r:id="rId6"/>
          </p:cNvPr>
          <p:cNvPicPr preferRelativeResize="0"/>
          <p:nvPr/>
        </p:nvPicPr>
        <p:blipFill>
          <a:blip r:embed="rId7">
            <a:alphaModFix/>
          </a:blip>
          <a:stretch>
            <a:fillRect/>
          </a:stretch>
        </p:blipFill>
        <p:spPr>
          <a:xfrm>
            <a:off x="1258075" y="983713"/>
            <a:ext cx="8913850" cy="501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2" name="Google Shape;92;p5"/>
          <p:cNvSpPr txBox="1"/>
          <p:nvPr/>
        </p:nvSpPr>
        <p:spPr>
          <a:xfrm>
            <a:off x="705749" y="307757"/>
            <a:ext cx="7192925" cy="10895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डराने-धमकाने की स्थिति में विभिन्न भूमिकाएँ क्या हैं?</a:t>
            </a:r>
            <a:endParaRPr b="1" i="0" sz="3600" u="none" cap="none" strike="noStrike">
              <a:solidFill>
                <a:srgbClr val="0064E0"/>
              </a:solidFill>
              <a:latin typeface="Arial"/>
              <a:ea typeface="Arial"/>
              <a:cs typeface="Arial"/>
              <a:sym typeface="Arial"/>
            </a:endParaRPr>
          </a:p>
        </p:txBody>
      </p:sp>
      <p:sp>
        <p:nvSpPr>
          <p:cNvPr id="93" name="Google Shape;93;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7: साइबरबुलिंग पीड़ित का सहयोगी कैसे बनें ?</a:t>
            </a:r>
            <a:endParaRPr/>
          </a:p>
        </p:txBody>
      </p:sp>
      <p:sp>
        <p:nvSpPr>
          <p:cNvPr id="94" name="Google Shape;94;p5"/>
          <p:cNvSpPr/>
          <p:nvPr/>
        </p:nvSpPr>
        <p:spPr>
          <a:xfrm>
            <a:off x="6346132" y="3357696"/>
            <a:ext cx="5188040" cy="503155"/>
          </a:xfrm>
          <a:prstGeom prst="rect">
            <a:avLst/>
          </a:prstGeom>
          <a:gradFill>
            <a:gsLst>
              <a:gs pos="0">
                <a:srgbClr val="914613"/>
              </a:gs>
              <a:gs pos="50000">
                <a:srgbClr val="D1651C"/>
              </a:gs>
              <a:gs pos="100000">
                <a:srgbClr val="FB7A22"/>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बुली</a:t>
            </a:r>
            <a:endParaRPr/>
          </a:p>
        </p:txBody>
      </p:sp>
      <p:sp>
        <p:nvSpPr>
          <p:cNvPr id="95" name="Google Shape;95;p5"/>
          <p:cNvSpPr/>
          <p:nvPr/>
        </p:nvSpPr>
        <p:spPr>
          <a:xfrm>
            <a:off x="6346132" y="4041125"/>
            <a:ext cx="5188040" cy="503155"/>
          </a:xfrm>
          <a:prstGeom prst="rect">
            <a:avLst/>
          </a:prstGeom>
          <a:gradFill>
            <a:gsLst>
              <a:gs pos="0">
                <a:srgbClr val="9E7400"/>
              </a:gs>
              <a:gs pos="50000">
                <a:srgbClr val="E4A800"/>
              </a:gs>
              <a:gs pos="100000">
                <a:srgbClr val="FFC900"/>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पीड़ित</a:t>
            </a:r>
            <a:endParaRPr/>
          </a:p>
        </p:txBody>
      </p:sp>
      <p:sp>
        <p:nvSpPr>
          <p:cNvPr id="96" name="Google Shape;96;p5"/>
          <p:cNvSpPr/>
          <p:nvPr/>
        </p:nvSpPr>
        <p:spPr>
          <a:xfrm>
            <a:off x="6346132" y="4724554"/>
            <a:ext cx="5188040" cy="503155"/>
          </a:xfrm>
          <a:prstGeom prst="rect">
            <a:avLst/>
          </a:prstGeom>
          <a:gradFill>
            <a:gsLst>
              <a:gs pos="0">
                <a:srgbClr val="213F76"/>
              </a:gs>
              <a:gs pos="50000">
                <a:srgbClr val="2F5CAB"/>
              </a:gs>
              <a:gs pos="100000">
                <a:srgbClr val="3A6FCD"/>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मूकदर्शक</a:t>
            </a:r>
            <a:endParaRPr b="0" i="0" sz="2000" u="none" cap="none" strike="noStrike">
              <a:solidFill>
                <a:schemeClr val="lt1"/>
              </a:solidFill>
              <a:latin typeface="Arial"/>
              <a:ea typeface="Arial"/>
              <a:cs typeface="Arial"/>
              <a:sym typeface="Arial"/>
            </a:endParaRPr>
          </a:p>
        </p:txBody>
      </p:sp>
      <p:sp>
        <p:nvSpPr>
          <p:cNvPr id="97" name="Google Shape;97;p5"/>
          <p:cNvSpPr/>
          <p:nvPr/>
        </p:nvSpPr>
        <p:spPr>
          <a:xfrm>
            <a:off x="6346132" y="5407984"/>
            <a:ext cx="5188040" cy="503155"/>
          </a:xfrm>
          <a:prstGeom prst="rect">
            <a:avLst/>
          </a:prstGeom>
          <a:gradFill>
            <a:gsLst>
              <a:gs pos="0">
                <a:srgbClr val="3F6824"/>
              </a:gs>
              <a:gs pos="50000">
                <a:srgbClr val="5B9634"/>
              </a:gs>
              <a:gs pos="100000">
                <a:srgbClr val="6EB43F"/>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रक्षक</a:t>
            </a:r>
            <a:endParaRPr b="0" i="0" sz="2000" u="none" cap="none" strike="noStrike">
              <a:solidFill>
                <a:schemeClr val="lt1"/>
              </a:solidFill>
              <a:latin typeface="Arial"/>
              <a:ea typeface="Arial"/>
              <a:cs typeface="Arial"/>
              <a:sym typeface="Arial"/>
            </a:endParaRPr>
          </a:p>
        </p:txBody>
      </p:sp>
      <p:sp>
        <p:nvSpPr>
          <p:cNvPr id="98" name="Google Shape;98;p5"/>
          <p:cNvSpPr/>
          <p:nvPr/>
        </p:nvSpPr>
        <p:spPr>
          <a:xfrm>
            <a:off x="6346131" y="2184382"/>
            <a:ext cx="5188041" cy="99304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क्या आप अपने शब्दों में व्याख्या कर सकते हैं कि इनमें से प्रत्येक शब्द की भूमिका क्या है?</a:t>
            </a:r>
            <a:endParaRPr/>
          </a:p>
        </p:txBody>
      </p:sp>
      <p:sp>
        <p:nvSpPr>
          <p:cNvPr id="99" name="Google Shape;99;p5"/>
          <p:cNvSpPr/>
          <p:nvPr/>
        </p:nvSpPr>
        <p:spPr>
          <a:xfrm>
            <a:off x="839788" y="1516479"/>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5"/>
          <p:cNvSpPr/>
          <p:nvPr/>
        </p:nvSpPr>
        <p:spPr>
          <a:xfrm>
            <a:off x="9014691" y="19878"/>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p:nvPr/>
        </p:nvSpPr>
        <p:spPr>
          <a:xfrm>
            <a:off x="1" y="-39355"/>
            <a:ext cx="6477002"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08" name="Google Shape;108;p6"/>
          <p:cNvSpPr txBox="1"/>
          <p:nvPr/>
        </p:nvSpPr>
        <p:spPr>
          <a:xfrm>
            <a:off x="705750" y="307757"/>
            <a:ext cx="5771254" cy="10895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परिदृश्य: प्रतिक्रियाओं का मूल्यांकन करें</a:t>
            </a:r>
            <a:endParaRPr b="1" i="0" sz="3600" u="none" cap="none" strike="noStrike">
              <a:solidFill>
                <a:schemeClr val="lt1"/>
              </a:solidFill>
              <a:latin typeface="Arial"/>
              <a:ea typeface="Arial"/>
              <a:cs typeface="Arial"/>
              <a:sym typeface="Arial"/>
            </a:endParaRPr>
          </a:p>
        </p:txBody>
      </p:sp>
      <p:sp>
        <p:nvSpPr>
          <p:cNvPr id="109" name="Google Shape;109;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7: साइबरबुलिंग पीड़ित का सहयोगी कैसे बनें ?</a:t>
            </a:r>
            <a:endParaRPr/>
          </a:p>
        </p:txBody>
      </p:sp>
      <p:sp>
        <p:nvSpPr>
          <p:cNvPr id="110" name="Google Shape;110;p6"/>
          <p:cNvSpPr/>
          <p:nvPr/>
        </p:nvSpPr>
        <p:spPr>
          <a:xfrm>
            <a:off x="597137" y="1627123"/>
            <a:ext cx="5589531"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परिद्रश्य 1:</a:t>
            </a:r>
            <a:endParaRPr/>
          </a:p>
        </p:txBody>
      </p:sp>
      <p:sp>
        <p:nvSpPr>
          <p:cNvPr id="111" name="Google Shape;111;p6"/>
          <p:cNvSpPr/>
          <p:nvPr/>
        </p:nvSpPr>
        <p:spPr>
          <a:xfrm>
            <a:off x="597137" y="2240256"/>
            <a:ext cx="5589531" cy="2947153"/>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0" lang="en-US" sz="1800" u="none" cap="none" strike="noStrike">
                <a:solidFill>
                  <a:schemeClr val="lt1"/>
                </a:solidFill>
                <a:latin typeface="Arial"/>
                <a:ea typeface="Arial"/>
                <a:cs typeface="Arial"/>
                <a:sym typeface="Arial"/>
              </a:rPr>
              <a:t>एक ऑनलाइन गेम है जिसे आप और आपके मित्र नियमित रूप से खेलते हैं। आमतौर पर, खिलाड़ियों के बीच काफी गेम चैट होती है, ज्यादातर गेम के बारे में बात करते हैं। कभी-कभी कुछ दोस्ताना प्रतिद्वंदता होती है और इस बात को लेकर चिढ़ाया जाता है कि कौन अच्छा खेल रहा है और कौन गलतियां कर रहा है। एक दिन, खिलाड़ियों में से एक आपके मित्र समीर के लिए बुरा व्यवहार करने लगता है, और वे बस नहीं रुकेंगे। यह चिढ़ाने से परे है। अगले दिन भी ऐसा ही होता है। आप …</a:t>
            </a:r>
            <a:endParaRPr/>
          </a:p>
        </p:txBody>
      </p:sp>
      <p:sp>
        <p:nvSpPr>
          <p:cNvPr id="112" name="Google Shape;112;p6"/>
          <p:cNvSpPr/>
          <p:nvPr/>
        </p:nvSpPr>
        <p:spPr>
          <a:xfrm>
            <a:off x="839788" y="1516479"/>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6"/>
          <p:cNvSpPr txBox="1"/>
          <p:nvPr/>
        </p:nvSpPr>
        <p:spPr>
          <a:xfrm>
            <a:off x="6532462" y="928279"/>
            <a:ext cx="542997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दी गई प्रत्येक प्रतिक्रिया के लिए मूकदर्शक और रक्षक के नीचे एक टिक मार्क लगाएं</a:t>
            </a:r>
            <a:endParaRPr b="0" i="0" sz="1400" u="none" cap="none" strike="noStrike">
              <a:solidFill>
                <a:schemeClr val="dk1"/>
              </a:solidFill>
              <a:latin typeface="Arial"/>
              <a:ea typeface="Arial"/>
              <a:cs typeface="Arial"/>
              <a:sym typeface="Arial"/>
            </a:endParaRPr>
          </a:p>
        </p:txBody>
      </p:sp>
      <p:graphicFrame>
        <p:nvGraphicFramePr>
          <p:cNvPr id="114" name="Google Shape;114;p6"/>
          <p:cNvGraphicFramePr/>
          <p:nvPr/>
        </p:nvGraphicFramePr>
        <p:xfrm>
          <a:off x="6582547" y="1574610"/>
          <a:ext cx="3000000" cy="3000000"/>
        </p:xfrm>
        <a:graphic>
          <a:graphicData uri="http://schemas.openxmlformats.org/drawingml/2006/table">
            <a:tbl>
              <a:tblPr bandRow="1" firstRow="1">
                <a:noFill/>
                <a:tableStyleId>{969AB7BB-7DDB-4EE0-B91F-FB0618351FCA}</a:tableStyleId>
              </a:tblPr>
              <a:tblGrid>
                <a:gridCol w="2717700"/>
                <a:gridCol w="1284800"/>
                <a:gridCol w="1284800"/>
              </a:tblGrid>
              <a:tr h="540000">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प्रतिक्रिया</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मूकदर्शक</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रक्षक</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785075">
                <a:tc>
                  <a:txBody>
                    <a:bodyPr/>
                    <a:lstStyle/>
                    <a:p>
                      <a:pPr indent="0" lvl="0" marL="0" marR="0" rtl="0" algn="just">
                        <a:spcBef>
                          <a:spcPts val="0"/>
                        </a:spcBef>
                        <a:spcAft>
                          <a:spcPts val="0"/>
                        </a:spcAft>
                        <a:buNone/>
                      </a:pPr>
                      <a:r>
                        <a:rPr lang="en-US" sz="1200" u="none" cap="none" strike="noStrike"/>
                        <a:t>समीर को बुलाओ और उसे बताओ कि तुम्हें यह उससे ज्यादा पसंद नहीं है जितना वह करता है </a:t>
                      </a:r>
                      <a:r>
                        <a:rPr b="0" i="0" lang="en-US" sz="1200" u="none" cap="none" strike="noStrike">
                          <a:solidFill>
                            <a:schemeClr val="dk1"/>
                          </a:solidFill>
                          <a:latin typeface="Arial"/>
                          <a:ea typeface="Arial"/>
                          <a:cs typeface="Arial"/>
                          <a:sym typeface="Arial"/>
                        </a:rPr>
                        <a:t>और उससे पूछें कि वह क्या सोचता है कि तुम दोनों को क्या करना चाहिए।</a:t>
                      </a:r>
                      <a:endParaRPr sz="12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785075">
                <a:tc>
                  <a:txBody>
                    <a:bodyPr/>
                    <a:lstStyle/>
                    <a:p>
                      <a:pPr indent="0" lvl="0" marL="0" marR="0" rtl="0" algn="just">
                        <a:spcBef>
                          <a:spcPts val="0"/>
                        </a:spcBef>
                        <a:spcAft>
                          <a:spcPts val="0"/>
                        </a:spcAft>
                        <a:buNone/>
                      </a:pPr>
                      <a:r>
                        <a:rPr lang="en-US" sz="1200" u="none" cap="none" strike="noStrike"/>
                        <a:t>समीर के समझौते के साथ, अन्य सभी खिलाड़ियों को बुलाओ और सबकी सहमति प्राप्त करो कि अब समय आ गया है कि घिनौनेपन को दूर किया जाए।</a:t>
                      </a:r>
                      <a:endParaRPr sz="12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r>
              <a:tr h="785075">
                <a:tc>
                  <a:txBody>
                    <a:bodyPr/>
                    <a:lstStyle/>
                    <a:p>
                      <a:pPr indent="0" lvl="0" marL="0" marR="0" rtl="0" algn="just">
                        <a:spcBef>
                          <a:spcPts val="0"/>
                        </a:spcBef>
                        <a:spcAft>
                          <a:spcPts val="0"/>
                        </a:spcAft>
                        <a:buNone/>
                      </a:pPr>
                      <a:r>
                        <a:rPr lang="en-US" sz="1200" u="none" cap="none" strike="noStrike"/>
                        <a:t>इंतजार करने का फैसला करें और देखें कि क्या धमकाना बंद हो जाता है, तो शायद कुछ करें।</a:t>
                      </a:r>
                      <a:endParaRPr sz="12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785075">
                <a:tc>
                  <a:txBody>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थोड़ी देर के लिए खेल से दूर चले जाएं।</a:t>
                      </a:r>
                      <a:endParaRPr sz="12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r>
              <a:tr h="785075">
                <a:tc>
                  <a:txBody>
                    <a:bodyPr/>
                    <a:lstStyle/>
                    <a:p>
                      <a:pPr indent="0" lvl="0" marL="0" marR="0" rtl="0" algn="just">
                        <a:spcBef>
                          <a:spcPts val="0"/>
                        </a:spcBef>
                        <a:spcAft>
                          <a:spcPts val="0"/>
                        </a:spcAft>
                        <a:buNone/>
                      </a:pPr>
                      <a:r>
                        <a:rPr lang="en-US" sz="1200" u="none" cap="none" strike="noStrike"/>
                        <a:t>गेम के सामुदायिक नियमों को देखें और यदि डराने-धमकाने की अनुमति नहीं है, तो गेम के रिपोर्टिंग सिस्टम का उपयोग करके खराब व्यवहार की रिपोर्ट करें।</a:t>
                      </a:r>
                      <a:endParaRPr sz="12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bl>
          </a:graphicData>
        </a:graphic>
      </p:graphicFrame>
      <p:sp>
        <p:nvSpPr>
          <p:cNvPr id="115" name="Google Shape;115;p6"/>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p:nvPr/>
        </p:nvSpPr>
        <p:spPr>
          <a:xfrm>
            <a:off x="1" y="-4850"/>
            <a:ext cx="6477002" cy="6573961"/>
          </a:xfrm>
          <a:prstGeom prst="rect">
            <a:avLst/>
          </a:prstGeom>
          <a:solidFill>
            <a:srgbClr val="04B0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3" name="Google Shape;123;p7"/>
          <p:cNvSpPr txBox="1"/>
          <p:nvPr/>
        </p:nvSpPr>
        <p:spPr>
          <a:xfrm>
            <a:off x="705750" y="307757"/>
            <a:ext cx="5771254" cy="10895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परिदृश्य: प्रतिक्रियाओं का मूल्यांकन करें</a:t>
            </a:r>
            <a:endParaRPr b="1" i="0" sz="3600" u="none" cap="none" strike="noStrike">
              <a:solidFill>
                <a:schemeClr val="lt1"/>
              </a:solidFill>
              <a:latin typeface="Arial"/>
              <a:ea typeface="Arial"/>
              <a:cs typeface="Arial"/>
              <a:sym typeface="Arial"/>
            </a:endParaRPr>
          </a:p>
        </p:txBody>
      </p:sp>
      <p:sp>
        <p:nvSpPr>
          <p:cNvPr id="124" name="Google Shape;124;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7: साइबरबुलिंग पीड़ित का सहयोगी कैसे बनें ?</a:t>
            </a:r>
            <a:endParaRPr/>
          </a:p>
        </p:txBody>
      </p:sp>
      <p:sp>
        <p:nvSpPr>
          <p:cNvPr id="125" name="Google Shape;125;p7"/>
          <p:cNvSpPr/>
          <p:nvPr/>
        </p:nvSpPr>
        <p:spPr>
          <a:xfrm>
            <a:off x="597137" y="1627123"/>
            <a:ext cx="5589531"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परिदृश्य 2:</a:t>
            </a:r>
            <a:endParaRPr/>
          </a:p>
        </p:txBody>
      </p:sp>
      <p:sp>
        <p:nvSpPr>
          <p:cNvPr id="126" name="Google Shape;126;p7"/>
          <p:cNvSpPr/>
          <p:nvPr/>
        </p:nvSpPr>
        <p:spPr>
          <a:xfrm>
            <a:off x="102706" y="2079814"/>
            <a:ext cx="6306886" cy="4210961"/>
          </a:xfrm>
          <a:prstGeom prst="rect">
            <a:avLst/>
          </a:prstGeom>
          <a:noFill/>
          <a:ln>
            <a:noFill/>
          </a:ln>
        </p:spPr>
        <p:txBody>
          <a:bodyPr anchorCtr="0" anchor="t" bIns="45700" lIns="91425" spcFirstLastPara="1" rIns="91425" wrap="square" tIns="45700">
            <a:spAutoFit/>
          </a:bodyPr>
          <a:lstStyle/>
          <a:p>
            <a:pPr indent="0" lvl="0" marL="126997" marR="0" rtl="0" algn="just">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आपकी एक सहेली रिया ने अपना फोन स्कूल के फुटबॉल मैदान के पास पीने के फव्वारे के पास गिरा दिया। किसी ने इसे ढूंढ लिया और रिया के फोन का इस्तेमाल करते हुए फुटबॉल टीम के अन्य सदस्यों को अनुष्का के बारे में गंदे संदेश भेजे। ऐसा करने के बाद उन्होंने फोन को वापस पीने के फव्वारे के पास रख दिया। अनुष्का ने रिया का सामना किया और उसे बताया कि वह इस तरह के घटिया संदेश भेजने के लिए एक भयानक व्यक्ति थी। रिया ने अनुष्का को यह बताने की कोशिश की कि वह संदेश भेजने वाली व्यक्ति नहीं थी लेकिन अनुष्का ने उस पर विश्वास नहीं किया। कोई नहीं जानता कि वास्तव में गंदे संदेश किसने भेजे। आप …</a:t>
            </a:r>
            <a:endParaRPr/>
          </a:p>
        </p:txBody>
      </p:sp>
      <p:sp>
        <p:nvSpPr>
          <p:cNvPr id="127" name="Google Shape;127;p7"/>
          <p:cNvSpPr/>
          <p:nvPr/>
        </p:nvSpPr>
        <p:spPr>
          <a:xfrm>
            <a:off x="839788" y="1516479"/>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7"/>
          <p:cNvSpPr txBox="1"/>
          <p:nvPr/>
        </p:nvSpPr>
        <p:spPr>
          <a:xfrm>
            <a:off x="6532462" y="928279"/>
            <a:ext cx="542997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दी गई प्रत्येक प्रतिक्रिया के लिए मूकदर्शक और रक्षक के नीचे एक टिक मार्क लगाएं</a:t>
            </a:r>
            <a:endParaRPr b="0" i="0" sz="1400" u="none" cap="none" strike="noStrike">
              <a:solidFill>
                <a:schemeClr val="dk1"/>
              </a:solidFill>
              <a:latin typeface="Arial"/>
              <a:ea typeface="Arial"/>
              <a:cs typeface="Arial"/>
              <a:sym typeface="Arial"/>
            </a:endParaRPr>
          </a:p>
        </p:txBody>
      </p:sp>
      <p:graphicFrame>
        <p:nvGraphicFramePr>
          <p:cNvPr id="129" name="Google Shape;129;p7"/>
          <p:cNvGraphicFramePr/>
          <p:nvPr/>
        </p:nvGraphicFramePr>
        <p:xfrm>
          <a:off x="6582547" y="1574610"/>
          <a:ext cx="3000000" cy="3000000"/>
        </p:xfrm>
        <a:graphic>
          <a:graphicData uri="http://schemas.openxmlformats.org/drawingml/2006/table">
            <a:tbl>
              <a:tblPr bandRow="1" firstRow="1">
                <a:noFill/>
                <a:tableStyleId>{969AB7BB-7DDB-4EE0-B91F-FB0618351FCA}</a:tableStyleId>
              </a:tblPr>
              <a:tblGrid>
                <a:gridCol w="2717700"/>
                <a:gridCol w="1284800"/>
                <a:gridCol w="1284800"/>
              </a:tblGrid>
              <a:tr h="540000">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प्रतिक्रिया</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मूकदर्शक</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रक्षक</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785075">
                <a:tc>
                  <a:txBody>
                    <a:bodyPr/>
                    <a:lstStyle/>
                    <a:p>
                      <a:pPr indent="0" lvl="0" marL="0" marR="0" rtl="0" algn="just">
                        <a:spcBef>
                          <a:spcPts val="0"/>
                        </a:spcBef>
                        <a:spcAft>
                          <a:spcPts val="0"/>
                        </a:spcAft>
                        <a:buNone/>
                      </a:pPr>
                      <a:r>
                        <a:rPr b="0" i="0" lang="en-US" sz="1200" u="none" cap="none" strike="noStrike">
                          <a:solidFill>
                            <a:schemeClr val="dk1"/>
                          </a:solidFill>
                          <a:latin typeface="Arial"/>
                          <a:ea typeface="Arial"/>
                          <a:cs typeface="Arial"/>
                          <a:sym typeface="Arial"/>
                        </a:rPr>
                        <a:t>रिया के लिए दुख होता है लेकिन कुछ मत करो क्योंकि कोई नहीं जानता कि किसने गंदे मैसेज भेजे।</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785075">
                <a:tc>
                  <a:txBody>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जाओ अनुष्का को ढूंढो और उससे पूछो कि वह कैसा महसूस कर रही है और क्या तुम मदद कर सकते हो।</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r>
              <a:tr h="785075">
                <a:tc>
                  <a:txBody>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अन्य मित्रों के साथ मतलबी संदेश साझा करके नाटक फैलाएं।</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785075">
                <a:tc>
                  <a:txBody>
                    <a:bodyPr/>
                    <a:lstStyle/>
                    <a:p>
                      <a:pPr indent="0" lvl="0" marL="0" marR="0" rtl="0" algn="just">
                        <a:spcBef>
                          <a:spcPts val="0"/>
                        </a:spcBef>
                        <a:spcAft>
                          <a:spcPts val="0"/>
                        </a:spcAft>
                        <a:buNone/>
                      </a:pPr>
                      <a:r>
                        <a:rPr b="0" i="0" lang="en-US" sz="1200" u="none" cap="none" strike="noStrike">
                          <a:solidFill>
                            <a:schemeClr val="dk1"/>
                          </a:solidFill>
                          <a:latin typeface="Arial"/>
                          <a:ea typeface="Arial"/>
                          <a:cs typeface="Arial"/>
                          <a:sym typeface="Arial"/>
                        </a:rPr>
                        <a:t>फ़ुटबॉल टीम में हर किसी को अनुष्का के बारे में तारीफ पोस्ट करने के लिए रिया की मदद करें।</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r>
              <a:tr h="785075">
                <a:tc>
                  <a:txBody>
                    <a:bodyPr/>
                    <a:lstStyle/>
                    <a:p>
                      <a:pPr indent="0" lvl="0" marL="0" marR="0" rtl="0" algn="just">
                        <a:spcBef>
                          <a:spcPts val="0"/>
                        </a:spcBef>
                        <a:spcAft>
                          <a:spcPts val="0"/>
                        </a:spcAft>
                        <a:buNone/>
                      </a:pPr>
                      <a:r>
                        <a:rPr lang="en-US" sz="1200" u="none" cap="none" strike="noStrike"/>
                        <a:t>अपने प्रधानाचार्य को घटना की रिपोर्ट करें, पूछताछ करें कि क्या वह कुछ  मदद कर सकती है और उसे यह सुनिश्चित करने के लिए कहें कि सभी छात्र अच्छी फोन सुरक्षा और अपने फोन को लॉक करने के बारे में जानें।</a:t>
                      </a:r>
                      <a:endParaRPr sz="12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bl>
          </a:graphicData>
        </a:graphic>
      </p:graphicFrame>
      <p:sp>
        <p:nvSpPr>
          <p:cNvPr id="130" name="Google Shape;130;p7"/>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7" name="Google Shape;137;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7: साइबरबुलिंग पीड़ित का सहयोगी कैसे बनें ?</a:t>
            </a:r>
            <a:endParaRPr/>
          </a:p>
        </p:txBody>
      </p:sp>
      <p:pic>
        <p:nvPicPr>
          <p:cNvPr id="138" name="Google Shape;138;p8"/>
          <p:cNvPicPr preferRelativeResize="0"/>
          <p:nvPr/>
        </p:nvPicPr>
        <p:blipFill rotWithShape="1">
          <a:blip r:embed="rId3">
            <a:alphaModFix/>
          </a:blip>
          <a:srcRect b="0" l="0" r="0" t="0"/>
          <a:stretch/>
        </p:blipFill>
        <p:spPr>
          <a:xfrm>
            <a:off x="311275" y="108976"/>
            <a:ext cx="5070775" cy="2225775"/>
          </a:xfrm>
          <a:prstGeom prst="rect">
            <a:avLst/>
          </a:prstGeom>
          <a:noFill/>
          <a:ln>
            <a:noFill/>
          </a:ln>
        </p:spPr>
      </p:pic>
      <p:sp>
        <p:nvSpPr>
          <p:cNvPr id="139" name="Google Shape;139;p8"/>
          <p:cNvSpPr/>
          <p:nvPr/>
        </p:nvSpPr>
        <p:spPr>
          <a:xfrm>
            <a:off x="423138" y="2384297"/>
            <a:ext cx="1345200" cy="11640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8"/>
          <p:cNvSpPr txBox="1"/>
          <p:nvPr/>
        </p:nvSpPr>
        <p:spPr>
          <a:xfrm>
            <a:off x="133450" y="3090300"/>
            <a:ext cx="11674200" cy="3389700"/>
          </a:xfrm>
          <a:prstGeom prst="rect">
            <a:avLst/>
          </a:prstGeom>
          <a:solidFill>
            <a:schemeClr val="lt1"/>
          </a:solidFill>
          <a:ln>
            <a:noFill/>
          </a:ln>
        </p:spPr>
        <p:txBody>
          <a:bodyPr anchorCtr="0" anchor="t" bIns="45700" lIns="72000" spcFirstLastPara="1" rIns="144000" wrap="square" tIns="36000">
            <a:noAutofit/>
          </a:bodyPr>
          <a:lstStyle/>
          <a:p>
            <a:pPr indent="-228600" lvl="0" marL="228600" marR="0" rtl="0" algn="just">
              <a:lnSpc>
                <a:spcPct val="9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आपको कम से कम दो खिलाड़ियों की आवश्यकता है।</a:t>
            </a:r>
            <a:endParaRPr/>
          </a:p>
          <a:p>
            <a:pPr indent="-228600" lvl="0" marL="228600" marR="0" rtl="0" algn="just">
              <a:lnSpc>
                <a:spcPct val="90000"/>
              </a:lnSpc>
              <a:spcBef>
                <a:spcPts val="9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गेमप्ले के लिए एक सिक्का या अन्य मार्कर का प्रयोग करें।</a:t>
            </a:r>
            <a:endParaRPr/>
          </a:p>
          <a:p>
            <a:pPr indent="-228600" lvl="0" marL="228600" marR="0" rtl="0" algn="just">
              <a:lnSpc>
                <a:spcPct val="90000"/>
              </a:lnSpc>
              <a:spcBef>
                <a:spcPts val="9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एक पासे का उपयोग करके, प्रत्येक खिलाड़ी यह देखने के लिए पासा फेंकता है कि कौन खेल शुरू करेगा I</a:t>
            </a:r>
            <a:endParaRPr/>
          </a:p>
          <a:p>
            <a:pPr indent="-228600" lvl="0" marL="228600" marR="0" rtl="0" algn="just">
              <a:lnSpc>
                <a:spcPct val="90000"/>
              </a:lnSpc>
              <a:spcBef>
                <a:spcPts val="9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उच्चतम वर्गों की संख्या वाला व्यक्ति खेल शुरू करता है, खेल उस व्यक्ति के बाईं ओर चलेगा।</a:t>
            </a:r>
            <a:endParaRPr/>
          </a:p>
          <a:p>
            <a:pPr indent="-228600" lvl="0" marL="228600" marR="0" rtl="0" algn="just">
              <a:lnSpc>
                <a:spcPct val="90000"/>
              </a:lnSpc>
              <a:spcBef>
                <a:spcPts val="9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प्रत्येक खिलाड़ी एक पासा फेंकता है और पासे पर दिखाए गए वर्गों की संख्या को आगे बढ़ाता है।</a:t>
            </a:r>
            <a:endParaRPr/>
          </a:p>
          <a:p>
            <a:pPr indent="-228600" lvl="0" marL="228600" marR="0" rtl="0" algn="just">
              <a:lnSpc>
                <a:spcPct val="90000"/>
              </a:lnSpc>
              <a:spcBef>
                <a:spcPts val="9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खिलाड़ी वर्ग पर संदेश को ज़ोर से पढ़ेगा और सांकेतिक कार्यवाही करेगा।</a:t>
            </a:r>
            <a:endParaRPr/>
          </a:p>
          <a:p>
            <a:pPr indent="-228600" lvl="0" marL="228600" marR="0" rtl="0" algn="just">
              <a:lnSpc>
                <a:spcPct val="90000"/>
              </a:lnSpc>
              <a:spcBef>
                <a:spcPts val="9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यदि कोई खिलाड़ी किसी संदेश के बिना किसी वर्ग पर उतरता है, तो उनकी बारी समाप्त हो जाती है और अगला खिलाड़ी अपनी बारी लेता है।</a:t>
            </a:r>
            <a:endParaRPr/>
          </a:p>
          <a:p>
            <a:pPr indent="-228600" lvl="0" marL="228600" marR="0" rtl="0" algn="just">
              <a:lnSpc>
                <a:spcPct val="90000"/>
              </a:lnSpc>
              <a:spcBef>
                <a:spcPts val="9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जब तक कोई खिलाड़ी विजेता वर्ग तक नहीं पहुंच जाता तब तक खेलना जारी रहता है (आपको सटीक गिनती से पहुंचने की आवश्यकता नहीं है)।</a:t>
            </a:r>
            <a:endParaRPr/>
          </a:p>
        </p:txBody>
      </p:sp>
      <p:sp>
        <p:nvSpPr>
          <p:cNvPr id="141" name="Google Shape;141;p8"/>
          <p:cNvSpPr txBox="1"/>
          <p:nvPr/>
        </p:nvSpPr>
        <p:spPr>
          <a:xfrm>
            <a:off x="133438" y="2696918"/>
            <a:ext cx="6096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नियम:</a:t>
            </a:r>
            <a:endParaRPr b="0" i="0" sz="2400" u="none" cap="none" strike="noStrike">
              <a:solidFill>
                <a:schemeClr val="dk1"/>
              </a:solidFill>
              <a:latin typeface="Calibri"/>
              <a:ea typeface="Calibri"/>
              <a:cs typeface="Calibri"/>
              <a:sym typeface="Calibri"/>
            </a:endParaRPr>
          </a:p>
        </p:txBody>
      </p:sp>
      <p:sp>
        <p:nvSpPr>
          <p:cNvPr id="142" name="Google Shape;142;p8"/>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8" name="Google Shape;148;p9"/>
          <p:cNvSpPr txBox="1"/>
          <p:nvPr/>
        </p:nvSpPr>
        <p:spPr>
          <a:xfrm>
            <a:off x="188914" y="15646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ध्यान रहें!</a:t>
            </a:r>
            <a:endParaRPr b="1" i="0" sz="3600" u="none" cap="none" strike="noStrike">
              <a:solidFill>
                <a:srgbClr val="0064E0"/>
              </a:solidFill>
              <a:latin typeface="Arial"/>
              <a:ea typeface="Arial"/>
              <a:cs typeface="Arial"/>
              <a:sym typeface="Arial"/>
            </a:endParaRPr>
          </a:p>
        </p:txBody>
      </p:sp>
      <p:sp>
        <p:nvSpPr>
          <p:cNvPr id="149" name="Google Shape;149;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7: साइबरबुलिंग पीड़ित का सहयोगी कैसे बनें ?</a:t>
            </a:r>
            <a:endParaRPr/>
          </a:p>
        </p:txBody>
      </p:sp>
      <p:sp>
        <p:nvSpPr>
          <p:cNvPr id="150" name="Google Shape;150;p9"/>
          <p:cNvSpPr/>
          <p:nvPr/>
        </p:nvSpPr>
        <p:spPr>
          <a:xfrm>
            <a:off x="545359" y="94812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1" name="Google Shape;151;p9"/>
          <p:cNvPicPr preferRelativeResize="0"/>
          <p:nvPr/>
        </p:nvPicPr>
        <p:blipFill rotWithShape="1">
          <a:blip r:embed="rId3">
            <a:alphaModFix/>
          </a:blip>
          <a:srcRect b="0" l="0" r="0" t="0"/>
          <a:stretch/>
        </p:blipFill>
        <p:spPr>
          <a:xfrm>
            <a:off x="1890675" y="457200"/>
            <a:ext cx="9506546" cy="6093043"/>
          </a:xfrm>
          <a:prstGeom prst="rect">
            <a:avLst/>
          </a:prstGeom>
          <a:noFill/>
          <a:ln>
            <a:noFill/>
          </a:ln>
        </p:spPr>
      </p:pic>
      <p:sp>
        <p:nvSpPr>
          <p:cNvPr id="152" name="Google Shape;152;p9"/>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