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7" roundtripDataSignature="AMtx7mh+Qbeasj9+aC9K7fopAyLliYJG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19756C-0A34-4800-A8CF-C18199B50EDE}">
  <a:tblStyle styleId="{BE19756C-0A34-4800-A8CF-C18199B50ED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Xo8N9qlJt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Google Shape;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https://www.youtube.com/watch?v=0Xo8N9qlJtk</a:t>
            </a:r>
            <a:endParaRPr/>
          </a:p>
        </p:txBody>
      </p:sp>
      <p:sp>
        <p:nvSpPr>
          <p:cNvPr id="61" name="Google Shape;6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gif"/><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hyperlink" Target="http://www.youtube.com/watch?v=0Xo8N9qlJtk" TargetMode="External"/><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crosswordlabs.com/view/cyberbullying-206" TargetMode="External"/><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64630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386063" y="3536647"/>
            <a:ext cx="4533266"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6</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साइबर</a:t>
            </a:r>
            <a:r>
              <a:rPr b="1" lang="en-US" sz="2400">
                <a:solidFill>
                  <a:srgbClr val="FFFF00"/>
                </a:solidFill>
              </a:rPr>
              <a:t>धमकी</a:t>
            </a:r>
            <a:r>
              <a:rPr b="1" i="0" lang="en-US" sz="2400" u="none" cap="none" strike="noStrike">
                <a:solidFill>
                  <a:srgbClr val="FFFF00"/>
                </a:solidFill>
                <a:latin typeface="Arial"/>
                <a:ea typeface="Arial"/>
                <a:cs typeface="Arial"/>
                <a:sym typeface="Arial"/>
              </a:rPr>
              <a:t> </a:t>
            </a:r>
            <a:r>
              <a:rPr b="1" i="0" lang="en-US" sz="2400" u="none" cap="none" strike="noStrike">
                <a:solidFill>
                  <a:srgbClr val="FFFF00"/>
                </a:solidFill>
                <a:latin typeface="Arial"/>
                <a:ea typeface="Arial"/>
                <a:cs typeface="Arial"/>
                <a:sym typeface="Arial"/>
              </a:rPr>
              <a:t>के विभिन्न रूप क्या हैं?</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10"/>
          <p:cNvGrpSpPr/>
          <p:nvPr/>
        </p:nvGrpSpPr>
        <p:grpSpPr>
          <a:xfrm flipH="1">
            <a:off x="3170099" y="2445925"/>
            <a:ext cx="5851803" cy="1966150"/>
            <a:chOff x="2788049" y="2445925"/>
            <a:chExt cx="5851803" cy="1966150"/>
          </a:xfrm>
        </p:grpSpPr>
        <p:pic>
          <p:nvPicPr>
            <p:cNvPr id="169" name="Google Shape;169;p10"/>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170" name="Google Shape;170;p10"/>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171" name="Google Shape;171;p10"/>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172" name="Google Shape;172;p10"/>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b="1" i="0" lang="en-US" sz="1600" u="none" cap="none" strike="noStrike">
                <a:solidFill>
                  <a:schemeClr val="dk1"/>
                </a:solidFill>
                <a:latin typeface="Mangal"/>
                <a:ea typeface="Mangal"/>
                <a:cs typeface="Mangal"/>
                <a:sym typeface="Mangal"/>
              </a:rPr>
              <a:t>के द्वारा सम्पादित</a:t>
            </a:r>
            <a:endParaRPr b="1" i="0" sz="1600" u="none" cap="none" strike="noStrike">
              <a:solidFill>
                <a:schemeClr val="dk1"/>
              </a:solidFill>
              <a:latin typeface="Mangal"/>
              <a:ea typeface="Mangal"/>
              <a:cs typeface="Mangal"/>
              <a:sym typeface="Mang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प्रश्नोत्तरी समय!</a:t>
            </a:r>
            <a:endParaRPr b="1" i="0" sz="3600" u="none" cap="none" strike="noStrike">
              <a:solidFill>
                <a:srgbClr val="0064E0"/>
              </a:solidFill>
              <a:latin typeface="Arial"/>
              <a:ea typeface="Arial"/>
              <a:cs typeface="Arial"/>
              <a:sym typeface="Arial"/>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53" name="Google Shape;53;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txBox="1"/>
          <p:nvPr/>
        </p:nvSpPr>
        <p:spPr>
          <a:xfrm>
            <a:off x="762000" y="2222686"/>
            <a:ext cx="10515600" cy="3644700"/>
          </a:xfrm>
          <a:prstGeom prst="rect">
            <a:avLst/>
          </a:prstGeom>
          <a:noFill/>
          <a:ln>
            <a:noFill/>
          </a:ln>
        </p:spPr>
        <p:txBody>
          <a:bodyPr anchorCtr="0" anchor="t" bIns="45700" lIns="91425" spcFirstLastPara="1" rIns="91425" wrap="square" tIns="45700">
            <a:normAutofit lnSpcReduction="20000"/>
          </a:bodyPr>
          <a:lstStyle/>
          <a:p>
            <a:pPr indent="-236220" lvl="0" marL="228600" marR="0" rtl="0" algn="just">
              <a:lnSpc>
                <a:spcPct val="100000"/>
              </a:lnSpc>
              <a:spcBef>
                <a:spcPts val="12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ऑनलाइन अन्य लोगों के बारे में घटिया बातें कहना ठीक है क्योंकि कोई भी यह पता नहीं लगा सकता है कि यह आप थे I _____________</a:t>
            </a:r>
            <a:r>
              <a:rPr b="0" i="0" lang="en-US" sz="1600" u="none" cap="none" strike="noStrike">
                <a:solidFill>
                  <a:srgbClr val="FF0000"/>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236220" lvl="0" marL="228600" marR="0" rtl="0" algn="just">
              <a:lnSpc>
                <a:spcPct val="100000"/>
              </a:lnSpc>
              <a:spcBef>
                <a:spcPts val="24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अगर आपके किसी परिचित को ऑनलाइन धमकाया जा रहा है, तो आपको इससे दूर रहना चाहिए। इससे आपको कोई मतलब नहीं I __________</a:t>
            </a:r>
            <a:endParaRPr b="0" i="0" sz="1600" u="none" cap="none" strike="noStrike">
              <a:solidFill>
                <a:schemeClr val="dk1"/>
              </a:solidFill>
              <a:latin typeface="Arial"/>
              <a:ea typeface="Arial"/>
              <a:cs typeface="Arial"/>
              <a:sym typeface="Arial"/>
            </a:endParaRPr>
          </a:p>
          <a:p>
            <a:pPr indent="-236220" lvl="0" marL="228600" marR="0" rtl="0" algn="just">
              <a:lnSpc>
                <a:spcPct val="100000"/>
              </a:lnSpc>
              <a:spcBef>
                <a:spcPts val="24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साइबर</a:t>
            </a:r>
            <a:r>
              <a:rPr lang="en-US" sz="1600"/>
              <a:t>धमकी देने वालों को </a:t>
            </a:r>
            <a:r>
              <a:rPr b="0" i="0" lang="en-US" sz="1600" u="none" cap="none" strike="noStrike">
                <a:solidFill>
                  <a:srgbClr val="000000"/>
                </a:solidFill>
                <a:latin typeface="Arial"/>
                <a:ea typeface="Arial"/>
                <a:cs typeface="Arial"/>
                <a:sym typeface="Arial"/>
              </a:rPr>
              <a:t>गंभीर परिणामों का सामना करना पड़ सकता है, जैसे कि खेल टीमों से बाहर कर दिया जाना या स्कूल से निलंबित कर दिया जाना। कुछ को कानूनी दंड का भी सामना करना पड़ता है I _______________</a:t>
            </a:r>
            <a:endParaRPr b="0" i="0" sz="1600" u="none" cap="none" strike="noStrike">
              <a:solidFill>
                <a:schemeClr val="dk1"/>
              </a:solidFill>
              <a:latin typeface="Arial"/>
              <a:ea typeface="Arial"/>
              <a:cs typeface="Arial"/>
              <a:sym typeface="Arial"/>
            </a:endParaRPr>
          </a:p>
          <a:p>
            <a:pPr indent="-236220" lvl="0" marL="228600" marR="0" rtl="0" algn="just">
              <a:lnSpc>
                <a:spcPct val="100000"/>
              </a:lnSpc>
              <a:spcBef>
                <a:spcPts val="24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सोशल मीडिया साइट्स जैसी तकनीक का इस्तेमाल केवल लोगों को चोट पहुंचाने के लिए किया जा सकता है। ___________________</a:t>
            </a:r>
            <a:endParaRPr b="0" i="0" sz="1600" u="none" cap="none" strike="noStrike">
              <a:solidFill>
                <a:schemeClr val="dk1"/>
              </a:solidFill>
              <a:latin typeface="Arial"/>
              <a:ea typeface="Arial"/>
              <a:cs typeface="Arial"/>
              <a:sym typeface="Arial"/>
            </a:endParaRPr>
          </a:p>
          <a:p>
            <a:pPr indent="-236220" lvl="0" marL="228600" marR="0" rtl="0" algn="just">
              <a:lnSpc>
                <a:spcPct val="100000"/>
              </a:lnSpc>
              <a:spcBef>
                <a:spcPts val="24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आपको एक मतलबी या धमकी भरे संदेश की उपेक्षा करनी चाहिए I _________________________</a:t>
            </a:r>
            <a:endParaRPr b="0" i="0" sz="1600" u="none" cap="none" strike="noStrike">
              <a:solidFill>
                <a:schemeClr val="dk1"/>
              </a:solidFill>
              <a:latin typeface="Arial"/>
              <a:ea typeface="Arial"/>
              <a:cs typeface="Arial"/>
              <a:sym typeface="Arial"/>
            </a:endParaRPr>
          </a:p>
          <a:p>
            <a:pPr indent="-236220" lvl="0" marL="228600" marR="0" rtl="0" algn="just">
              <a:lnSpc>
                <a:spcPct val="100000"/>
              </a:lnSpc>
              <a:spcBef>
                <a:spcPts val="2400"/>
              </a:spcBef>
              <a:spcAft>
                <a:spcPts val="120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साइबर धमकी पाठ संदेश, स्क्रीन शॉट, फोटो आदि सहित कई रूप ले सकती है। ________________</a:t>
            </a:r>
            <a:endParaRPr b="0" i="0" sz="1600" u="none" cap="none" strike="noStrike">
              <a:solidFill>
                <a:schemeClr val="dk1"/>
              </a:solidFill>
              <a:latin typeface="Arial"/>
              <a:ea typeface="Arial"/>
              <a:cs typeface="Arial"/>
              <a:sym typeface="Arial"/>
            </a:endParaRPr>
          </a:p>
        </p:txBody>
      </p:sp>
      <p:sp>
        <p:nvSpPr>
          <p:cNvPr id="55" name="Google Shape;55;p2"/>
          <p:cNvSpPr/>
          <p:nvPr/>
        </p:nvSpPr>
        <p:spPr>
          <a:xfrm>
            <a:off x="0" y="1243390"/>
            <a:ext cx="8123162" cy="52735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txBox="1"/>
          <p:nvPr/>
        </p:nvSpPr>
        <p:spPr>
          <a:xfrm>
            <a:off x="769257" y="1322400"/>
            <a:ext cx="60960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इनमें से कौन से कथन सत्य हैं और कौन से असत्य हैं?</a:t>
            </a:r>
            <a:endParaRPr b="0" i="0" sz="1800" u="none" cap="none" strike="noStrike">
              <a:solidFill>
                <a:schemeClr val="lt1"/>
              </a:solidFill>
              <a:latin typeface="Arial"/>
              <a:ea typeface="Arial"/>
              <a:cs typeface="Arial"/>
              <a:sym typeface="Arial"/>
            </a:endParaRPr>
          </a:p>
        </p:txBody>
      </p:sp>
      <p:sp>
        <p:nvSpPr>
          <p:cNvPr id="57" name="Google Shape;57;p2"/>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3"/>
          <p:cNvPicPr preferRelativeResize="0"/>
          <p:nvPr/>
        </p:nvPicPr>
        <p:blipFill rotWithShape="1">
          <a:blip r:embed="rId3">
            <a:alphaModFix/>
          </a:blip>
          <a:srcRect b="13336" l="0" r="0" t="6295"/>
          <a:stretch/>
        </p:blipFill>
        <p:spPr>
          <a:xfrm>
            <a:off x="0" y="-9939"/>
            <a:ext cx="12192000" cy="6535678"/>
          </a:xfrm>
          <a:prstGeom prst="rect">
            <a:avLst/>
          </a:prstGeom>
          <a:noFill/>
          <a:ln>
            <a:noFill/>
          </a:ln>
        </p:spPr>
      </p:pic>
      <p:sp>
        <p:nvSpPr>
          <p:cNvPr id="64" name="Google Shape;64;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65" name="Google Shape;65;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66" name="Google Shape;66;p3"/>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rPr>
              <a:t>साइबरधमकी</a:t>
            </a:r>
            <a:r>
              <a:rPr b="1" lang="en-US" sz="3600">
                <a:solidFill>
                  <a:srgbClr val="0064E0"/>
                </a:solidFill>
              </a:rPr>
              <a:t> </a:t>
            </a:r>
            <a:r>
              <a:rPr b="1" i="0" lang="en-US" sz="3600" u="none" cap="none" strike="noStrike">
                <a:solidFill>
                  <a:schemeClr val="lt1"/>
                </a:solidFill>
                <a:latin typeface="Arial"/>
                <a:ea typeface="Arial"/>
                <a:cs typeface="Arial"/>
                <a:sym typeface="Arial"/>
              </a:rPr>
              <a:t> के विभिन्न रूप</a:t>
            </a:r>
            <a:endParaRPr b="1" i="0" sz="3600" u="none" cap="none" strike="noStrike">
              <a:solidFill>
                <a:schemeClr val="lt1"/>
              </a:solidFill>
              <a:latin typeface="Arial"/>
              <a:ea typeface="Arial"/>
              <a:cs typeface="Arial"/>
              <a:sym typeface="Arial"/>
            </a:endParaRPr>
          </a:p>
        </p:txBody>
      </p:sp>
      <p:sp>
        <p:nvSpPr>
          <p:cNvPr id="67" name="Google Shape;67;p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 name="Google Shape;68;p3"/>
          <p:cNvSpPr/>
          <p:nvPr/>
        </p:nvSpPr>
        <p:spPr>
          <a:xfrm>
            <a:off x="3159276" y="1340152"/>
            <a:ext cx="5713791" cy="361405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3"/>
          <p:cNvSpPr txBox="1"/>
          <p:nvPr/>
        </p:nvSpPr>
        <p:spPr>
          <a:xfrm>
            <a:off x="1770743" y="6075737"/>
            <a:ext cx="8650514" cy="45563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साइबरबुलिंग तथ्य - साइबरबुलिंग के शीर्ष 10 रूप</a:t>
            </a:r>
            <a:endParaRPr b="1" i="0" sz="2000" u="none" cap="none" strike="noStrike">
              <a:solidFill>
                <a:schemeClr val="lt1"/>
              </a:solidFill>
              <a:latin typeface="Arial"/>
              <a:ea typeface="Arial"/>
              <a:cs typeface="Arial"/>
              <a:sym typeface="Arial"/>
            </a:endParaRPr>
          </a:p>
        </p:txBody>
      </p:sp>
      <p:sp>
        <p:nvSpPr>
          <p:cNvPr id="70" name="Google Shape;70;p3"/>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pic>
        <p:nvPicPr>
          <p:cNvPr descr="Cyberbullying is a fast growing crime targeting children and teenagers. Learn about top 10 common forms of cyber bullying in this video. You can provide a safer way for kids to explore their digital world, visit https://www.kaspersky.com/safe-kids for more information.&#10;#KasperskyLab #CyberBullying #cybersecurity #ITsecurity" id="71" name="Google Shape;71;p3" title="Cyber-bullying Facts – Top 10 Forms of Cyber Bullying">
            <a:hlinkClick r:id="rId4"/>
          </p:cNvPr>
          <p:cNvPicPr preferRelativeResize="0"/>
          <p:nvPr/>
        </p:nvPicPr>
        <p:blipFill>
          <a:blip r:embed="rId5">
            <a:alphaModFix/>
          </a:blip>
          <a:stretch>
            <a:fillRect/>
          </a:stretch>
        </p:blipFill>
        <p:spPr>
          <a:xfrm>
            <a:off x="3036700" y="1708150"/>
            <a:ext cx="5888450" cy="3312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7" name="Google Shape;77;p4"/>
          <p:cNvSpPr txBox="1"/>
          <p:nvPr/>
        </p:nvSpPr>
        <p:spPr>
          <a:xfrm>
            <a:off x="705749" y="307757"/>
            <a:ext cx="71928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साइबर</a:t>
            </a:r>
            <a:r>
              <a:rPr b="1" lang="en-US" sz="3600">
                <a:solidFill>
                  <a:srgbClr val="0064E0"/>
                </a:solidFill>
              </a:rPr>
              <a:t>धमकी गूढ़वाचन </a:t>
            </a:r>
            <a:endParaRPr b="1" i="0" sz="3600" u="none" cap="none" strike="noStrike">
              <a:solidFill>
                <a:srgbClr val="0064E0"/>
              </a:solidFill>
              <a:latin typeface="Arial"/>
              <a:ea typeface="Arial"/>
              <a:cs typeface="Arial"/>
              <a:sym typeface="Arial"/>
            </a:endParaRPr>
          </a:p>
        </p:txBody>
      </p:sp>
      <p:sp>
        <p:nvSpPr>
          <p:cNvPr id="78" name="Google Shape;78;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79" name="Google Shape;79;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4"/>
          <p:cNvSpPr/>
          <p:nvPr/>
        </p:nvSpPr>
        <p:spPr>
          <a:xfrm>
            <a:off x="0" y="1534581"/>
            <a:ext cx="7808686" cy="4482495"/>
          </a:xfrm>
          <a:prstGeom prst="rect">
            <a:avLst/>
          </a:prstGeom>
          <a:solidFill>
            <a:srgbClr val="F2F2F2"/>
          </a:solidFill>
          <a:ln>
            <a:noFill/>
          </a:ln>
        </p:spPr>
        <p:txBody>
          <a:bodyPr anchorCtr="0" anchor="ctr" bIns="36000" lIns="864000" spcFirstLastPara="1" rIns="2988000" wrap="square" tIns="36000">
            <a:noAutofit/>
          </a:bodyPr>
          <a:lstStyle/>
          <a:p>
            <a:pPr indent="-285750" lvl="0" marL="285750" marR="0" rtl="0" algn="just">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साइबरधमकी </a:t>
            </a:r>
            <a:r>
              <a:rPr b="0" i="0" lang="en-US" sz="1800" u="none" cap="none" strike="noStrike">
                <a:solidFill>
                  <a:schemeClr val="dk1"/>
                </a:solidFill>
                <a:latin typeface="Calibri"/>
                <a:ea typeface="Calibri"/>
                <a:cs typeface="Calibri"/>
                <a:sym typeface="Calibri"/>
              </a:rPr>
              <a:t> के कितने रूप हैं?</a:t>
            </a:r>
            <a:endParaRPr/>
          </a:p>
          <a:p>
            <a:pPr indent="-285750" lvl="0" marL="285750" marR="0" rtl="0" algn="l">
              <a:spcBef>
                <a:spcPts val="18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वे क्या हैं?</a:t>
            </a:r>
            <a:endParaRPr/>
          </a:p>
          <a:p>
            <a:pPr indent="-285750" lvl="0" marL="285750" marR="0" rtl="0" algn="just">
              <a:spcBef>
                <a:spcPts val="18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क्या आप इन सभी विभिन्न प्रकार की </a:t>
            </a:r>
            <a:r>
              <a:rPr lang="en-US" sz="1800">
                <a:solidFill>
                  <a:schemeClr val="dk1"/>
                </a:solidFill>
                <a:latin typeface="Calibri"/>
                <a:ea typeface="Calibri"/>
                <a:cs typeface="Calibri"/>
                <a:sym typeface="Calibri"/>
              </a:rPr>
              <a:t>साइबरधमकी</a:t>
            </a:r>
            <a:r>
              <a:rPr b="0" i="0" lang="en-US" sz="1800" u="none" cap="none" strike="noStrike">
                <a:solidFill>
                  <a:schemeClr val="dk1"/>
                </a:solidFill>
                <a:latin typeface="Calibri"/>
                <a:ea typeface="Calibri"/>
                <a:cs typeface="Calibri"/>
                <a:sym typeface="Calibri"/>
              </a:rPr>
              <a:t> के बारे में जानते हैं?</a:t>
            </a:r>
            <a:endParaRPr/>
          </a:p>
          <a:p>
            <a:pPr indent="-285750" lvl="0" marL="285750" marR="0" rtl="0" algn="just">
              <a:spcBef>
                <a:spcPts val="18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आपको क्या लगता है कि </a:t>
            </a:r>
            <a:r>
              <a:rPr lang="en-US" sz="1800">
                <a:solidFill>
                  <a:schemeClr val="dk1"/>
                </a:solidFill>
                <a:latin typeface="Calibri"/>
                <a:ea typeface="Calibri"/>
                <a:cs typeface="Calibri"/>
                <a:sym typeface="Calibri"/>
              </a:rPr>
              <a:t>साइबरधमकी </a:t>
            </a:r>
            <a:r>
              <a:rPr b="0" i="0" lang="en-US" sz="1800" u="none" cap="none" strike="noStrike">
                <a:solidFill>
                  <a:schemeClr val="dk1"/>
                </a:solidFill>
                <a:latin typeface="Calibri"/>
                <a:ea typeface="Calibri"/>
                <a:cs typeface="Calibri"/>
                <a:sym typeface="Calibri"/>
              </a:rPr>
              <a:t>किसी को मानसिक और सामाजिक रूप से कैसे प्रभावित करती है?</a:t>
            </a:r>
            <a:endParaRPr b="0" i="0" sz="1800" u="none" cap="none" strike="noStrike">
              <a:solidFill>
                <a:schemeClr val="dk1"/>
              </a:solidFill>
              <a:latin typeface="Calibri"/>
              <a:ea typeface="Calibri"/>
              <a:cs typeface="Calibri"/>
              <a:sym typeface="Calibri"/>
            </a:endParaRPr>
          </a:p>
        </p:txBody>
      </p:sp>
      <p:pic>
        <p:nvPicPr>
          <p:cNvPr id="81" name="Google Shape;81;p4"/>
          <p:cNvPicPr preferRelativeResize="0"/>
          <p:nvPr/>
        </p:nvPicPr>
        <p:blipFill rotWithShape="1">
          <a:blip r:embed="rId3">
            <a:alphaModFix/>
          </a:blip>
          <a:srcRect b="0" l="0" r="0" t="0"/>
          <a:stretch/>
        </p:blipFill>
        <p:spPr>
          <a:xfrm>
            <a:off x="5090294" y="1534581"/>
            <a:ext cx="6909675" cy="4482495"/>
          </a:xfrm>
          <a:prstGeom prst="rect">
            <a:avLst/>
          </a:prstGeom>
          <a:noFill/>
          <a:ln>
            <a:noFill/>
          </a:ln>
        </p:spPr>
      </p:pic>
      <p:sp>
        <p:nvSpPr>
          <p:cNvPr id="82" name="Google Shape;82;p4"/>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p:nvPr/>
        </p:nvSpPr>
        <p:spPr>
          <a:xfrm>
            <a:off x="1" y="-13779"/>
            <a:ext cx="5217160"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5"/>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0" name="Google Shape;90;p5"/>
          <p:cNvSpPr txBox="1"/>
          <p:nvPr/>
        </p:nvSpPr>
        <p:spPr>
          <a:xfrm>
            <a:off x="705749" y="307757"/>
            <a:ext cx="789469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पहेली का समय</a:t>
            </a:r>
            <a:endParaRPr b="1" i="0" sz="3600" u="none" cap="none" strike="noStrike">
              <a:solidFill>
                <a:schemeClr val="lt1"/>
              </a:solidFill>
              <a:latin typeface="Arial"/>
              <a:ea typeface="Arial"/>
              <a:cs typeface="Arial"/>
              <a:sym typeface="Arial"/>
            </a:endParaRPr>
          </a:p>
        </p:txBody>
      </p:sp>
      <p:sp>
        <p:nvSpPr>
          <p:cNvPr id="91" name="Google Shape;91;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92" name="Google Shape;92;p5"/>
          <p:cNvSpPr/>
          <p:nvPr/>
        </p:nvSpPr>
        <p:spPr>
          <a:xfrm>
            <a:off x="597137" y="1627123"/>
            <a:ext cx="4147583"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400">
                <a:solidFill>
                  <a:schemeClr val="lt1"/>
                </a:solidFill>
              </a:rPr>
              <a:t>साइबरधमकी</a:t>
            </a:r>
            <a:r>
              <a:rPr lang="en-US" sz="1600">
                <a:solidFill>
                  <a:schemeClr val="dk1"/>
                </a:solidFill>
              </a:rPr>
              <a:t> </a:t>
            </a:r>
            <a:r>
              <a:rPr b="1" i="0" lang="en-US" sz="2400" u="none" cap="none" strike="noStrike">
                <a:solidFill>
                  <a:schemeClr val="lt1"/>
                </a:solidFill>
                <a:latin typeface="Arial"/>
                <a:ea typeface="Arial"/>
                <a:cs typeface="Arial"/>
                <a:sym typeface="Arial"/>
              </a:rPr>
              <a:t>के रूप</a:t>
            </a:r>
            <a:endParaRPr/>
          </a:p>
        </p:txBody>
      </p:sp>
      <p:pic>
        <p:nvPicPr>
          <p:cNvPr id="93" name="Google Shape;93;p5"/>
          <p:cNvPicPr preferRelativeResize="0"/>
          <p:nvPr/>
        </p:nvPicPr>
        <p:blipFill rotWithShape="1">
          <a:blip r:embed="rId3">
            <a:alphaModFix/>
          </a:blip>
          <a:srcRect b="0" l="0" r="0" t="0"/>
          <a:stretch/>
        </p:blipFill>
        <p:spPr>
          <a:xfrm>
            <a:off x="5403642" y="704238"/>
            <a:ext cx="6438621" cy="5693251"/>
          </a:xfrm>
          <a:prstGeom prst="rect">
            <a:avLst/>
          </a:prstGeom>
          <a:noFill/>
          <a:ln>
            <a:noFill/>
          </a:ln>
        </p:spPr>
      </p:pic>
      <p:grpSp>
        <p:nvGrpSpPr>
          <p:cNvPr id="94" name="Google Shape;94;p5"/>
          <p:cNvGrpSpPr/>
          <p:nvPr/>
        </p:nvGrpSpPr>
        <p:grpSpPr>
          <a:xfrm>
            <a:off x="1770877" y="3016333"/>
            <a:ext cx="1675408" cy="825333"/>
            <a:chOff x="1984094" y="4239607"/>
            <a:chExt cx="2533650" cy="1248117"/>
          </a:xfrm>
        </p:grpSpPr>
        <p:sp>
          <p:nvSpPr>
            <p:cNvPr id="95" name="Google Shape;95;p5">
              <a:hlinkClick r:id="rId4"/>
            </p:cNvPr>
            <p:cNvSpPr/>
            <p:nvPr/>
          </p:nvSpPr>
          <p:spPr>
            <a:xfrm>
              <a:off x="1984094" y="4239607"/>
              <a:ext cx="2533650" cy="685800"/>
            </a:xfrm>
            <a:prstGeom prst="roundRect">
              <a:avLst>
                <a:gd fmla="val 50000" name="adj"/>
              </a:avLst>
            </a:prstGeom>
            <a:gradFill>
              <a:gsLst>
                <a:gs pos="0">
                  <a:srgbClr val="006D2C"/>
                </a:gs>
                <a:gs pos="50000">
                  <a:srgbClr val="009F40"/>
                </a:gs>
                <a:gs pos="100000">
                  <a:srgbClr val="00BE4D"/>
                </a:gs>
              </a:gsLst>
              <a:lin ang="16200000" scaled="0"/>
            </a:gradFill>
            <a:ln cap="flat" cmpd="sng" w="12700">
              <a:solidFill>
                <a:schemeClr val="lt1"/>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यहाँ क्लिक करें</a:t>
              </a:r>
              <a:endParaRPr b="0" i="0" sz="1800" u="none" cap="none" strike="noStrike">
                <a:solidFill>
                  <a:schemeClr val="lt1"/>
                </a:solidFill>
                <a:latin typeface="Arial"/>
                <a:ea typeface="Arial"/>
                <a:cs typeface="Arial"/>
                <a:sym typeface="Arial"/>
              </a:endParaRPr>
            </a:p>
          </p:txBody>
        </p:sp>
        <p:pic>
          <p:nvPicPr>
            <p:cNvPr id="96" name="Google Shape;96;p5"/>
            <p:cNvPicPr preferRelativeResize="0"/>
            <p:nvPr/>
          </p:nvPicPr>
          <p:blipFill rotWithShape="1">
            <a:blip r:embed="rId5">
              <a:alphaModFix/>
            </a:blip>
            <a:srcRect b="0" l="0" r="0" t="0"/>
            <a:stretch/>
          </p:blipFill>
          <p:spPr>
            <a:xfrm>
              <a:off x="3963486" y="4608188"/>
              <a:ext cx="554258" cy="879536"/>
            </a:xfrm>
            <a:prstGeom prst="rect">
              <a:avLst/>
            </a:prstGeom>
            <a:noFill/>
            <a:ln>
              <a:noFill/>
            </a:ln>
          </p:spPr>
        </p:pic>
      </p:grpSp>
      <p:sp>
        <p:nvSpPr>
          <p:cNvPr id="97" name="Google Shape;97;p5"/>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3" name="Google Shape;103;p6"/>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भूमिका मंचन </a:t>
            </a:r>
            <a:r>
              <a:rPr b="1" i="0" lang="en-US" sz="3600" u="none" cap="none" strike="noStrike">
                <a:solidFill>
                  <a:srgbClr val="0064E0"/>
                </a:solidFill>
                <a:latin typeface="Arial"/>
                <a:ea typeface="Arial"/>
                <a:cs typeface="Arial"/>
                <a:sym typeface="Arial"/>
              </a:rPr>
              <a:t>: कहानी जोड़ी </a:t>
            </a:r>
            <a:r>
              <a:rPr b="1" lang="en-US" sz="3600">
                <a:solidFill>
                  <a:srgbClr val="0064E0"/>
                </a:solidFill>
              </a:rPr>
              <a:t>१ </a:t>
            </a:r>
            <a:endParaRPr b="1" i="0" sz="3600" u="none" cap="none" strike="noStrike">
              <a:solidFill>
                <a:srgbClr val="0064E0"/>
              </a:solidFill>
              <a:latin typeface="Arial"/>
              <a:ea typeface="Arial"/>
              <a:cs typeface="Arial"/>
              <a:sym typeface="Arial"/>
            </a:endParaRPr>
          </a:p>
        </p:txBody>
      </p:sp>
      <p:sp>
        <p:nvSpPr>
          <p:cNvPr id="104" name="Google Shape;104;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105" name="Google Shape;105;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6"/>
          <p:cNvSpPr/>
          <p:nvPr/>
        </p:nvSpPr>
        <p:spPr>
          <a:xfrm>
            <a:off x="2819400" y="1376609"/>
            <a:ext cx="9372600" cy="5173634"/>
          </a:xfrm>
          <a:prstGeom prst="rect">
            <a:avLst/>
          </a:prstGeom>
          <a:solidFill>
            <a:srgbClr val="F2F2F2"/>
          </a:solidFill>
          <a:ln>
            <a:noFill/>
          </a:ln>
        </p:spPr>
        <p:txBody>
          <a:bodyPr anchorCtr="0" anchor="ctr" bIns="36000" lIns="864000" spcFirstLastPara="1" rIns="792000" wrap="square" tIns="36000">
            <a:noAutofit/>
          </a:bodyPr>
          <a:lstStyle/>
          <a:p>
            <a:pPr indent="0" lvl="0" marL="1706563" marR="0" rtl="0" algn="l">
              <a:spcBef>
                <a:spcPts val="0"/>
              </a:spcBef>
              <a:spcAft>
                <a:spcPts val="0"/>
              </a:spcAft>
              <a:buNone/>
            </a:pPr>
            <a:r>
              <a:rPr b="1" i="0" lang="en-US" sz="2000" u="none" cap="none" strike="noStrike">
                <a:solidFill>
                  <a:schemeClr val="dk1"/>
                </a:solidFill>
                <a:latin typeface="Calibri"/>
                <a:ea typeface="Calibri"/>
                <a:cs typeface="Calibri"/>
                <a:sym typeface="Calibri"/>
              </a:rPr>
              <a:t>नकुल और निकिता, 13</a:t>
            </a:r>
            <a:endParaRPr/>
          </a:p>
          <a:p>
            <a:pPr indent="0" lvl="0" marL="1706563"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मेरा नाम नकुल है और मेरी एक जुड़वां बहन निकिता है। रात के खाने से पहले निकिता ने अपना फोन देखा और देखा कि उसे अपनी एक फोटो मिली है। जब मैंने इसे देखने के लिए कहा, तो उसने मुझसे कहा कि वह अब इसे एक्सेस नहीं कर सकती। मैंने उससे फोटो के बारे में पूछा लेकिन उसने इस पर चर्चा नहीं की और वह काफी असहज लग रही थी। मुझे उसकी चिंता है। मैं उसकी मदद कैसे करूं?</a:t>
            </a:r>
            <a:endParaRPr b="0" i="0" sz="1600" u="none" cap="none" strike="noStrike">
              <a:solidFill>
                <a:schemeClr val="dk1"/>
              </a:solidFill>
              <a:latin typeface="Calibri"/>
              <a:ea typeface="Calibri"/>
              <a:cs typeface="Calibri"/>
              <a:sym typeface="Calibri"/>
            </a:endParaRPr>
          </a:p>
          <a:p>
            <a:pPr indent="0" lvl="0" marL="1706563"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1706563" marR="0" rtl="0" algn="l">
              <a:spcBef>
                <a:spcPts val="0"/>
              </a:spcBef>
              <a:spcAft>
                <a:spcPts val="0"/>
              </a:spcAft>
              <a:buNone/>
            </a:pPr>
            <a:r>
              <a:rPr b="1" i="0" lang="en-US" sz="2000" u="none" cap="none" strike="noStrike">
                <a:solidFill>
                  <a:schemeClr val="dk1"/>
                </a:solidFill>
                <a:latin typeface="Calibri"/>
                <a:ea typeface="Calibri"/>
                <a:cs typeface="Calibri"/>
                <a:sym typeface="Calibri"/>
              </a:rPr>
              <a:t>तान्या, 14</a:t>
            </a:r>
            <a:endParaRPr/>
          </a:p>
          <a:p>
            <a:pPr indent="0" lvl="0" marL="1706563"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वे मुझे 'पपराज़ी' कहते हैं क्योंकि मैं हमेशा तस्वीरें लेती रहती हूँ। मैंने अभी-अभी स्नैपचैट की खोज की है। मुझे उन तस्वीरों को ऑनलाइन प्रकाशित करने का विचार पसंद है जो कुछ सेकंड के बाद गायब हो जाती हैं - यह हमेशा के लिए ऑनलाइन रहने वाली तस्वीरों की तुलना में कहीं अधिक रोमांचक है। दूसरे दिन, मैंने अपने दोस्त की एक तस्वीर ली, जब वह अपना मेकअप लगा रही थी और उसे स्नैपचैट पर गुमनाम रूप से भेज दिया। आनंददायक! ख़ैर, मुझे बिना किसी को जाने कि यह मैं हूं यह जानने के लिए एक मजेदार चीज मिली । सभी देखें, मैं तान्या पापराज़ी हूं।'</a:t>
            </a:r>
            <a:endParaRPr b="0" i="0" sz="1600" u="none" cap="none" strike="noStrike">
              <a:solidFill>
                <a:schemeClr val="dk1"/>
              </a:solidFill>
              <a:latin typeface="Calibri"/>
              <a:ea typeface="Calibri"/>
              <a:cs typeface="Calibri"/>
              <a:sym typeface="Calibri"/>
            </a:endParaRPr>
          </a:p>
        </p:txBody>
      </p:sp>
      <p:pic>
        <p:nvPicPr>
          <p:cNvPr id="107" name="Google Shape;107;p6"/>
          <p:cNvPicPr preferRelativeResize="0"/>
          <p:nvPr/>
        </p:nvPicPr>
        <p:blipFill rotWithShape="1">
          <a:blip r:embed="rId3">
            <a:alphaModFix/>
          </a:blip>
          <a:srcRect b="0" l="0" r="0" t="0"/>
          <a:stretch/>
        </p:blipFill>
        <p:spPr>
          <a:xfrm>
            <a:off x="102706" y="1376609"/>
            <a:ext cx="5132234" cy="5192502"/>
          </a:xfrm>
          <a:prstGeom prst="rect">
            <a:avLst/>
          </a:prstGeom>
          <a:noFill/>
          <a:ln>
            <a:noFill/>
          </a:ln>
        </p:spPr>
      </p:pic>
      <p:sp>
        <p:nvSpPr>
          <p:cNvPr id="108" name="Google Shape;108;p6"/>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4" name="Google Shape;114;p7"/>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भूमिका मंचन</a:t>
            </a:r>
            <a:r>
              <a:rPr b="1" i="0" lang="en-US" sz="3600" u="none" cap="none" strike="noStrike">
                <a:solidFill>
                  <a:srgbClr val="0064E0"/>
                </a:solidFill>
                <a:latin typeface="Arial"/>
                <a:ea typeface="Arial"/>
                <a:cs typeface="Arial"/>
                <a:sym typeface="Arial"/>
              </a:rPr>
              <a:t>: कहानी जोड़ी </a:t>
            </a:r>
            <a:r>
              <a:rPr b="1" lang="en-US" sz="3600">
                <a:solidFill>
                  <a:srgbClr val="0064E0"/>
                </a:solidFill>
              </a:rPr>
              <a:t>२</a:t>
            </a:r>
            <a:endParaRPr b="1" i="0" sz="3600" u="none" cap="none" strike="noStrike">
              <a:solidFill>
                <a:srgbClr val="0064E0"/>
              </a:solidFill>
              <a:latin typeface="Arial"/>
              <a:ea typeface="Arial"/>
              <a:cs typeface="Arial"/>
              <a:sym typeface="Arial"/>
            </a:endParaRPr>
          </a:p>
        </p:txBody>
      </p:sp>
      <p:sp>
        <p:nvSpPr>
          <p:cNvPr id="115" name="Google Shape;115;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116" name="Google Shape;116;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7"/>
          <p:cNvSpPr/>
          <p:nvPr/>
        </p:nvSpPr>
        <p:spPr>
          <a:xfrm>
            <a:off x="-152400" y="1376609"/>
            <a:ext cx="9372600" cy="5173500"/>
          </a:xfrm>
          <a:prstGeom prst="rect">
            <a:avLst/>
          </a:prstGeom>
          <a:solidFill>
            <a:srgbClr val="F2F2F2"/>
          </a:solidFill>
          <a:ln>
            <a:noFill/>
          </a:ln>
        </p:spPr>
        <p:txBody>
          <a:bodyPr anchorCtr="0" anchor="ctr" bIns="36000" lIns="864000" spcFirstLastPara="1" rIns="2304000" wrap="square" tIns="36000">
            <a:noAutofit/>
          </a:bodyPr>
          <a:lstStyle/>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अनन्या, 17</a:t>
            </a:r>
            <a:endParaRPr/>
          </a:p>
          <a:p>
            <a:pPr indent="0" lvl="0" marL="0"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नमस्ते, मैं आपको अपने दोस्त के बारे में बताना चाहता हूँ । वह मुझे सब कुछ ऑनलाइन भेजती है - टेक्स्ट, मेल, डायरेक्ट मैसेज। वह हर समय हर जगह है I थोड़ी देर के बाद यह कष्टप्रद हो जाता है I उसे रोकने के लिए, मैंने एक तस्वीर पोस्ट करने का फैसला किया जो उसने मुझे निजी तौर पर भेजी थी। जाहिर है, बहुत से लोग इसमें रुचि रखते हैं क्योंकि यह अब थोड़ा वायरल हो गया है I </a:t>
            </a:r>
            <a:endParaRPr b="0"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2000" u="none" cap="none" strike="noStrike">
                <a:solidFill>
                  <a:schemeClr val="dk1"/>
                </a:solidFill>
                <a:latin typeface="Calibri"/>
                <a:ea typeface="Calibri"/>
                <a:cs typeface="Calibri"/>
                <a:sym typeface="Calibri"/>
              </a:rPr>
              <a:t>दीपक, 16</a:t>
            </a:r>
            <a:endParaRPr/>
          </a:p>
          <a:p>
            <a:pPr indent="0" lvl="0" marL="0" marR="0" rtl="0" algn="just">
              <a:spcBef>
                <a:spcPts val="0"/>
              </a:spcBef>
              <a:spcAft>
                <a:spcPts val="0"/>
              </a:spcAft>
              <a:buNone/>
            </a:pPr>
            <a:r>
              <a:rPr b="0" i="0" lang="en-US" sz="1600" u="none" cap="none" strike="noStrike">
                <a:solidFill>
                  <a:schemeClr val="dk1"/>
                </a:solidFill>
                <a:latin typeface="Calibri"/>
                <a:ea typeface="Calibri"/>
                <a:cs typeface="Calibri"/>
                <a:sym typeface="Calibri"/>
              </a:rPr>
              <a:t>मैं ऑनलाइन रहता हूँ, मुझे पोस्टिंग पसंद है! मैं इस बात पर बहुत ध्यान देता हूं कि मैं क्या और कहां पोस्ट करता हूं। मेरे माता-पिता ने मुझे यह सिखाया है कि अगर गलत लोगों की मेरी व्यक्तिगत जानकारी तक पहुँचती है तो इसके विनाशकारी परिणाम हो सकते हैं। दूसरी ओर, मेरे एक सबसे अच्छे दोस्त ने मेरी अनुमति के बिना मेरी एक तस्वीर पोस्ट की और तब से हर कोई उस पर टिप्पणी कर रहा है। ये टिप्पणियां वास्तव में आहत करने वाली हैं और अब मुझे सोना मुश्किल लगता है I मैं इसके बारे में बहुत सोच रहा हूं I</a:t>
            </a:r>
            <a:endParaRPr b="0" i="0" sz="1600" u="none" cap="none" strike="noStrike">
              <a:solidFill>
                <a:schemeClr val="dk1"/>
              </a:solidFill>
              <a:latin typeface="Calibri"/>
              <a:ea typeface="Calibri"/>
              <a:cs typeface="Calibri"/>
              <a:sym typeface="Calibri"/>
            </a:endParaRPr>
          </a:p>
        </p:txBody>
      </p:sp>
      <p:pic>
        <p:nvPicPr>
          <p:cNvPr id="118" name="Google Shape;118;p7"/>
          <p:cNvPicPr preferRelativeResize="0"/>
          <p:nvPr/>
        </p:nvPicPr>
        <p:blipFill rotWithShape="1">
          <a:blip r:embed="rId3">
            <a:alphaModFix/>
          </a:blip>
          <a:srcRect b="0" l="0" r="0" t="0"/>
          <a:stretch/>
        </p:blipFill>
        <p:spPr>
          <a:xfrm>
            <a:off x="7292500" y="1484913"/>
            <a:ext cx="4899498" cy="4957025"/>
          </a:xfrm>
          <a:prstGeom prst="rect">
            <a:avLst/>
          </a:prstGeom>
          <a:noFill/>
          <a:ln>
            <a:noFill/>
          </a:ln>
        </p:spPr>
      </p:pic>
      <p:sp>
        <p:nvSpPr>
          <p:cNvPr id="119" name="Google Shape;119;p7"/>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8"/>
          <p:cNvPicPr preferRelativeResize="0"/>
          <p:nvPr/>
        </p:nvPicPr>
        <p:blipFill rotWithShape="1">
          <a:blip r:embed="rId3">
            <a:alphaModFix/>
          </a:blip>
          <a:srcRect b="0" l="0" r="0" t="0"/>
          <a:stretch/>
        </p:blipFill>
        <p:spPr>
          <a:xfrm>
            <a:off x="0" y="0"/>
            <a:ext cx="12192000" cy="6534150"/>
          </a:xfrm>
          <a:prstGeom prst="rect">
            <a:avLst/>
          </a:prstGeom>
          <a:noFill/>
          <a:ln>
            <a:noFill/>
          </a:ln>
        </p:spPr>
      </p:pic>
      <p:sp>
        <p:nvSpPr>
          <p:cNvPr id="125" name="Google Shape;125;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6" name="Google Shape;126;p8"/>
          <p:cNvSpPr txBox="1"/>
          <p:nvPr/>
        </p:nvSpPr>
        <p:spPr>
          <a:xfrm>
            <a:off x="705749" y="307757"/>
            <a:ext cx="9445248"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साइबरबुलिंग क्या करें और क्या न करें</a:t>
            </a:r>
            <a:endParaRPr b="1" i="0" sz="3600" u="none" cap="none" strike="noStrike">
              <a:solidFill>
                <a:srgbClr val="0064E0"/>
              </a:solidFill>
              <a:latin typeface="Arial"/>
              <a:ea typeface="Arial"/>
              <a:cs typeface="Arial"/>
              <a:sym typeface="Arial"/>
            </a:endParaRPr>
          </a:p>
        </p:txBody>
      </p:sp>
      <p:sp>
        <p:nvSpPr>
          <p:cNvPr id="127" name="Google Shape;127;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128" name="Google Shape;128;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aphicFrame>
        <p:nvGraphicFramePr>
          <p:cNvPr id="129" name="Google Shape;129;p8"/>
          <p:cNvGraphicFramePr/>
          <p:nvPr/>
        </p:nvGraphicFramePr>
        <p:xfrm>
          <a:off x="5029199" y="1315763"/>
          <a:ext cx="3000000" cy="3000000"/>
        </p:xfrm>
        <a:graphic>
          <a:graphicData uri="http://schemas.openxmlformats.org/drawingml/2006/table">
            <a:tbl>
              <a:tblPr bandRow="1" firstRow="1">
                <a:noFill/>
                <a:tableStyleId>{BE19756C-0A34-4800-A8CF-C18199B50EDE}</a:tableStyleId>
              </a:tblPr>
              <a:tblGrid>
                <a:gridCol w="4435050"/>
                <a:gridCol w="1136300"/>
                <a:gridCol w="1136300"/>
              </a:tblGrid>
              <a:tr h="391150">
                <a:tc>
                  <a:txBody>
                    <a:bodyPr/>
                    <a:lstStyle/>
                    <a:p>
                      <a:pPr indent="0" lvl="0" marL="0" marR="0" rtl="0" algn="l">
                        <a:spcBef>
                          <a:spcPts val="0"/>
                        </a:spcBef>
                        <a:spcAft>
                          <a:spcPts val="0"/>
                        </a:spcAft>
                        <a:buNone/>
                      </a:pPr>
                      <a:r>
                        <a:rPr lang="en-US" sz="1600" u="none" cap="none" strike="noStrike">
                          <a:latin typeface="Arial"/>
                          <a:ea typeface="Arial"/>
                          <a:cs typeface="Arial"/>
                          <a:sym typeface="Arial"/>
                        </a:rPr>
                        <a:t>बख्शीश</a:t>
                      </a:r>
                      <a:endParaRPr sz="16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0064DF"/>
                    </a:solidFill>
                  </a:tcPr>
                </a:tc>
                <a:tc>
                  <a:txBody>
                    <a:bodyPr/>
                    <a:lstStyle/>
                    <a:p>
                      <a:pPr indent="0" lvl="0" marL="0" marR="0" rtl="0" algn="l">
                        <a:spcBef>
                          <a:spcPts val="0"/>
                        </a:spcBef>
                        <a:spcAft>
                          <a:spcPts val="0"/>
                        </a:spcAft>
                        <a:buNone/>
                      </a:pPr>
                      <a:r>
                        <a:rPr lang="en-US" sz="1600" u="none" cap="none" strike="noStrike">
                          <a:latin typeface="Arial"/>
                          <a:ea typeface="Arial"/>
                          <a:cs typeface="Arial"/>
                          <a:sym typeface="Arial"/>
                        </a:rPr>
                        <a:t>करना</a:t>
                      </a:r>
                      <a:endParaRPr sz="16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0064DF"/>
                    </a:solidFill>
                  </a:tcPr>
                </a:tc>
                <a:tc>
                  <a:txBody>
                    <a:bodyPr/>
                    <a:lstStyle/>
                    <a:p>
                      <a:pPr indent="0" lvl="0" marL="0" marR="0" rtl="0" algn="l">
                        <a:spcBef>
                          <a:spcPts val="0"/>
                        </a:spcBef>
                        <a:spcAft>
                          <a:spcPts val="0"/>
                        </a:spcAft>
                        <a:buNone/>
                      </a:pPr>
                      <a:r>
                        <a:rPr lang="en-US" sz="1600" u="none" cap="none" strike="noStrike">
                          <a:latin typeface="Arial"/>
                          <a:ea typeface="Arial"/>
                          <a:cs typeface="Arial"/>
                          <a:sym typeface="Arial"/>
                        </a:rPr>
                        <a:t>नहीं</a:t>
                      </a:r>
                      <a:endParaRPr sz="16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rgbClr val="0064DF"/>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केवल सकारात्मक टिप्पणियाँ पोस्ट करें।</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किसी अजनबी की फ्रेंड रिक्वेस्ट स्वीकार करें।</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पोस्ट करने से पहले सोचें।</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निजी जानकारी पोस्ट करें।</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गुस्से वाले मैसेज का जवाब गुस्से से दें।</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जिस व्यक्ति को आपने ब्लॉक किया है उसकी रिपोर्ट करें।</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माता-पिता, शिक्षक या अन्य विश्वसनीय वयस्क से संपर्क करें।</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जो कुछ भी आप पसंद करते हैं उसे उसी पल पोस्ट करें ।</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विश्वास करें कि बुली आपके बारे में क्या कहता है।</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साइबरबुलिंग के किसी भी सबूत को बचाएं।</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जो आपके बारे में बुरा कह रहा है उसे ब्लॉक कर दें।</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29803"/>
                      </a:schemeClr>
                    </a:solidFill>
                  </a:tcPr>
                </a:tc>
              </a:tr>
              <a:tr h="391150">
                <a:tc>
                  <a:txBody>
                    <a:bodyPr/>
                    <a:lstStyle/>
                    <a:p>
                      <a:pPr indent="0" lvl="0" marL="0" marR="0" rtl="0" algn="l">
                        <a:lnSpc>
                          <a:spcPct val="115000"/>
                        </a:lnSpc>
                        <a:spcBef>
                          <a:spcPts val="0"/>
                        </a:spcBef>
                        <a:spcAft>
                          <a:spcPts val="0"/>
                        </a:spcAft>
                        <a:buClr>
                          <a:schemeClr val="dk1"/>
                        </a:buClr>
                        <a:buSzPts val="1400"/>
                        <a:buFont typeface="Arial"/>
                        <a:buNone/>
                      </a:pPr>
                      <a:r>
                        <a:rPr b="0" i="0" lang="en-US" sz="1400" u="none" cap="none" strike="noStrike">
                          <a:latin typeface="Arial"/>
                          <a:ea typeface="Arial"/>
                          <a:cs typeface="Arial"/>
                          <a:sym typeface="Arial"/>
                        </a:rPr>
                        <a:t>किसी अजनबी से आपको मिले संदेश का जवाब दें।</a:t>
                      </a:r>
                      <a:endParaRPr b="0" i="0" sz="1400" u="none" cap="none" strike="noStrike">
                        <a:latin typeface="Arial"/>
                        <a:ea typeface="Arial"/>
                        <a:cs typeface="Arial"/>
                        <a:sym typeface="Arial"/>
                      </a:endParaRPr>
                    </a:p>
                  </a:txBody>
                  <a:tcPr marT="58025" marB="58025" marR="58025" marL="58025">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c>
                  <a:txBody>
                    <a:bodyPr/>
                    <a:lstStyle/>
                    <a:p>
                      <a:pPr indent="0" lvl="0" marL="0" marR="0" rtl="0" algn="l">
                        <a:spcBef>
                          <a:spcPts val="0"/>
                        </a:spcBef>
                        <a:spcAft>
                          <a:spcPts val="0"/>
                        </a:spcAft>
                        <a:buNone/>
                      </a:pPr>
                      <a:r>
                        <a:t/>
                      </a:r>
                      <a:endParaRPr sz="1400" u="none" cap="none" strike="noStrike">
                        <a:latin typeface="Arial"/>
                        <a:ea typeface="Arial"/>
                        <a:cs typeface="Arial"/>
                        <a:sym typeface="Arial"/>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12700">
                      <a:solidFill>
                        <a:srgbClr val="F2F2F2"/>
                      </a:solidFill>
                      <a:prstDash val="solid"/>
                      <a:round/>
                      <a:headEnd len="sm" w="sm" type="none"/>
                      <a:tailEnd len="sm" w="sm" type="none"/>
                    </a:lnT>
                    <a:lnB cap="flat" cmpd="sng" w="12700">
                      <a:solidFill>
                        <a:srgbClr val="F2F2F2"/>
                      </a:solidFill>
                      <a:prstDash val="solid"/>
                      <a:round/>
                      <a:headEnd len="sm" w="sm" type="none"/>
                      <a:tailEnd len="sm" w="sm" type="none"/>
                    </a:lnB>
                    <a:solidFill>
                      <a:schemeClr val="lt1">
                        <a:alpha val="0"/>
                      </a:schemeClr>
                    </a:solidFill>
                  </a:tcPr>
                </a:tc>
              </a:tr>
            </a:tbl>
          </a:graphicData>
        </a:graphic>
      </p:graphicFrame>
      <p:sp>
        <p:nvSpPr>
          <p:cNvPr id="130" name="Google Shape;130;p8"/>
          <p:cNvSpPr/>
          <p:nvPr/>
        </p:nvSpPr>
        <p:spPr>
          <a:xfrm>
            <a:off x="455149" y="4975712"/>
            <a:ext cx="887844" cy="8878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31" name="Google Shape;131;p8"/>
          <p:cNvGrpSpPr/>
          <p:nvPr/>
        </p:nvGrpSpPr>
        <p:grpSpPr>
          <a:xfrm>
            <a:off x="2689860" y="1857872"/>
            <a:ext cx="1884190" cy="1209258"/>
            <a:chOff x="3741725" y="2868730"/>
            <a:chExt cx="969079" cy="621947"/>
          </a:xfrm>
        </p:grpSpPr>
        <p:pic>
          <p:nvPicPr>
            <p:cNvPr id="132" name="Google Shape;132;p8"/>
            <p:cNvPicPr preferRelativeResize="0"/>
            <p:nvPr/>
          </p:nvPicPr>
          <p:blipFill rotWithShape="1">
            <a:blip r:embed="rId4">
              <a:alphaModFix/>
            </a:blip>
            <a:srcRect b="0" l="0" r="0" t="0"/>
            <a:stretch/>
          </p:blipFill>
          <p:spPr>
            <a:xfrm rot="-5400000">
              <a:off x="4088857" y="2868730"/>
              <a:ext cx="621947" cy="621947"/>
            </a:xfrm>
            <a:prstGeom prst="rect">
              <a:avLst/>
            </a:prstGeom>
            <a:noFill/>
            <a:ln>
              <a:noFill/>
            </a:ln>
          </p:spPr>
        </p:pic>
        <p:sp>
          <p:nvSpPr>
            <p:cNvPr id="133" name="Google Shape;133;p8"/>
            <p:cNvSpPr/>
            <p:nvPr/>
          </p:nvSpPr>
          <p:spPr>
            <a:xfrm>
              <a:off x="3741725" y="323207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34" name="Google Shape;134;p8"/>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0" name="Google Shape;140;p9"/>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शब्द दीवार</a:t>
            </a:r>
            <a:endParaRPr b="1" i="0" sz="3600" u="none" cap="none" strike="noStrike">
              <a:solidFill>
                <a:srgbClr val="0064E0"/>
              </a:solidFill>
              <a:latin typeface="Arial"/>
              <a:ea typeface="Arial"/>
              <a:cs typeface="Arial"/>
              <a:sym typeface="Arial"/>
            </a:endParaRPr>
          </a:p>
        </p:txBody>
      </p:sp>
      <p:sp>
        <p:nvSpPr>
          <p:cNvPr id="141" name="Google Shape;141;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6: साइबरबुलिंग के विभिन्न रूप क्या हैं?</a:t>
            </a:r>
            <a:endParaRPr/>
          </a:p>
        </p:txBody>
      </p:sp>
      <p:sp>
        <p:nvSpPr>
          <p:cNvPr id="142" name="Google Shape;142;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9"/>
          <p:cNvSpPr/>
          <p:nvPr/>
        </p:nvSpPr>
        <p:spPr>
          <a:xfrm>
            <a:off x="597136" y="1242049"/>
            <a:ext cx="10937035" cy="770147"/>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000" u="none" cap="none" strike="noStrike">
                <a:solidFill>
                  <a:schemeClr val="dk1"/>
                </a:solidFill>
                <a:latin typeface="Arial"/>
                <a:ea typeface="Arial"/>
                <a:cs typeface="Arial"/>
                <a:sym typeface="Arial"/>
              </a:rPr>
              <a:t>अपने सहपाठियों के साथ जोड़े बनाएं और अपने साथी के साथ मिलकर एक पोस्टर बनाएं जिसमें आपको दिए गए नीचे दिए गए शब्दों में से एक की व्याख्या करें।</a:t>
            </a:r>
            <a:endParaRPr/>
          </a:p>
        </p:txBody>
      </p:sp>
      <p:grpSp>
        <p:nvGrpSpPr>
          <p:cNvPr id="144" name="Google Shape;144;p9"/>
          <p:cNvGrpSpPr/>
          <p:nvPr/>
        </p:nvGrpSpPr>
        <p:grpSpPr>
          <a:xfrm>
            <a:off x="839788" y="2074014"/>
            <a:ext cx="5256212" cy="4316626"/>
            <a:chOff x="839788" y="2074014"/>
            <a:chExt cx="3720638" cy="4316626"/>
          </a:xfrm>
        </p:grpSpPr>
        <p:sp>
          <p:nvSpPr>
            <p:cNvPr id="145" name="Google Shape;145;p9"/>
            <p:cNvSpPr/>
            <p:nvPr/>
          </p:nvSpPr>
          <p:spPr>
            <a:xfrm>
              <a:off x="839788" y="2074014"/>
              <a:ext cx="1810815" cy="554392"/>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साइबरबुलिंग शब्दावली</a:t>
              </a:r>
              <a:endParaRPr/>
            </a:p>
          </p:txBody>
        </p:sp>
        <p:sp>
          <p:nvSpPr>
            <p:cNvPr id="146" name="Google Shape;146;p9"/>
            <p:cNvSpPr/>
            <p:nvPr/>
          </p:nvSpPr>
          <p:spPr>
            <a:xfrm>
              <a:off x="839788" y="2701053"/>
              <a:ext cx="1810815" cy="554392"/>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साइबर-धमकी</a:t>
              </a:r>
              <a:endParaRPr b="0" i="0" sz="1600" u="none" cap="none" strike="noStrike">
                <a:solidFill>
                  <a:schemeClr val="lt1"/>
                </a:solidFill>
                <a:latin typeface="Arial"/>
                <a:ea typeface="Arial"/>
                <a:cs typeface="Arial"/>
                <a:sym typeface="Arial"/>
              </a:endParaRPr>
            </a:p>
          </p:txBody>
        </p:sp>
        <p:sp>
          <p:nvSpPr>
            <p:cNvPr id="147" name="Google Shape;147;p9"/>
            <p:cNvSpPr/>
            <p:nvPr/>
          </p:nvSpPr>
          <p:spPr>
            <a:xfrm>
              <a:off x="839788" y="3328091"/>
              <a:ext cx="1810815" cy="554392"/>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उत्पीड़न</a:t>
              </a:r>
              <a:endParaRPr/>
            </a:p>
          </p:txBody>
        </p:sp>
        <p:sp>
          <p:nvSpPr>
            <p:cNvPr id="148" name="Google Shape;148;p9"/>
            <p:cNvSpPr/>
            <p:nvPr/>
          </p:nvSpPr>
          <p:spPr>
            <a:xfrm>
              <a:off x="839788" y="3955130"/>
              <a:ext cx="1810815" cy="554392"/>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साइबरस्टॉकिंग</a:t>
              </a:r>
              <a:endParaRPr/>
            </a:p>
          </p:txBody>
        </p:sp>
        <p:sp>
          <p:nvSpPr>
            <p:cNvPr id="149" name="Google Shape;149;p9"/>
            <p:cNvSpPr/>
            <p:nvPr/>
          </p:nvSpPr>
          <p:spPr>
            <a:xfrm>
              <a:off x="839788" y="4582169"/>
              <a:ext cx="1810815" cy="554392"/>
            </a:xfrm>
            <a:prstGeom prst="rect">
              <a:avLst/>
            </a:prstGeom>
            <a:gradFill>
              <a:gsLst>
                <a:gs pos="0">
                  <a:srgbClr val="252F3E"/>
                </a:gs>
                <a:gs pos="50000">
                  <a:srgbClr val="35455A"/>
                </a:gs>
                <a:gs pos="100000">
                  <a:srgbClr val="41536C"/>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नकली प्रोफाइल</a:t>
              </a:r>
              <a:endParaRPr/>
            </a:p>
          </p:txBody>
        </p:sp>
        <p:sp>
          <p:nvSpPr>
            <p:cNvPr id="150" name="Google Shape;150;p9"/>
            <p:cNvSpPr/>
            <p:nvPr/>
          </p:nvSpPr>
          <p:spPr>
            <a:xfrm>
              <a:off x="839789" y="5209200"/>
              <a:ext cx="1810800" cy="554400"/>
            </a:xfrm>
            <a:prstGeom prst="rect">
              <a:avLst/>
            </a:prstGeom>
            <a:gradFill>
              <a:gsLst>
                <a:gs pos="0">
                  <a:srgbClr val="006C2C"/>
                </a:gs>
                <a:gs pos="50000">
                  <a:srgbClr val="009D40"/>
                </a:gs>
                <a:gs pos="100000">
                  <a:srgbClr val="00BC4D"/>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धोखा</a:t>
              </a:r>
              <a:endParaRPr b="0" i="0" sz="1600" u="none" cap="none" strike="noStrike">
                <a:solidFill>
                  <a:schemeClr val="lt1"/>
                </a:solidFill>
                <a:latin typeface="Arial"/>
                <a:ea typeface="Arial"/>
                <a:cs typeface="Arial"/>
                <a:sym typeface="Arial"/>
              </a:endParaRPr>
            </a:p>
          </p:txBody>
        </p:sp>
        <p:sp>
          <p:nvSpPr>
            <p:cNvPr id="151" name="Google Shape;151;p9"/>
            <p:cNvSpPr/>
            <p:nvPr/>
          </p:nvSpPr>
          <p:spPr>
            <a:xfrm>
              <a:off x="839788" y="5836248"/>
              <a:ext cx="1810815" cy="554392"/>
            </a:xfrm>
            <a:prstGeom prst="rect">
              <a:avLst/>
            </a:prstGeom>
            <a:gradFill>
              <a:gsLst>
                <a:gs pos="0">
                  <a:srgbClr val="006994"/>
                </a:gs>
                <a:gs pos="50000">
                  <a:srgbClr val="009AD7"/>
                </a:gs>
                <a:gs pos="100000">
                  <a:srgbClr val="00B8FF"/>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कैटफ़िशिंग</a:t>
              </a:r>
              <a:endParaRPr/>
            </a:p>
          </p:txBody>
        </p:sp>
        <p:sp>
          <p:nvSpPr>
            <p:cNvPr id="152" name="Google Shape;152;p9"/>
            <p:cNvSpPr/>
            <p:nvPr/>
          </p:nvSpPr>
          <p:spPr>
            <a:xfrm>
              <a:off x="2749611" y="2074014"/>
              <a:ext cx="1810815" cy="554392"/>
            </a:xfrm>
            <a:prstGeom prst="rect">
              <a:avLst/>
            </a:prstGeom>
            <a:gradFill>
              <a:gsLst>
                <a:gs pos="0">
                  <a:srgbClr val="006994"/>
                </a:gs>
                <a:gs pos="50000">
                  <a:srgbClr val="009AD7"/>
                </a:gs>
                <a:gs pos="100000">
                  <a:srgbClr val="00B8FF"/>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बदमाशी</a:t>
              </a:r>
              <a:endParaRPr b="0" i="0" sz="1600" u="none" cap="none" strike="noStrike">
                <a:solidFill>
                  <a:schemeClr val="lt1"/>
                </a:solidFill>
                <a:latin typeface="Arial"/>
                <a:ea typeface="Arial"/>
                <a:cs typeface="Arial"/>
                <a:sym typeface="Arial"/>
              </a:endParaRPr>
            </a:p>
          </p:txBody>
        </p:sp>
        <p:sp>
          <p:nvSpPr>
            <p:cNvPr id="153" name="Google Shape;153;p9"/>
            <p:cNvSpPr/>
            <p:nvPr/>
          </p:nvSpPr>
          <p:spPr>
            <a:xfrm>
              <a:off x="2749611" y="2701053"/>
              <a:ext cx="1810815" cy="554392"/>
            </a:xfrm>
            <a:prstGeom prst="rect">
              <a:avLst/>
            </a:prstGeom>
            <a:gradFill>
              <a:gsLst>
                <a:gs pos="0">
                  <a:srgbClr val="006C2C"/>
                </a:gs>
                <a:gs pos="50000">
                  <a:srgbClr val="009D40"/>
                </a:gs>
                <a:gs pos="100000">
                  <a:srgbClr val="00BC4D"/>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बहिष्करण</a:t>
              </a:r>
              <a:endParaRPr b="0" i="0" sz="1600" u="none" cap="none" strike="noStrike">
                <a:solidFill>
                  <a:schemeClr val="lt1"/>
                </a:solidFill>
                <a:latin typeface="Arial"/>
                <a:ea typeface="Arial"/>
                <a:cs typeface="Arial"/>
                <a:sym typeface="Arial"/>
              </a:endParaRPr>
            </a:p>
          </p:txBody>
        </p:sp>
        <p:sp>
          <p:nvSpPr>
            <p:cNvPr id="154" name="Google Shape;154;p9"/>
            <p:cNvSpPr/>
            <p:nvPr/>
          </p:nvSpPr>
          <p:spPr>
            <a:xfrm>
              <a:off x="2749611" y="3328091"/>
              <a:ext cx="1810815" cy="554392"/>
            </a:xfrm>
            <a:prstGeom prst="rect">
              <a:avLst/>
            </a:prstGeom>
            <a:gradFill>
              <a:gsLst>
                <a:gs pos="0">
                  <a:srgbClr val="252F3E"/>
                </a:gs>
                <a:gs pos="50000">
                  <a:srgbClr val="35455A"/>
                </a:gs>
                <a:gs pos="100000">
                  <a:srgbClr val="41536C"/>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गोट</a:t>
              </a:r>
              <a:endParaRPr b="0" i="0" sz="1600" u="none" cap="none" strike="noStrike">
                <a:solidFill>
                  <a:schemeClr val="lt1"/>
                </a:solidFill>
                <a:latin typeface="Arial"/>
                <a:ea typeface="Arial"/>
                <a:cs typeface="Arial"/>
                <a:sym typeface="Arial"/>
              </a:endParaRPr>
            </a:p>
          </p:txBody>
        </p:sp>
        <p:sp>
          <p:nvSpPr>
            <p:cNvPr id="155" name="Google Shape;155;p9"/>
            <p:cNvSpPr/>
            <p:nvPr/>
          </p:nvSpPr>
          <p:spPr>
            <a:xfrm>
              <a:off x="2749611" y="3955130"/>
              <a:ext cx="1810815" cy="554392"/>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फ्रेपिंग</a:t>
              </a:r>
              <a:endParaRPr b="0" i="0" sz="1600" u="none" cap="none" strike="noStrike">
                <a:solidFill>
                  <a:schemeClr val="lt1"/>
                </a:solidFill>
                <a:latin typeface="Arial"/>
                <a:ea typeface="Arial"/>
                <a:cs typeface="Arial"/>
                <a:sym typeface="Arial"/>
              </a:endParaRPr>
            </a:p>
          </p:txBody>
        </p:sp>
        <p:sp>
          <p:nvSpPr>
            <p:cNvPr id="156" name="Google Shape;156;p9"/>
            <p:cNvSpPr/>
            <p:nvPr/>
          </p:nvSpPr>
          <p:spPr>
            <a:xfrm>
              <a:off x="2749611" y="4582169"/>
              <a:ext cx="1810815" cy="554392"/>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गाली देना</a:t>
              </a:r>
              <a:endParaRPr/>
            </a:p>
          </p:txBody>
        </p:sp>
        <p:sp>
          <p:nvSpPr>
            <p:cNvPr id="157" name="Google Shape;157;p9"/>
            <p:cNvSpPr/>
            <p:nvPr/>
          </p:nvSpPr>
          <p:spPr>
            <a:xfrm>
              <a:off x="2749611" y="5209207"/>
              <a:ext cx="1810815" cy="554392"/>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108000" spcFirstLastPara="1" rIns="108000" wrap="square" tIns="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ट्रोलिंग</a:t>
              </a:r>
              <a:endParaRPr/>
            </a:p>
          </p:txBody>
        </p:sp>
      </p:grpSp>
      <p:pic>
        <p:nvPicPr>
          <p:cNvPr id="158" name="Google Shape;158;p9"/>
          <p:cNvPicPr preferRelativeResize="0"/>
          <p:nvPr/>
        </p:nvPicPr>
        <p:blipFill rotWithShape="1">
          <a:blip r:embed="rId3">
            <a:alphaModFix/>
          </a:blip>
          <a:srcRect b="0" l="0" r="0" t="0"/>
          <a:stretch/>
        </p:blipFill>
        <p:spPr>
          <a:xfrm>
            <a:off x="6235870" y="2084842"/>
            <a:ext cx="5956130" cy="4467098"/>
          </a:xfrm>
          <a:prstGeom prst="rect">
            <a:avLst/>
          </a:prstGeom>
          <a:noFill/>
          <a:ln>
            <a:noFill/>
          </a:ln>
        </p:spPr>
      </p:pic>
      <p:sp>
        <p:nvSpPr>
          <p:cNvPr id="159" name="Google Shape;159;p9"/>
          <p:cNvSpPr/>
          <p:nvPr/>
        </p:nvSpPr>
        <p:spPr>
          <a:xfrm>
            <a:off x="11090249" y="5419634"/>
            <a:ext cx="887844" cy="8878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60" name="Google Shape;160;p9"/>
          <p:cNvGrpSpPr/>
          <p:nvPr/>
        </p:nvGrpSpPr>
        <p:grpSpPr>
          <a:xfrm flipH="1">
            <a:off x="6317175" y="2225328"/>
            <a:ext cx="1278808" cy="820729"/>
            <a:chOff x="3741725" y="2868730"/>
            <a:chExt cx="969079" cy="621947"/>
          </a:xfrm>
        </p:grpSpPr>
        <p:pic>
          <p:nvPicPr>
            <p:cNvPr id="161" name="Google Shape;161;p9"/>
            <p:cNvPicPr preferRelativeResize="0"/>
            <p:nvPr/>
          </p:nvPicPr>
          <p:blipFill rotWithShape="1">
            <a:blip r:embed="rId4">
              <a:alphaModFix/>
            </a:blip>
            <a:srcRect b="0" l="0" r="0" t="0"/>
            <a:stretch/>
          </p:blipFill>
          <p:spPr>
            <a:xfrm rot="-5400000">
              <a:off x="4088857" y="2868730"/>
              <a:ext cx="621947" cy="621947"/>
            </a:xfrm>
            <a:prstGeom prst="rect">
              <a:avLst/>
            </a:prstGeom>
            <a:noFill/>
            <a:ln>
              <a:noFill/>
            </a:ln>
          </p:spPr>
        </p:pic>
        <p:sp>
          <p:nvSpPr>
            <p:cNvPr id="162" name="Google Shape;162;p9"/>
            <p:cNvSpPr/>
            <p:nvPr/>
          </p:nvSpPr>
          <p:spPr>
            <a:xfrm>
              <a:off x="3741725" y="323207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63" name="Google Shape;163;p9"/>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