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7" roundtripDataSignature="AMtx7mjbxCyazFgs86xI5MGj81FuNOGp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hhYSrUHnao&amp;t=2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 name="Google Shape;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2"/>
              </a:rPr>
              <a:t>Social Media Data Privacy Awareness - YouTube</a:t>
            </a:r>
            <a:endParaRPr/>
          </a:p>
        </p:txBody>
      </p:sp>
      <p:sp>
        <p:nvSpPr>
          <p:cNvPr id="168" name="Google Shape;16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7" name="Google Shape;17;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6" name="Google Shape;26;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gi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hyperlink" Target="http://www.youtube.com/watch?v=UhhYSrUHnao" TargetMode="External"/><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 name="Google Shape;42;p1"/>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1029939" y="839660"/>
            <a:ext cx="4533265" cy="5178679"/>
          </a:xfrm>
          <a:prstGeom prst="rect">
            <a:avLst/>
          </a:prstGeom>
          <a:noFill/>
          <a:ln>
            <a:noFill/>
          </a:ln>
        </p:spPr>
      </p:pic>
      <p:sp>
        <p:nvSpPr>
          <p:cNvPr id="44" name="Google Shape;44;p1"/>
          <p:cNvSpPr/>
          <p:nvPr/>
        </p:nvSpPr>
        <p:spPr>
          <a:xfrm>
            <a:off x="7177872" y="3536950"/>
            <a:ext cx="5014127"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1"/>
          <p:cNvSpPr/>
          <p:nvPr/>
        </p:nvSpPr>
        <p:spPr>
          <a:xfrm>
            <a:off x="7386062" y="3727504"/>
            <a:ext cx="5101213" cy="9079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अध्याय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हमेशा के लिए कितनी देर है?</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3" name="Google Shape;183;p10"/>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पोस्टर बनाना</a:t>
            </a:r>
            <a:endParaRPr b="1" i="0" sz="3600" u="none" cap="none" strike="noStrike">
              <a:solidFill>
                <a:srgbClr val="0064E0"/>
              </a:solidFill>
              <a:latin typeface="Arial"/>
              <a:ea typeface="Arial"/>
              <a:cs typeface="Arial"/>
              <a:sym typeface="Arial"/>
            </a:endParaRPr>
          </a:p>
        </p:txBody>
      </p:sp>
      <p:sp>
        <p:nvSpPr>
          <p:cNvPr id="184" name="Google Shape;184;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3: हमेशा के लिए कितना लंबा है?</a:t>
            </a:r>
            <a:endParaRPr/>
          </a:p>
        </p:txBody>
      </p:sp>
      <p:sp>
        <p:nvSpPr>
          <p:cNvPr id="185" name="Google Shape;185;p10"/>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p10"/>
          <p:cNvPicPr preferRelativeResize="0"/>
          <p:nvPr/>
        </p:nvPicPr>
        <p:blipFill rotWithShape="1">
          <a:blip r:embed="rId3">
            <a:alphaModFix/>
          </a:blip>
          <a:srcRect b="0" l="0" r="0" t="0"/>
          <a:stretch/>
        </p:blipFill>
        <p:spPr>
          <a:xfrm>
            <a:off x="2343001" y="2173825"/>
            <a:ext cx="7316072" cy="4376418"/>
          </a:xfrm>
          <a:prstGeom prst="rect">
            <a:avLst/>
          </a:prstGeom>
          <a:noFill/>
          <a:ln>
            <a:noFill/>
          </a:ln>
        </p:spPr>
      </p:pic>
      <p:sp>
        <p:nvSpPr>
          <p:cNvPr id="187" name="Google Shape;187;p10"/>
          <p:cNvSpPr/>
          <p:nvPr/>
        </p:nvSpPr>
        <p:spPr>
          <a:xfrm>
            <a:off x="640115" y="1170435"/>
            <a:ext cx="10836184" cy="148425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एक पोस्टर बनाएं जिसमें आप विभिन्न उदाहरणों का दस्तावेजीकरण करें जो आपके ऑनलाइन ऑडियंस का हिस्सा हो सकते हैं</a:t>
            </a:r>
            <a:endParaRPr b="0" i="0" sz="1400" u="none" cap="none" strike="noStrike">
              <a:solidFill>
                <a:srgbClr val="000000"/>
              </a:solidFill>
              <a:latin typeface="Arial"/>
              <a:ea typeface="Arial"/>
              <a:cs typeface="Arial"/>
              <a:sym typeface="Arial"/>
            </a:endParaRPr>
          </a:p>
          <a:p>
            <a:pPr indent="-342900" lvl="0" marL="469897" marR="0" rtl="0" algn="l">
              <a:lnSpc>
                <a:spcPct val="115000"/>
              </a:lnSpc>
              <a:spcBef>
                <a:spcPts val="12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दृश्यमान और अदृश्य।</a:t>
            </a:r>
            <a:endParaRPr b="0" i="0" sz="1400" u="none" cap="none" strike="noStrike">
              <a:solidFill>
                <a:srgbClr val="000000"/>
              </a:solidFill>
              <a:latin typeface="Arial"/>
              <a:ea typeface="Arial"/>
              <a:cs typeface="Arial"/>
              <a:sym typeface="Arial"/>
            </a:endParaRPr>
          </a:p>
        </p:txBody>
      </p:sp>
      <p:sp>
        <p:nvSpPr>
          <p:cNvPr id="188" name="Google Shape;188;p10"/>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11"/>
          <p:cNvGrpSpPr/>
          <p:nvPr/>
        </p:nvGrpSpPr>
        <p:grpSpPr>
          <a:xfrm flipH="1">
            <a:off x="3170099" y="2445925"/>
            <a:ext cx="5851803" cy="1966150"/>
            <a:chOff x="2788049" y="2445925"/>
            <a:chExt cx="5851803" cy="1966150"/>
          </a:xfrm>
        </p:grpSpPr>
        <p:pic>
          <p:nvPicPr>
            <p:cNvPr id="194" name="Google Shape;194;p11"/>
            <p:cNvPicPr preferRelativeResize="0"/>
            <p:nvPr/>
          </p:nvPicPr>
          <p:blipFill rotWithShape="1">
            <a:blip r:embed="rId3">
              <a:alphaModFix/>
            </a:blip>
            <a:srcRect b="32654" l="27879" r="26060" t="32654"/>
            <a:stretch/>
          </p:blipFill>
          <p:spPr>
            <a:xfrm flipH="1">
              <a:off x="2788049" y="2445925"/>
              <a:ext cx="4640998" cy="1966150"/>
            </a:xfrm>
            <a:prstGeom prst="rect">
              <a:avLst/>
            </a:prstGeom>
            <a:noFill/>
            <a:ln>
              <a:noFill/>
            </a:ln>
          </p:spPr>
        </p:pic>
        <p:pic>
          <p:nvPicPr>
            <p:cNvPr descr="CBSE Logo Vector (.EPS) Free Download" id="195" name="Google Shape;195;p11"/>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196" name="Google Shape;196;p11"/>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197" name="Google Shape;197;p11"/>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222222"/>
                </a:solidFill>
                <a:latin typeface="Arial"/>
                <a:ea typeface="Arial"/>
                <a:cs typeface="Arial"/>
                <a:sym typeface="Arial"/>
              </a:rPr>
              <a:t>के द्वारा बनाई गई</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
          <p:cNvSpPr/>
          <p:nvPr/>
        </p:nvSpPr>
        <p:spPr>
          <a:xfrm>
            <a:off x="3429000" y="1848225"/>
            <a:ext cx="7980680" cy="4310017"/>
          </a:xfrm>
          <a:prstGeom prst="rect">
            <a:avLst/>
          </a:prstGeom>
          <a:solidFill>
            <a:srgbClr val="F2F2F2"/>
          </a:solidFill>
          <a:ln>
            <a:noFill/>
          </a:ln>
        </p:spPr>
        <p:txBody>
          <a:bodyPr anchorCtr="0" anchor="t" bIns="45700" lIns="324000" spcFirstLastPara="1" rIns="324000" wrap="square" tIns="1800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केस स्टडी: प्रतीक के विश्वविद्यालय प्रवेश</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प्रतीक ने एक प्रतिष्ठित विश्वविद्यालय में प्रवेश के लिए आवेदन किया है। उसके पास अच्छे ग्रेड हैं और उसने प्रवेश परीक्षा और साक्षात्कार में सफलता प्राप्त की है। एक दिन उसे विश्वविद्यालय से एक ईमेल प्राप्त होता है जिसमें कहा गया है कि डराने-धमकाने पर विश्वविद्यालय की शून्य-सहिष्णुता नीति के कारण उसे स्कूल में प्रवेश नहीं मिलेगा।</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प्रतीक हैरान है क्योंकि हाई स्कूल में आने के बाद से उसने किसी को परेशान नहीं किया। वह अपने आवेदन की अस्वीकृति के सटीक कारण का पता लगाने के लिए प्रवेश सलाहकार के पास जाने का फैसला करता है।</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प्रवेश परामर्शदाता उसे एक आपत्तिजनक और अपमानजनक लेख दिखाता है जो उसने लगभग 6 साल पहले एक सहपाठी के बारे में पोस्ट किया था। विश्वविद्यालय ने इसे ऑनलाइन देखा था और प्रतीक के आवेदन पर नए सिरे से विचार किया था।</a:t>
            </a:r>
            <a:endParaRPr b="0" i="0" sz="1800" u="none" cap="none" strike="noStrike">
              <a:solidFill>
                <a:schemeClr val="dk1"/>
              </a:solidFill>
              <a:latin typeface="Calibri"/>
              <a:ea typeface="Calibri"/>
              <a:cs typeface="Calibri"/>
              <a:sym typeface="Calibri"/>
            </a:endParaRPr>
          </a:p>
        </p:txBody>
      </p:sp>
      <p:sp>
        <p:nvSpPr>
          <p:cNvPr id="51" name="Google Shape;51;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2" name="Google Shape;52;p2"/>
          <p:cNvSpPr txBox="1"/>
          <p:nvPr/>
        </p:nvSpPr>
        <p:spPr>
          <a:xfrm>
            <a:off x="705749" y="307757"/>
            <a:ext cx="7192925" cy="12597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हमेशा के लिए पदचिह्न!</a:t>
            </a:r>
            <a:endParaRPr b="1" i="0" sz="3600" u="none" cap="none" strike="noStrike">
              <a:solidFill>
                <a:srgbClr val="0064E0"/>
              </a:solidFill>
              <a:latin typeface="Arial"/>
              <a:ea typeface="Arial"/>
              <a:cs typeface="Arial"/>
              <a:sym typeface="Arial"/>
            </a:endParaRPr>
          </a:p>
        </p:txBody>
      </p:sp>
      <p:sp>
        <p:nvSpPr>
          <p:cNvPr id="53" name="Google Shape;53;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3: हमेशा के लिए कितना लंबा है?</a:t>
            </a:r>
            <a:endParaRPr/>
          </a:p>
        </p:txBody>
      </p:sp>
      <p:sp>
        <p:nvSpPr>
          <p:cNvPr id="54" name="Google Shape;54;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5" name="Google Shape;55;p2"/>
          <p:cNvPicPr preferRelativeResize="0"/>
          <p:nvPr/>
        </p:nvPicPr>
        <p:blipFill rotWithShape="1">
          <a:blip r:embed="rId3">
            <a:alphaModFix/>
          </a:blip>
          <a:srcRect b="0" l="0" r="0" t="0"/>
          <a:stretch/>
        </p:blipFill>
        <p:spPr>
          <a:xfrm>
            <a:off x="1274168" y="1683979"/>
            <a:ext cx="1698543" cy="4604450"/>
          </a:xfrm>
          <a:prstGeom prst="rect">
            <a:avLst/>
          </a:prstGeom>
          <a:noFill/>
          <a:ln>
            <a:noFill/>
          </a:ln>
        </p:spPr>
      </p:pic>
      <p:sp>
        <p:nvSpPr>
          <p:cNvPr id="56" name="Google Shape;56;p2"/>
          <p:cNvSpPr/>
          <p:nvPr/>
        </p:nvSpPr>
        <p:spPr>
          <a:xfrm>
            <a:off x="640115" y="1170435"/>
            <a:ext cx="3773265" cy="500906"/>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400"/>
              <a:buFont typeface="Arial"/>
              <a:buNone/>
            </a:pPr>
            <a:r>
              <a:rPr b="1" i="0" lang="en-US" sz="2400" u="none" cap="none" strike="noStrike">
                <a:solidFill>
                  <a:srgbClr val="0064E0"/>
                </a:solidFill>
                <a:latin typeface="Arial"/>
                <a:ea typeface="Arial"/>
                <a:cs typeface="Arial"/>
                <a:sym typeface="Arial"/>
              </a:rPr>
              <a:t>आइए मिलते हैं प्रतीक से</a:t>
            </a:r>
            <a:endParaRPr b="0" i="0" sz="1400" u="none" cap="none" strike="noStrike">
              <a:solidFill>
                <a:srgbClr val="000000"/>
              </a:solidFill>
              <a:latin typeface="Arial"/>
              <a:ea typeface="Arial"/>
              <a:cs typeface="Arial"/>
              <a:sym typeface="Arial"/>
            </a:endParaRPr>
          </a:p>
        </p:txBody>
      </p:sp>
      <p:sp>
        <p:nvSpPr>
          <p:cNvPr id="57" name="Google Shape;57;p2"/>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3"/>
          <p:cNvPicPr preferRelativeResize="0"/>
          <p:nvPr/>
        </p:nvPicPr>
        <p:blipFill rotWithShape="1">
          <a:blip r:embed="rId3">
            <a:alphaModFix/>
          </a:blip>
          <a:srcRect b="0" l="0" r="0" t="0"/>
          <a:stretch/>
        </p:blipFill>
        <p:spPr>
          <a:xfrm>
            <a:off x="5568" y="14565"/>
            <a:ext cx="12180864" cy="6565961"/>
          </a:xfrm>
          <a:prstGeom prst="rect">
            <a:avLst/>
          </a:prstGeom>
          <a:noFill/>
          <a:ln>
            <a:noFill/>
          </a:ln>
        </p:spPr>
      </p:pic>
      <p:sp>
        <p:nvSpPr>
          <p:cNvPr id="63" name="Google Shape;63;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4" name="Google Shape;64;p3"/>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क्या तुम्हें पता था?</a:t>
            </a:r>
            <a:endParaRPr b="0" i="0" sz="1400" u="none" cap="none" strike="noStrike">
              <a:solidFill>
                <a:srgbClr val="000000"/>
              </a:solidFill>
              <a:latin typeface="Arial"/>
              <a:ea typeface="Arial"/>
              <a:cs typeface="Arial"/>
              <a:sym typeface="Arial"/>
            </a:endParaRPr>
          </a:p>
        </p:txBody>
      </p:sp>
      <p:sp>
        <p:nvSpPr>
          <p:cNvPr id="65" name="Google Shape;65;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3: हमेशा के लिए कितना लंबा है?</a:t>
            </a:r>
            <a:endParaRPr/>
          </a:p>
        </p:txBody>
      </p:sp>
      <p:sp>
        <p:nvSpPr>
          <p:cNvPr id="66" name="Google Shape;66;p3"/>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7" name="Google Shape;67;p3"/>
          <p:cNvPicPr preferRelativeResize="0"/>
          <p:nvPr/>
        </p:nvPicPr>
        <p:blipFill rotWithShape="1">
          <a:blip r:embed="rId4">
            <a:alphaModFix/>
          </a:blip>
          <a:srcRect b="0" l="0" r="0" t="0"/>
          <a:stretch/>
        </p:blipFill>
        <p:spPr>
          <a:xfrm>
            <a:off x="6326619" y="1163342"/>
            <a:ext cx="1457094" cy="1261279"/>
          </a:xfrm>
          <a:prstGeom prst="rect">
            <a:avLst/>
          </a:prstGeom>
          <a:noFill/>
          <a:ln>
            <a:noFill/>
          </a:ln>
        </p:spPr>
      </p:pic>
      <p:pic>
        <p:nvPicPr>
          <p:cNvPr id="68" name="Google Shape;68;p3"/>
          <p:cNvPicPr preferRelativeResize="0"/>
          <p:nvPr/>
        </p:nvPicPr>
        <p:blipFill rotWithShape="1">
          <a:blip r:embed="rId5">
            <a:alphaModFix/>
          </a:blip>
          <a:srcRect b="0" l="0" r="0" t="0"/>
          <a:stretch/>
        </p:blipFill>
        <p:spPr>
          <a:xfrm>
            <a:off x="5715000" y="2289175"/>
            <a:ext cx="6283700" cy="3927625"/>
          </a:xfrm>
          <a:prstGeom prst="rect">
            <a:avLst/>
          </a:prstGeom>
          <a:noFill/>
          <a:ln>
            <a:noFill/>
          </a:ln>
        </p:spPr>
      </p:pic>
      <p:sp>
        <p:nvSpPr>
          <p:cNvPr id="69" name="Google Shape;69;p3"/>
          <p:cNvSpPr/>
          <p:nvPr/>
        </p:nvSpPr>
        <p:spPr>
          <a:xfrm>
            <a:off x="5923050" y="2586700"/>
            <a:ext cx="5848500" cy="3457200"/>
          </a:xfrm>
          <a:prstGeom prst="rect">
            <a:avLst/>
          </a:prstGeom>
          <a:solidFill>
            <a:schemeClr val="dk1">
              <a:alpha val="0"/>
            </a:schemeClr>
          </a:solidFill>
          <a:ln>
            <a:noFill/>
          </a:ln>
        </p:spPr>
        <p:txBody>
          <a:bodyPr anchorCtr="0" anchor="t" bIns="45700" lIns="91425" spcFirstLastPara="1" rIns="91425" wrap="square" tIns="45700">
            <a:spAutoFit/>
          </a:bodyPr>
          <a:lstStyle/>
          <a:p>
            <a:pPr indent="0" lvl="0" marL="0" marR="0" rtl="0" algn="l">
              <a:lnSpc>
                <a:spcPct val="155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37% नियोक्ता संभावित नौकरी उम्मीदवारों को स्क्रीन करने के लिए सोशल नेटवर्क का उपयोग करते हैं। इसका मतलब है कि पाँच में से दो कंपनियाँ आपके चरित्र और व्यक्तित्व का मूल्यांकन करने के लिए आपके सोशल मीडिया प्रोफाइल को ब्राउज़ करती हैं - और कुछ अपने काम पर रखने के निर्णय को इस आधार पर भी करती हैं कि उन्हें आपके बारे में सोशल नेटवर्क पर क्या मिलता है।</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6" name="Google Shape;76;p4"/>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इसका विश्लेषण करें</a:t>
            </a:r>
            <a:endParaRPr b="1" i="0" sz="3600" u="none" cap="none" strike="noStrike">
              <a:solidFill>
                <a:srgbClr val="0064E0"/>
              </a:solidFill>
              <a:latin typeface="Arial"/>
              <a:ea typeface="Arial"/>
              <a:cs typeface="Arial"/>
              <a:sym typeface="Arial"/>
            </a:endParaRPr>
          </a:p>
        </p:txBody>
      </p:sp>
      <p:sp>
        <p:nvSpPr>
          <p:cNvPr id="77" name="Google Shape;77;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3: हमेशा के लिए कितना लंबा है?</a:t>
            </a:r>
            <a:endParaRPr/>
          </a:p>
        </p:txBody>
      </p:sp>
      <p:sp>
        <p:nvSpPr>
          <p:cNvPr id="78" name="Google Shape;78;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4"/>
          <p:cNvSpPr/>
          <p:nvPr/>
        </p:nvSpPr>
        <p:spPr>
          <a:xfrm>
            <a:off x="640115" y="1170435"/>
            <a:ext cx="7751531"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400"/>
              <a:buFont typeface="Arial"/>
              <a:buNone/>
            </a:pPr>
            <a:r>
              <a:rPr b="1" i="0" lang="en-US" sz="2400" u="none" cap="none" strike="noStrike">
                <a:solidFill>
                  <a:srgbClr val="0064E0"/>
                </a:solidFill>
                <a:latin typeface="Arial"/>
                <a:ea typeface="Arial"/>
                <a:cs typeface="Arial"/>
                <a:sym typeface="Arial"/>
              </a:rPr>
              <a:t>आप सकारात्मक हैं या नकारात्मक?</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839788" y="2235213"/>
            <a:ext cx="3566076" cy="4333898"/>
          </a:xfrm>
          <a:prstGeom prst="rect">
            <a:avLst/>
          </a:prstGeom>
          <a:solidFill>
            <a:srgbClr val="F2F2F2"/>
          </a:solidFill>
          <a:ln>
            <a:noFill/>
          </a:ln>
        </p:spPr>
        <p:txBody>
          <a:bodyPr anchorCtr="0" anchor="t" bIns="45700" lIns="324000" spcFirstLastPara="1" rIns="324000" wrap="square" tIns="3960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किसी मित्र की छुट्टियों की फ़ोटो पर टिप्पणी पोस्ट करें</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अपनी कहानी में एक फोटो पोस्ट करें जिसमें आपका दोस्त एक मजाकिया चेहरा बना रहा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आपकी सहेली ने अभी पोस्ट किया कि उसने अपनी गणित की परीक्षा में अच्छा प्रदर्शन नहीं किया</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आपके मित्र की कहानी में उसके चाचा के घर का फोटो था जो पुराना लग रहा है और उसे नए रंग की आवश्यकता है</a:t>
            </a:r>
            <a:endParaRPr b="0" i="0" sz="1600" u="none" cap="none" strike="noStrike">
              <a:solidFill>
                <a:schemeClr val="dk1"/>
              </a:solidFill>
              <a:latin typeface="Calibri"/>
              <a:ea typeface="Calibri"/>
              <a:cs typeface="Calibri"/>
              <a:sym typeface="Calibri"/>
            </a:endParaRPr>
          </a:p>
        </p:txBody>
      </p:sp>
      <p:sp>
        <p:nvSpPr>
          <p:cNvPr id="81" name="Google Shape;81;p4"/>
          <p:cNvSpPr/>
          <p:nvPr/>
        </p:nvSpPr>
        <p:spPr>
          <a:xfrm>
            <a:off x="4451117" y="2235213"/>
            <a:ext cx="3447557" cy="4333898"/>
          </a:xfrm>
          <a:prstGeom prst="rect">
            <a:avLst/>
          </a:prstGeom>
          <a:solidFill>
            <a:srgbClr val="F2F2F2"/>
          </a:solidFill>
          <a:ln>
            <a:noFill/>
          </a:ln>
        </p:spPr>
        <p:txBody>
          <a:bodyPr anchorCtr="0" anchor="t" bIns="45700" lIns="324000" spcFirstLastPara="1" rIns="324000" wrap="square" tIns="3960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दिलचस्प लगता है! काश मैं भी वहां होता। ☺</a:t>
            </a:r>
            <a:endParaRPr b="0" i="0" sz="1600" u="none" cap="none" strike="noStrike">
              <a:solidFill>
                <a:schemeClr val="dk1"/>
              </a:solidFill>
              <a:latin typeface="Calibri"/>
              <a:ea typeface="Calibri"/>
              <a:cs typeface="Calibri"/>
              <a:sym typeface="Calibri"/>
            </a:endParaRPr>
          </a:p>
        </p:txBody>
      </p:sp>
      <p:sp>
        <p:nvSpPr>
          <p:cNvPr id="82" name="Google Shape;82;p4"/>
          <p:cNvSpPr/>
          <p:nvPr/>
        </p:nvSpPr>
        <p:spPr>
          <a:xfrm>
            <a:off x="7965079" y="2235213"/>
            <a:ext cx="3447557" cy="4333898"/>
          </a:xfrm>
          <a:prstGeom prst="rect">
            <a:avLst/>
          </a:prstGeom>
          <a:solidFill>
            <a:srgbClr val="F2F2F2"/>
          </a:solidFill>
          <a:ln>
            <a:noFill/>
          </a:ln>
        </p:spPr>
        <p:txBody>
          <a:bodyPr anchorCtr="0" anchor="t" bIns="45700" lIns="324000" spcFirstLastPara="1" rIns="324000" wrap="square" tIns="3960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तुम छुट्टी मनाने के लिए इतनी गंदी जगह क्यों गए थे?</a:t>
            </a:r>
            <a:endParaRPr b="0" i="0" sz="1600" u="none" cap="none" strike="noStrike">
              <a:solidFill>
                <a:schemeClr val="dk1"/>
              </a:solidFill>
              <a:latin typeface="Calibri"/>
              <a:ea typeface="Calibri"/>
              <a:cs typeface="Calibri"/>
              <a:sym typeface="Calibri"/>
            </a:endParaRPr>
          </a:p>
        </p:txBody>
      </p:sp>
      <p:sp>
        <p:nvSpPr>
          <p:cNvPr id="83" name="Google Shape;83;p4"/>
          <p:cNvSpPr/>
          <p:nvPr/>
        </p:nvSpPr>
        <p:spPr>
          <a:xfrm>
            <a:off x="1338722" y="1742570"/>
            <a:ext cx="2575068" cy="774227"/>
          </a:xfrm>
          <a:prstGeom prst="roundRect">
            <a:avLst>
              <a:gd fmla="val 16786" name="adj"/>
            </a:avLst>
          </a:prstGeom>
          <a:gradFill>
            <a:gsLst>
              <a:gs pos="0">
                <a:srgbClr val="914613"/>
              </a:gs>
              <a:gs pos="50000">
                <a:srgbClr val="D1651C"/>
              </a:gs>
              <a:gs pos="100000">
                <a:srgbClr val="FB7A22"/>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गतिविधि</a:t>
            </a:r>
            <a:endParaRPr b="1" i="0" sz="3200" u="none" cap="none" strike="noStrike">
              <a:solidFill>
                <a:schemeClr val="lt1"/>
              </a:solidFill>
              <a:latin typeface="Arial"/>
              <a:ea typeface="Arial"/>
              <a:cs typeface="Arial"/>
              <a:sym typeface="Arial"/>
            </a:endParaRPr>
          </a:p>
        </p:txBody>
      </p:sp>
      <p:sp>
        <p:nvSpPr>
          <p:cNvPr id="84" name="Google Shape;84;p4"/>
          <p:cNvSpPr/>
          <p:nvPr/>
        </p:nvSpPr>
        <p:spPr>
          <a:xfrm>
            <a:off x="4887361" y="1742570"/>
            <a:ext cx="2575068" cy="774227"/>
          </a:xfrm>
          <a:prstGeom prst="roundRect">
            <a:avLst>
              <a:gd fmla="val 16786" name="adj"/>
            </a:avLst>
          </a:prstGeom>
          <a:gradFill>
            <a:gsLst>
              <a:gs pos="0">
                <a:srgbClr val="006C2C"/>
              </a:gs>
              <a:gs pos="50000">
                <a:srgbClr val="009D40"/>
              </a:gs>
              <a:gs pos="100000">
                <a:srgbClr val="00BC4D"/>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सकारात्मक</a:t>
            </a:r>
            <a:endParaRPr b="1" i="0" sz="3200" u="none" cap="none" strike="noStrike">
              <a:solidFill>
                <a:schemeClr val="lt1"/>
              </a:solidFill>
              <a:latin typeface="Arial"/>
              <a:ea typeface="Arial"/>
              <a:cs typeface="Arial"/>
              <a:sym typeface="Arial"/>
            </a:endParaRPr>
          </a:p>
        </p:txBody>
      </p:sp>
      <p:sp>
        <p:nvSpPr>
          <p:cNvPr id="85" name="Google Shape;85;p4"/>
          <p:cNvSpPr/>
          <p:nvPr/>
        </p:nvSpPr>
        <p:spPr>
          <a:xfrm>
            <a:off x="8401323" y="1742570"/>
            <a:ext cx="2575068" cy="774227"/>
          </a:xfrm>
          <a:prstGeom prst="roundRect">
            <a:avLst>
              <a:gd fmla="val 16786" name="adj"/>
            </a:avLst>
          </a:prstGeom>
          <a:gradFill>
            <a:gsLst>
              <a:gs pos="0">
                <a:srgbClr val="9E0000"/>
              </a:gs>
              <a:gs pos="50000">
                <a:srgbClr val="E40000"/>
              </a:gs>
              <a:gs pos="100000">
                <a:srgbClr val="FF0000"/>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नकारात्मक</a:t>
            </a:r>
            <a:endParaRPr b="1" i="0" sz="3200" u="none" cap="none" strike="noStrike">
              <a:solidFill>
                <a:schemeClr val="lt1"/>
              </a:solidFill>
              <a:latin typeface="Arial"/>
              <a:ea typeface="Arial"/>
              <a:cs typeface="Arial"/>
              <a:sym typeface="Arial"/>
            </a:endParaRPr>
          </a:p>
        </p:txBody>
      </p:sp>
      <p:sp>
        <p:nvSpPr>
          <p:cNvPr id="86" name="Google Shape;86;p4"/>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2" name="Google Shape;92;p5"/>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याद करना</a:t>
            </a:r>
            <a:endParaRPr b="1" i="0" sz="3600" u="none" cap="none" strike="noStrike">
              <a:solidFill>
                <a:srgbClr val="0064E0"/>
              </a:solidFill>
              <a:latin typeface="Arial"/>
              <a:ea typeface="Arial"/>
              <a:cs typeface="Arial"/>
              <a:sym typeface="Arial"/>
            </a:endParaRPr>
          </a:p>
        </p:txBody>
      </p:sp>
      <p:sp>
        <p:nvSpPr>
          <p:cNvPr id="93" name="Google Shape;93;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3: हमेशा के लिए कितना लंबा है?</a:t>
            </a:r>
            <a:endParaRPr/>
          </a:p>
        </p:txBody>
      </p:sp>
      <p:sp>
        <p:nvSpPr>
          <p:cNvPr id="94" name="Google Shape;94;p5"/>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5"/>
          <p:cNvSpPr/>
          <p:nvPr/>
        </p:nvSpPr>
        <p:spPr>
          <a:xfrm>
            <a:off x="828720"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5"/>
          <p:cNvSpPr/>
          <p:nvPr/>
        </p:nvSpPr>
        <p:spPr>
          <a:xfrm>
            <a:off x="6852279" y="3202004"/>
            <a:ext cx="4899454" cy="999781"/>
          </a:xfrm>
          <a:prstGeom prst="rect">
            <a:avLst/>
          </a:prstGeom>
          <a:solidFill>
            <a:srgbClr val="00B14F"/>
          </a:solidFill>
          <a:ln>
            <a:noFill/>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ऐसे समय होते हैं जब चुप रहना ही बेहतर होता है</a:t>
            </a:r>
            <a:endParaRPr b="0" i="0" sz="1400" u="none" cap="none" strike="noStrike">
              <a:solidFill>
                <a:srgbClr val="000000"/>
              </a:solidFill>
              <a:latin typeface="Arial"/>
              <a:ea typeface="Arial"/>
              <a:cs typeface="Arial"/>
              <a:sym typeface="Arial"/>
            </a:endParaRPr>
          </a:p>
        </p:txBody>
      </p:sp>
      <p:sp>
        <p:nvSpPr>
          <p:cNvPr id="97" name="Google Shape;97;p5"/>
          <p:cNvSpPr/>
          <p:nvPr/>
        </p:nvSpPr>
        <p:spPr>
          <a:xfrm>
            <a:off x="6847996" y="1998470"/>
            <a:ext cx="4899454" cy="999781"/>
          </a:xfrm>
          <a:prstGeom prst="rect">
            <a:avLst/>
          </a:prstGeom>
          <a:solidFill>
            <a:srgbClr val="0064E0"/>
          </a:solidFill>
          <a:ln cap="flat" cmpd="sng" w="12700">
            <a:solidFill>
              <a:srgbClr val="31538F"/>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हर बात पर टिप्पणी करने की जरूरत नहीं है</a:t>
            </a:r>
            <a:endParaRPr b="0" i="0" sz="1400" u="none" cap="none" strike="noStrike">
              <a:solidFill>
                <a:srgbClr val="000000"/>
              </a:solidFill>
              <a:latin typeface="Arial"/>
              <a:ea typeface="Arial"/>
              <a:cs typeface="Arial"/>
              <a:sym typeface="Arial"/>
            </a:endParaRPr>
          </a:p>
        </p:txBody>
      </p:sp>
      <p:sp>
        <p:nvSpPr>
          <p:cNvPr id="98" name="Google Shape;98;p5"/>
          <p:cNvSpPr/>
          <p:nvPr/>
        </p:nvSpPr>
        <p:spPr>
          <a:xfrm rot="5400000">
            <a:off x="6487948" y="2344146"/>
            <a:ext cx="720097" cy="308429"/>
          </a:xfrm>
          <a:prstGeom prst="triangle">
            <a:avLst>
              <a:gd fmla="val 50000" name="adj"/>
            </a:avLst>
          </a:prstGeom>
          <a:solidFill>
            <a:srgbClr val="0064E0"/>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5"/>
          <p:cNvSpPr/>
          <p:nvPr/>
        </p:nvSpPr>
        <p:spPr>
          <a:xfrm rot="5400000">
            <a:off x="6487948" y="3547680"/>
            <a:ext cx="720097" cy="308429"/>
          </a:xfrm>
          <a:prstGeom prst="triangle">
            <a:avLst>
              <a:gd fmla="val 50000" name="adj"/>
            </a:avLst>
          </a:prstGeom>
          <a:solidFill>
            <a:srgbClr val="00B14F"/>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5"/>
          <p:cNvSpPr/>
          <p:nvPr/>
        </p:nvSpPr>
        <p:spPr>
          <a:xfrm>
            <a:off x="6852275" y="4326675"/>
            <a:ext cx="4899600" cy="1078800"/>
          </a:xfrm>
          <a:prstGeom prst="rect">
            <a:avLst/>
          </a:prstGeom>
          <a:solidFill>
            <a:srgbClr val="00B0F0"/>
          </a:solidFill>
          <a:ln>
            <a:noFill/>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Arial"/>
                <a:ea typeface="Arial"/>
                <a:cs typeface="Arial"/>
                <a:sym typeface="Arial"/>
              </a:rPr>
              <a:t>"दादी" परीक्षण को मत भूलना - यदि आपको शर्म आएगी अगर आपकी दादी ने आपके द्वारा लिखी गई बातों को पढ़ा, तो इसे ऑनलाइन साझा न करें!</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1" name="Google Shape;101;p5"/>
          <p:cNvSpPr/>
          <p:nvPr/>
        </p:nvSpPr>
        <p:spPr>
          <a:xfrm rot="5400000">
            <a:off x="6487948" y="4751214"/>
            <a:ext cx="720097" cy="308429"/>
          </a:xfrm>
          <a:prstGeom prst="triangle">
            <a:avLst>
              <a:gd fmla="val 50000" name="adj"/>
            </a:avLst>
          </a:prstGeom>
          <a:solidFill>
            <a:srgbClr val="00B0F0"/>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2" name="Google Shape;102;p5"/>
          <p:cNvPicPr preferRelativeResize="0"/>
          <p:nvPr/>
        </p:nvPicPr>
        <p:blipFill rotWithShape="1">
          <a:blip r:embed="rId3">
            <a:alphaModFix/>
          </a:blip>
          <a:srcRect b="0" l="0" r="0" t="0"/>
          <a:stretch/>
        </p:blipFill>
        <p:spPr>
          <a:xfrm>
            <a:off x="828718" y="1800234"/>
            <a:ext cx="5586960" cy="3626290"/>
          </a:xfrm>
          <a:prstGeom prst="rect">
            <a:avLst/>
          </a:prstGeom>
          <a:noFill/>
          <a:ln>
            <a:noFill/>
          </a:ln>
        </p:spPr>
      </p:pic>
      <p:sp>
        <p:nvSpPr>
          <p:cNvPr id="103" name="Google Shape;103;p5"/>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6"/>
          <p:cNvSpPr/>
          <p:nvPr/>
        </p:nvSpPr>
        <p:spPr>
          <a:xfrm>
            <a:off x="1" y="-4850"/>
            <a:ext cx="5589531"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0" name="Google Shape;110;p6"/>
          <p:cNvSpPr txBox="1"/>
          <p:nvPr/>
        </p:nvSpPr>
        <p:spPr>
          <a:xfrm>
            <a:off x="705749" y="286615"/>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प्रतिबिंब</a:t>
            </a:r>
            <a:endParaRPr b="1" i="0" sz="3600" u="none" cap="none" strike="noStrike">
              <a:solidFill>
                <a:schemeClr val="lt1"/>
              </a:solidFill>
              <a:latin typeface="Arial"/>
              <a:ea typeface="Arial"/>
              <a:cs typeface="Arial"/>
              <a:sym typeface="Arial"/>
            </a:endParaRPr>
          </a:p>
        </p:txBody>
      </p:sp>
      <p:sp>
        <p:nvSpPr>
          <p:cNvPr id="111" name="Google Shape;111;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3: हमेशा के लिए कितना लंबा है?</a:t>
            </a:r>
            <a:endParaRPr/>
          </a:p>
        </p:txBody>
      </p:sp>
      <p:sp>
        <p:nvSpPr>
          <p:cNvPr id="112" name="Google Shape;112;p6"/>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6"/>
          <p:cNvSpPr/>
          <p:nvPr/>
        </p:nvSpPr>
        <p:spPr>
          <a:xfrm>
            <a:off x="597137" y="1400182"/>
            <a:ext cx="4650503" cy="2758447"/>
          </a:xfrm>
          <a:prstGeom prst="rect">
            <a:avLst/>
          </a:prstGeom>
          <a:noFill/>
          <a:ln>
            <a:noFill/>
          </a:ln>
        </p:spPr>
        <p:txBody>
          <a:bodyPr anchorCtr="0" anchor="t" bIns="45700" lIns="91425" spcFirstLastPara="1" rIns="91425" wrap="square" tIns="45700">
            <a:spAutoFit/>
          </a:bodyPr>
          <a:lstStyle/>
          <a:p>
            <a:pPr indent="-342900" lvl="0" marL="469897" marR="0" rtl="0" algn="l">
              <a:lnSpc>
                <a:spcPct val="115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आपके विचार से कितने लोग आपकी पोस्ट, टिप्पणियाँ और ऑनलाइन गतिविधि देखते हैं?</a:t>
            </a:r>
            <a:endParaRPr b="0" i="0" sz="1400" u="none" cap="none" strike="noStrike">
              <a:solidFill>
                <a:srgbClr val="000000"/>
              </a:solidFill>
              <a:latin typeface="Arial"/>
              <a:ea typeface="Arial"/>
              <a:cs typeface="Arial"/>
              <a:sym typeface="Arial"/>
            </a:endParaRPr>
          </a:p>
          <a:p>
            <a:pPr indent="-342900" lvl="0" marL="469897" marR="0" rtl="0" algn="l">
              <a:lnSpc>
                <a:spcPct val="115000"/>
              </a:lnSpc>
              <a:spcBef>
                <a:spcPts val="120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आइए कुछ दर्शकों के आकार का अनुमान लगाएं:</a:t>
            </a:r>
            <a:endParaRPr b="0" i="0" sz="1400" u="none" cap="none" strike="noStrike">
              <a:solidFill>
                <a:srgbClr val="000000"/>
              </a:solidFill>
              <a:latin typeface="Arial"/>
              <a:ea typeface="Arial"/>
              <a:cs typeface="Arial"/>
              <a:sym typeface="Arial"/>
            </a:endParaRPr>
          </a:p>
        </p:txBody>
      </p:sp>
      <p:grpSp>
        <p:nvGrpSpPr>
          <p:cNvPr id="114" name="Google Shape;114;p6"/>
          <p:cNvGrpSpPr/>
          <p:nvPr/>
        </p:nvGrpSpPr>
        <p:grpSpPr>
          <a:xfrm>
            <a:off x="5727274" y="1632030"/>
            <a:ext cx="4452659" cy="4681960"/>
            <a:chOff x="5727275" y="1112552"/>
            <a:chExt cx="4342798" cy="5348417"/>
          </a:xfrm>
        </p:grpSpPr>
        <p:sp>
          <p:nvSpPr>
            <p:cNvPr id="115" name="Google Shape;115;p6"/>
            <p:cNvSpPr/>
            <p:nvPr/>
          </p:nvSpPr>
          <p:spPr>
            <a:xfrm>
              <a:off x="5727275" y="1112552"/>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आपकी पोस्ट या कहानियाँ</a:t>
              </a:r>
              <a:endParaRPr b="0" i="0" sz="1400" u="none" cap="none" strike="noStrike">
                <a:solidFill>
                  <a:srgbClr val="000000"/>
                </a:solidFill>
                <a:latin typeface="Arial"/>
                <a:ea typeface="Arial"/>
                <a:cs typeface="Arial"/>
                <a:sym typeface="Arial"/>
              </a:endParaRPr>
            </a:p>
          </p:txBody>
        </p:sp>
        <p:sp>
          <p:nvSpPr>
            <p:cNvPr id="116" name="Google Shape;116;p6"/>
            <p:cNvSpPr/>
            <p:nvPr/>
          </p:nvSpPr>
          <p:spPr>
            <a:xfrm>
              <a:off x="5727275" y="2021165"/>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आपके मित्र की पोस्ट या कहानियां जिनमें आपको टैग किया गया है</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a:off x="5727275" y="2929778"/>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आपके माता-पिता या रिश्तेदारों की पोस्ट या कहानियां जिनमें आपको टैग किया गया है</a:t>
              </a:r>
              <a:endParaRPr b="0" i="0" sz="1400" u="none" cap="none" strike="noStrike">
                <a:solidFill>
                  <a:srgbClr val="000000"/>
                </a:solidFill>
                <a:latin typeface="Arial"/>
                <a:ea typeface="Arial"/>
                <a:cs typeface="Arial"/>
                <a:sym typeface="Arial"/>
              </a:endParaRPr>
            </a:p>
          </p:txBody>
        </p:sp>
        <p:sp>
          <p:nvSpPr>
            <p:cNvPr id="118" name="Google Shape;118;p6"/>
            <p:cNvSpPr/>
            <p:nvPr/>
          </p:nvSpPr>
          <p:spPr>
            <a:xfrm>
              <a:off x="5727275" y="3838391"/>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आपके फ़ुटबॉल क्लब की वह पोस्ट जिसमें आपको टैग किया गया है</a:t>
              </a:r>
              <a:endParaRPr b="0" i="0" sz="1400" u="none" cap="none" strike="noStrike">
                <a:solidFill>
                  <a:srgbClr val="000000"/>
                </a:solidFill>
                <a:latin typeface="Arial"/>
                <a:ea typeface="Arial"/>
                <a:cs typeface="Arial"/>
                <a:sym typeface="Arial"/>
              </a:endParaRPr>
            </a:p>
          </p:txBody>
        </p:sp>
        <p:sp>
          <p:nvSpPr>
            <p:cNvPr id="119" name="Google Shape;119;p6"/>
            <p:cNvSpPr/>
            <p:nvPr/>
          </p:nvSpPr>
          <p:spPr>
            <a:xfrm>
              <a:off x="5727275" y="4747004"/>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अखबार का लेख (भौतिक और ऑनलाइन) जो आपके स्थानीय शतरंज टूर्नामेंट जीतने पर प्रकाश डालता है</a:t>
              </a:r>
              <a:endParaRPr b="0" i="0" sz="1400" u="none" cap="none" strike="noStrike">
                <a:solidFill>
                  <a:srgbClr val="000000"/>
                </a:solidFill>
                <a:latin typeface="Arial"/>
                <a:ea typeface="Arial"/>
                <a:cs typeface="Arial"/>
                <a:sym typeface="Arial"/>
              </a:endParaRPr>
            </a:p>
          </p:txBody>
        </p:sp>
        <p:sp>
          <p:nvSpPr>
            <p:cNvPr id="120" name="Google Shape;120;p6"/>
            <p:cNvSpPr/>
            <p:nvPr/>
          </p:nvSpPr>
          <p:spPr>
            <a:xfrm>
              <a:off x="5727275" y="5655617"/>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आगामी नाटक का विज्ञापन जिसमें आपकी भूमिका है</a:t>
              </a:r>
              <a:endParaRPr b="0" i="0" sz="1400" u="none" cap="none" strike="noStrike">
                <a:solidFill>
                  <a:srgbClr val="000000"/>
                </a:solidFill>
                <a:latin typeface="Arial"/>
                <a:ea typeface="Arial"/>
                <a:cs typeface="Arial"/>
                <a:sym typeface="Arial"/>
              </a:endParaRPr>
            </a:p>
          </p:txBody>
        </p:sp>
      </p:grpSp>
      <p:grpSp>
        <p:nvGrpSpPr>
          <p:cNvPr id="121" name="Google Shape;121;p6"/>
          <p:cNvGrpSpPr/>
          <p:nvPr/>
        </p:nvGrpSpPr>
        <p:grpSpPr>
          <a:xfrm>
            <a:off x="10318830" y="1632030"/>
            <a:ext cx="1400538" cy="4681960"/>
            <a:chOff x="5727275" y="1112552"/>
            <a:chExt cx="4342798" cy="5348417"/>
          </a:xfrm>
        </p:grpSpPr>
        <p:sp>
          <p:nvSpPr>
            <p:cNvPr id="122" name="Google Shape;122;p6"/>
            <p:cNvSpPr/>
            <p:nvPr/>
          </p:nvSpPr>
          <p:spPr>
            <a:xfrm>
              <a:off x="5727275" y="1112552"/>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3" name="Google Shape;123;p6"/>
            <p:cNvSpPr/>
            <p:nvPr/>
          </p:nvSpPr>
          <p:spPr>
            <a:xfrm>
              <a:off x="5727275" y="2021165"/>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4" name="Google Shape;124;p6"/>
            <p:cNvSpPr/>
            <p:nvPr/>
          </p:nvSpPr>
          <p:spPr>
            <a:xfrm>
              <a:off x="5727275" y="2929778"/>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5" name="Google Shape;125;p6"/>
            <p:cNvSpPr/>
            <p:nvPr/>
          </p:nvSpPr>
          <p:spPr>
            <a:xfrm>
              <a:off x="5727275" y="3838391"/>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6" name="Google Shape;126;p6"/>
            <p:cNvSpPr/>
            <p:nvPr/>
          </p:nvSpPr>
          <p:spPr>
            <a:xfrm>
              <a:off x="5727275" y="4747004"/>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7" name="Google Shape;127;p6"/>
            <p:cNvSpPr/>
            <p:nvPr/>
          </p:nvSpPr>
          <p:spPr>
            <a:xfrm>
              <a:off x="5727275" y="5655617"/>
              <a:ext cx="4342798" cy="805352"/>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128" name="Google Shape;128;p6"/>
          <p:cNvSpPr txBox="1"/>
          <p:nvPr/>
        </p:nvSpPr>
        <p:spPr>
          <a:xfrm>
            <a:off x="6858927" y="1116043"/>
            <a:ext cx="1095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64E0"/>
                </a:solidFill>
                <a:latin typeface="Arial"/>
                <a:ea typeface="Arial"/>
                <a:cs typeface="Arial"/>
                <a:sym typeface="Arial"/>
              </a:rPr>
              <a:t>गतिविधि</a:t>
            </a:r>
            <a:endParaRPr b="0" i="0" sz="1800" u="none" cap="none" strike="noStrike">
              <a:solidFill>
                <a:srgbClr val="0064E0"/>
              </a:solidFill>
              <a:latin typeface="Arial"/>
              <a:ea typeface="Arial"/>
              <a:cs typeface="Arial"/>
              <a:sym typeface="Arial"/>
            </a:endParaRPr>
          </a:p>
        </p:txBody>
      </p:sp>
      <p:sp>
        <p:nvSpPr>
          <p:cNvPr id="129" name="Google Shape;129;p6"/>
          <p:cNvSpPr txBox="1"/>
          <p:nvPr/>
        </p:nvSpPr>
        <p:spPr>
          <a:xfrm>
            <a:off x="10060440" y="963643"/>
            <a:ext cx="1836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64E0"/>
                </a:solidFill>
                <a:latin typeface="Arial"/>
                <a:ea typeface="Arial"/>
                <a:cs typeface="Arial"/>
                <a:sym typeface="Arial"/>
              </a:rPr>
              <a:t>दर्शकों का आकार</a:t>
            </a:r>
            <a:endParaRPr b="0" i="0" sz="1400" u="none" cap="none" strike="noStrike">
              <a:solidFill>
                <a:srgbClr val="000000"/>
              </a:solidFill>
              <a:latin typeface="Arial"/>
              <a:ea typeface="Arial"/>
              <a:cs typeface="Arial"/>
              <a:sym typeface="Arial"/>
            </a:endParaRPr>
          </a:p>
        </p:txBody>
      </p:sp>
      <p:sp>
        <p:nvSpPr>
          <p:cNvPr id="130" name="Google Shape;130;p6"/>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6" name="Google Shape;136;p7"/>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क्या आपने अदृश्य दर्शकों को ध्यान में रखा?</a:t>
            </a:r>
            <a:endParaRPr b="1" i="0" sz="3600" u="none" cap="none" strike="noStrike">
              <a:solidFill>
                <a:srgbClr val="0064E0"/>
              </a:solidFill>
              <a:latin typeface="Arial"/>
              <a:ea typeface="Arial"/>
              <a:cs typeface="Arial"/>
              <a:sym typeface="Arial"/>
            </a:endParaRPr>
          </a:p>
        </p:txBody>
      </p:sp>
      <p:sp>
        <p:nvSpPr>
          <p:cNvPr id="137" name="Google Shape;137;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3: हमेशा के लिए कितना लंबा है?</a:t>
            </a:r>
            <a:endParaRPr/>
          </a:p>
        </p:txBody>
      </p:sp>
      <p:sp>
        <p:nvSpPr>
          <p:cNvPr id="138" name="Google Shape;138;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7"/>
          <p:cNvSpPr/>
          <p:nvPr/>
        </p:nvSpPr>
        <p:spPr>
          <a:xfrm>
            <a:off x="828720"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0" name="Google Shape;140;p7"/>
          <p:cNvPicPr preferRelativeResize="0"/>
          <p:nvPr/>
        </p:nvPicPr>
        <p:blipFill rotWithShape="1">
          <a:blip r:embed="rId3">
            <a:alphaModFix/>
          </a:blip>
          <a:srcRect b="0" l="0" r="0" t="0"/>
          <a:stretch/>
        </p:blipFill>
        <p:spPr>
          <a:xfrm>
            <a:off x="828718" y="1800235"/>
            <a:ext cx="5586960" cy="3626288"/>
          </a:xfrm>
          <a:prstGeom prst="rect">
            <a:avLst/>
          </a:prstGeom>
          <a:noFill/>
          <a:ln>
            <a:noFill/>
          </a:ln>
        </p:spPr>
      </p:pic>
      <p:sp>
        <p:nvSpPr>
          <p:cNvPr id="141" name="Google Shape;141;p7"/>
          <p:cNvSpPr/>
          <p:nvPr/>
        </p:nvSpPr>
        <p:spPr>
          <a:xfrm>
            <a:off x="6716909" y="1800235"/>
            <a:ext cx="4646373" cy="3626288"/>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आपको क्या लगता है कि "अदृश्य दर्शक" किसे संदर्भित कर सकते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क्या आप अपनी मित्र सूची में सभी को जानते हैं? क्या आप अपने मित्र की मित्र सूची में सभी को जानते हैं? अखबार के पाठक वर्ग के बारे में क्या? आपके शीर्ष पसंद विश्वविद्यालय में स्कूल काउंसलर के बारे में क्या?</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ये विस्तारित ऑडियंस "अदृश्य ऑडियंस" हैं</a:t>
            </a:r>
            <a:endParaRPr b="0" i="0" sz="1400" u="none" cap="none" strike="noStrike">
              <a:solidFill>
                <a:srgbClr val="000000"/>
              </a:solidFill>
              <a:latin typeface="Arial"/>
              <a:ea typeface="Arial"/>
              <a:cs typeface="Arial"/>
              <a:sym typeface="Arial"/>
            </a:endParaRPr>
          </a:p>
        </p:txBody>
      </p:sp>
      <p:sp>
        <p:nvSpPr>
          <p:cNvPr id="142" name="Google Shape;142;p7"/>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b="0" l="0" r="0" t="0"/>
          <a:stretch/>
        </p:blipFill>
        <p:spPr>
          <a:xfrm>
            <a:off x="5716" y="0"/>
            <a:ext cx="12192000" cy="6541008"/>
          </a:xfrm>
          <a:prstGeom prst="rect">
            <a:avLst/>
          </a:prstGeom>
          <a:noFill/>
          <a:ln>
            <a:noFill/>
          </a:ln>
        </p:spPr>
      </p:pic>
      <p:sp>
        <p:nvSpPr>
          <p:cNvPr id="148" name="Google Shape;148;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9" name="Google Shape;149;p8"/>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क्या तुम्हें पता था?</a:t>
            </a:r>
            <a:endParaRPr b="1" i="0" sz="3600" u="none" cap="none" strike="noStrike">
              <a:solidFill>
                <a:schemeClr val="lt1"/>
              </a:solidFill>
              <a:latin typeface="Arial"/>
              <a:ea typeface="Arial"/>
              <a:cs typeface="Arial"/>
              <a:sym typeface="Arial"/>
            </a:endParaRPr>
          </a:p>
        </p:txBody>
      </p:sp>
      <p:sp>
        <p:nvSpPr>
          <p:cNvPr id="150" name="Google Shape;150;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3: हमेशा के लिए कितना लंबा है?</a:t>
            </a:r>
            <a:endParaRPr/>
          </a:p>
        </p:txBody>
      </p:sp>
      <p:sp>
        <p:nvSpPr>
          <p:cNvPr id="151" name="Google Shape;151;p8"/>
          <p:cNvSpPr/>
          <p:nvPr/>
        </p:nvSpPr>
        <p:spPr>
          <a:xfrm>
            <a:off x="839788" y="937737"/>
            <a:ext cx="1345316" cy="1162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p8"/>
          <p:cNvSpPr/>
          <p:nvPr/>
        </p:nvSpPr>
        <p:spPr>
          <a:xfrm>
            <a:off x="1498922" y="2621666"/>
            <a:ext cx="9890438" cy="3570790"/>
          </a:xfrm>
          <a:custGeom>
            <a:rect b="b" l="l" r="r" t="t"/>
            <a:pathLst>
              <a:path extrusionOk="0" h="3570790" w="9647498">
                <a:moveTo>
                  <a:pt x="349549" y="10160"/>
                </a:moveTo>
                <a:lnTo>
                  <a:pt x="9647498" y="0"/>
                </a:lnTo>
                <a:lnTo>
                  <a:pt x="9647498" y="3570790"/>
                </a:lnTo>
                <a:lnTo>
                  <a:pt x="0" y="3570790"/>
                </a:lnTo>
                <a:lnTo>
                  <a:pt x="11574" y="3356658"/>
                </a:lnTo>
                <a:lnTo>
                  <a:pt x="11574" y="254643"/>
                </a:lnTo>
              </a:path>
            </a:pathLst>
          </a:custGeom>
          <a:solidFill>
            <a:schemeClr val="dk1">
              <a:alpha val="63529"/>
            </a:schemeClr>
          </a:solidFill>
          <a:ln cap="flat" cmpd="sng" w="19050">
            <a:solidFill>
              <a:schemeClr val="lt1"/>
            </a:solidFill>
            <a:prstDash val="solid"/>
            <a:miter lim="800000"/>
            <a:headEnd len="sm" w="sm" type="none"/>
            <a:tailEnd len="sm" w="sm" type="none"/>
          </a:ln>
        </p:spPr>
        <p:txBody>
          <a:bodyPr anchorCtr="0" anchor="ctr" bIns="45700" lIns="288000" spcFirstLastPara="1" rIns="288000"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एक स्टैनफोर्ड-फेसबुक संयुक्त शोध परियोजना ने 2,20,000 फेसबुक उपयोगकर्ताओं के कथित अथवा वास्तविक दर्शकों के आकार का अध्ययन किया। प्रत्येक उपयोगकर्ता से पूछा गया था कि वे अपने दर्शकों के आकार को क्या मानते हैं। फिर, शोध दल ने इस कथित आकार की वास्तविक आकार के साथ तुलना की, सर्वर लॉग का उपयोग करके किसी पोस्ट के दर्शकों के वास्तविक दायरे का पता लगाया।</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120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120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अध्ययन में पाया गया कि आपके वास्तविक दर्शकों का आकार आपके विचार से प्रति पोस्ट चार गुना बड़ा है। इंटरनेट या सोशल मीडिया पर अगली पोस्ट या टिप्पणी करते समय इसे याद रखें।</a:t>
            </a:r>
            <a:endParaRPr b="0" i="0" sz="1400" u="none" cap="none" strike="noStrike">
              <a:solidFill>
                <a:srgbClr val="000000"/>
              </a:solidFill>
              <a:latin typeface="Arial"/>
              <a:ea typeface="Arial"/>
              <a:cs typeface="Arial"/>
              <a:sym typeface="Arial"/>
            </a:endParaRPr>
          </a:p>
        </p:txBody>
      </p:sp>
      <p:grpSp>
        <p:nvGrpSpPr>
          <p:cNvPr id="153" name="Google Shape;153;p8"/>
          <p:cNvGrpSpPr/>
          <p:nvPr/>
        </p:nvGrpSpPr>
        <p:grpSpPr>
          <a:xfrm>
            <a:off x="1016001" y="1451945"/>
            <a:ext cx="992187" cy="1306513"/>
            <a:chOff x="640" y="962"/>
            <a:chExt cx="625" cy="823"/>
          </a:xfrm>
        </p:grpSpPr>
        <p:sp>
          <p:nvSpPr>
            <p:cNvPr id="154" name="Google Shape;154;p8"/>
            <p:cNvSpPr/>
            <p:nvPr/>
          </p:nvSpPr>
          <p:spPr>
            <a:xfrm>
              <a:off x="680" y="1073"/>
              <a:ext cx="522" cy="586"/>
            </a:xfrm>
            <a:custGeom>
              <a:rect b="b" l="l" r="r" t="t"/>
              <a:pathLst>
                <a:path extrusionOk="0" h="987" w="880">
                  <a:moveTo>
                    <a:pt x="398" y="985"/>
                  </a:moveTo>
                  <a:cubicBezTo>
                    <a:pt x="372" y="985"/>
                    <a:pt x="346" y="985"/>
                    <a:pt x="320" y="985"/>
                  </a:cubicBezTo>
                  <a:cubicBezTo>
                    <a:pt x="303" y="985"/>
                    <a:pt x="295" y="977"/>
                    <a:pt x="296" y="959"/>
                  </a:cubicBezTo>
                  <a:cubicBezTo>
                    <a:pt x="296" y="923"/>
                    <a:pt x="295" y="887"/>
                    <a:pt x="296" y="851"/>
                  </a:cubicBezTo>
                  <a:cubicBezTo>
                    <a:pt x="296" y="809"/>
                    <a:pt x="280" y="778"/>
                    <a:pt x="244" y="755"/>
                  </a:cubicBezTo>
                  <a:cubicBezTo>
                    <a:pt x="34" y="618"/>
                    <a:pt x="0" y="329"/>
                    <a:pt x="175" y="150"/>
                  </a:cubicBezTo>
                  <a:cubicBezTo>
                    <a:pt x="284" y="38"/>
                    <a:pt x="419" y="0"/>
                    <a:pt x="570" y="44"/>
                  </a:cubicBezTo>
                  <a:cubicBezTo>
                    <a:pt x="721" y="89"/>
                    <a:pt x="814" y="193"/>
                    <a:pt x="847" y="346"/>
                  </a:cubicBezTo>
                  <a:cubicBezTo>
                    <a:pt x="880" y="506"/>
                    <a:pt x="812" y="665"/>
                    <a:pt x="674" y="754"/>
                  </a:cubicBezTo>
                  <a:cubicBezTo>
                    <a:pt x="637" y="778"/>
                    <a:pt x="621" y="810"/>
                    <a:pt x="621" y="853"/>
                  </a:cubicBezTo>
                  <a:cubicBezTo>
                    <a:pt x="622" y="888"/>
                    <a:pt x="621" y="923"/>
                    <a:pt x="622" y="959"/>
                  </a:cubicBezTo>
                  <a:cubicBezTo>
                    <a:pt x="622" y="978"/>
                    <a:pt x="614" y="986"/>
                    <a:pt x="595" y="985"/>
                  </a:cubicBezTo>
                  <a:cubicBezTo>
                    <a:pt x="581" y="985"/>
                    <a:pt x="567" y="987"/>
                    <a:pt x="553" y="984"/>
                  </a:cubicBezTo>
                  <a:cubicBezTo>
                    <a:pt x="545" y="982"/>
                    <a:pt x="534" y="971"/>
                    <a:pt x="534" y="964"/>
                  </a:cubicBezTo>
                  <a:cubicBezTo>
                    <a:pt x="534" y="957"/>
                    <a:pt x="547" y="944"/>
                    <a:pt x="553" y="944"/>
                  </a:cubicBezTo>
                  <a:cubicBezTo>
                    <a:pt x="581" y="947"/>
                    <a:pt x="581" y="932"/>
                    <a:pt x="580" y="912"/>
                  </a:cubicBezTo>
                  <a:cubicBezTo>
                    <a:pt x="579" y="889"/>
                    <a:pt x="580" y="865"/>
                    <a:pt x="580" y="842"/>
                  </a:cubicBezTo>
                  <a:cubicBezTo>
                    <a:pt x="579" y="789"/>
                    <a:pt x="603" y="749"/>
                    <a:pt x="647" y="721"/>
                  </a:cubicBezTo>
                  <a:cubicBezTo>
                    <a:pt x="733" y="665"/>
                    <a:pt x="786" y="587"/>
                    <a:pt x="805" y="486"/>
                  </a:cubicBezTo>
                  <a:cubicBezTo>
                    <a:pt x="840" y="307"/>
                    <a:pt x="724" y="124"/>
                    <a:pt x="547" y="81"/>
                  </a:cubicBezTo>
                  <a:cubicBezTo>
                    <a:pt x="354" y="34"/>
                    <a:pt x="162" y="151"/>
                    <a:pt x="115" y="343"/>
                  </a:cubicBezTo>
                  <a:cubicBezTo>
                    <a:pt x="81" y="483"/>
                    <a:pt x="140" y="636"/>
                    <a:pt x="262" y="715"/>
                  </a:cubicBezTo>
                  <a:cubicBezTo>
                    <a:pt x="315" y="749"/>
                    <a:pt x="341" y="794"/>
                    <a:pt x="338" y="858"/>
                  </a:cubicBezTo>
                  <a:cubicBezTo>
                    <a:pt x="336" y="878"/>
                    <a:pt x="339" y="898"/>
                    <a:pt x="337" y="918"/>
                  </a:cubicBezTo>
                  <a:cubicBezTo>
                    <a:pt x="335" y="937"/>
                    <a:pt x="340" y="945"/>
                    <a:pt x="362" y="944"/>
                  </a:cubicBezTo>
                  <a:cubicBezTo>
                    <a:pt x="400" y="942"/>
                    <a:pt x="438" y="943"/>
                    <a:pt x="476" y="943"/>
                  </a:cubicBezTo>
                  <a:cubicBezTo>
                    <a:pt x="491" y="943"/>
                    <a:pt x="504" y="946"/>
                    <a:pt x="504" y="964"/>
                  </a:cubicBezTo>
                  <a:cubicBezTo>
                    <a:pt x="504" y="981"/>
                    <a:pt x="492" y="985"/>
                    <a:pt x="476" y="985"/>
                  </a:cubicBezTo>
                  <a:cubicBezTo>
                    <a:pt x="450" y="985"/>
                    <a:pt x="424" y="985"/>
                    <a:pt x="398" y="985"/>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8"/>
            <p:cNvSpPr/>
            <p:nvPr/>
          </p:nvSpPr>
          <p:spPr>
            <a:xfrm>
              <a:off x="855" y="1678"/>
              <a:ext cx="194" cy="107"/>
            </a:xfrm>
            <a:custGeom>
              <a:rect b="b" l="l" r="r" t="t"/>
              <a:pathLst>
                <a:path extrusionOk="0" h="181" w="327">
                  <a:moveTo>
                    <a:pt x="164" y="0"/>
                  </a:moveTo>
                  <a:cubicBezTo>
                    <a:pt x="209" y="0"/>
                    <a:pt x="253" y="0"/>
                    <a:pt x="298" y="0"/>
                  </a:cubicBezTo>
                  <a:cubicBezTo>
                    <a:pt x="321" y="0"/>
                    <a:pt x="326" y="5"/>
                    <a:pt x="327" y="28"/>
                  </a:cubicBezTo>
                  <a:cubicBezTo>
                    <a:pt x="327" y="44"/>
                    <a:pt x="327" y="60"/>
                    <a:pt x="326" y="76"/>
                  </a:cubicBezTo>
                  <a:cubicBezTo>
                    <a:pt x="325" y="134"/>
                    <a:pt x="278" y="180"/>
                    <a:pt x="220" y="181"/>
                  </a:cubicBezTo>
                  <a:cubicBezTo>
                    <a:pt x="182" y="181"/>
                    <a:pt x="145" y="181"/>
                    <a:pt x="108" y="181"/>
                  </a:cubicBezTo>
                  <a:cubicBezTo>
                    <a:pt x="48" y="180"/>
                    <a:pt x="2" y="134"/>
                    <a:pt x="1" y="75"/>
                  </a:cubicBezTo>
                  <a:cubicBezTo>
                    <a:pt x="0" y="59"/>
                    <a:pt x="1" y="43"/>
                    <a:pt x="1" y="27"/>
                  </a:cubicBezTo>
                  <a:cubicBezTo>
                    <a:pt x="1" y="5"/>
                    <a:pt x="6" y="0"/>
                    <a:pt x="28" y="0"/>
                  </a:cubicBezTo>
                  <a:cubicBezTo>
                    <a:pt x="74" y="0"/>
                    <a:pt x="119" y="0"/>
                    <a:pt x="164" y="0"/>
                  </a:cubicBezTo>
                  <a:cubicBezTo>
                    <a:pt x="164" y="0"/>
                    <a:pt x="164" y="0"/>
                    <a:pt x="164" y="0"/>
                  </a:cubicBezTo>
                  <a:close/>
                  <a:moveTo>
                    <a:pt x="283" y="44"/>
                  </a:moveTo>
                  <a:cubicBezTo>
                    <a:pt x="203" y="44"/>
                    <a:pt x="123" y="44"/>
                    <a:pt x="44" y="44"/>
                  </a:cubicBezTo>
                  <a:cubicBezTo>
                    <a:pt x="35" y="97"/>
                    <a:pt x="61" y="144"/>
                    <a:pt x="129" y="138"/>
                  </a:cubicBezTo>
                  <a:cubicBezTo>
                    <a:pt x="154" y="136"/>
                    <a:pt x="179" y="136"/>
                    <a:pt x="204" y="138"/>
                  </a:cubicBezTo>
                  <a:cubicBezTo>
                    <a:pt x="264" y="143"/>
                    <a:pt x="294" y="96"/>
                    <a:pt x="283" y="44"/>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8"/>
            <p:cNvSpPr/>
            <p:nvPr/>
          </p:nvSpPr>
          <p:spPr>
            <a:xfrm>
              <a:off x="938" y="1403"/>
              <a:ext cx="156" cy="93"/>
            </a:xfrm>
            <a:custGeom>
              <a:rect b="b" l="l" r="r" t="t"/>
              <a:pathLst>
                <a:path extrusionOk="0" h="156" w="263">
                  <a:moveTo>
                    <a:pt x="34" y="156"/>
                  </a:moveTo>
                  <a:cubicBezTo>
                    <a:pt x="17" y="156"/>
                    <a:pt x="2" y="153"/>
                    <a:pt x="1" y="134"/>
                  </a:cubicBezTo>
                  <a:cubicBezTo>
                    <a:pt x="0" y="115"/>
                    <a:pt x="13" y="110"/>
                    <a:pt x="30" y="109"/>
                  </a:cubicBezTo>
                  <a:cubicBezTo>
                    <a:pt x="105" y="106"/>
                    <a:pt x="167" y="76"/>
                    <a:pt x="215" y="18"/>
                  </a:cubicBezTo>
                  <a:cubicBezTo>
                    <a:pt x="225" y="6"/>
                    <a:pt x="236" y="0"/>
                    <a:pt x="249" y="10"/>
                  </a:cubicBezTo>
                  <a:cubicBezTo>
                    <a:pt x="263" y="20"/>
                    <a:pt x="261" y="33"/>
                    <a:pt x="250" y="46"/>
                  </a:cubicBezTo>
                  <a:cubicBezTo>
                    <a:pt x="195" y="116"/>
                    <a:pt x="121" y="150"/>
                    <a:pt x="34" y="156"/>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p8"/>
            <p:cNvSpPr/>
            <p:nvPr/>
          </p:nvSpPr>
          <p:spPr>
            <a:xfrm>
              <a:off x="939" y="962"/>
              <a:ext cx="26" cy="88"/>
            </a:xfrm>
            <a:custGeom>
              <a:rect b="b" l="l" r="r" t="t"/>
              <a:pathLst>
                <a:path extrusionOk="0" h="149" w="43">
                  <a:moveTo>
                    <a:pt x="43" y="77"/>
                  </a:moveTo>
                  <a:cubicBezTo>
                    <a:pt x="43" y="93"/>
                    <a:pt x="43" y="110"/>
                    <a:pt x="43" y="127"/>
                  </a:cubicBezTo>
                  <a:cubicBezTo>
                    <a:pt x="43" y="140"/>
                    <a:pt x="36" y="148"/>
                    <a:pt x="23" y="149"/>
                  </a:cubicBezTo>
                  <a:cubicBezTo>
                    <a:pt x="9" y="149"/>
                    <a:pt x="0" y="141"/>
                    <a:pt x="0" y="127"/>
                  </a:cubicBezTo>
                  <a:cubicBezTo>
                    <a:pt x="0" y="92"/>
                    <a:pt x="0" y="58"/>
                    <a:pt x="0" y="23"/>
                  </a:cubicBezTo>
                  <a:cubicBezTo>
                    <a:pt x="0" y="9"/>
                    <a:pt x="8" y="0"/>
                    <a:pt x="22" y="0"/>
                  </a:cubicBezTo>
                  <a:cubicBezTo>
                    <a:pt x="36" y="1"/>
                    <a:pt x="43" y="10"/>
                    <a:pt x="43" y="25"/>
                  </a:cubicBezTo>
                  <a:cubicBezTo>
                    <a:pt x="43" y="42"/>
                    <a:pt x="43" y="59"/>
                    <a:pt x="43" y="77"/>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p8"/>
            <p:cNvSpPr/>
            <p:nvPr/>
          </p:nvSpPr>
          <p:spPr>
            <a:xfrm>
              <a:off x="1082" y="1009"/>
              <a:ext cx="60" cy="82"/>
            </a:xfrm>
            <a:custGeom>
              <a:rect b="b" l="l" r="r" t="t"/>
              <a:pathLst>
                <a:path extrusionOk="0" h="139" w="101">
                  <a:moveTo>
                    <a:pt x="70" y="0"/>
                  </a:moveTo>
                  <a:cubicBezTo>
                    <a:pt x="90" y="0"/>
                    <a:pt x="101" y="16"/>
                    <a:pt x="93" y="31"/>
                  </a:cubicBezTo>
                  <a:cubicBezTo>
                    <a:pt x="76" y="62"/>
                    <a:pt x="57" y="93"/>
                    <a:pt x="39" y="124"/>
                  </a:cubicBezTo>
                  <a:cubicBezTo>
                    <a:pt x="32" y="135"/>
                    <a:pt x="20" y="139"/>
                    <a:pt x="10" y="131"/>
                  </a:cubicBezTo>
                  <a:cubicBezTo>
                    <a:pt x="4" y="125"/>
                    <a:pt x="0" y="110"/>
                    <a:pt x="3" y="104"/>
                  </a:cubicBezTo>
                  <a:cubicBezTo>
                    <a:pt x="19" y="72"/>
                    <a:pt x="37" y="41"/>
                    <a:pt x="56" y="10"/>
                  </a:cubicBezTo>
                  <a:cubicBezTo>
                    <a:pt x="59" y="5"/>
                    <a:pt x="67" y="2"/>
                    <a:pt x="70" y="0"/>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8"/>
            <p:cNvSpPr/>
            <p:nvPr/>
          </p:nvSpPr>
          <p:spPr>
            <a:xfrm>
              <a:off x="1186" y="1135"/>
              <a:ext cx="79" cy="58"/>
            </a:xfrm>
            <a:custGeom>
              <a:rect b="b" l="l" r="r" t="t"/>
              <a:pathLst>
                <a:path extrusionOk="0" h="97" w="134">
                  <a:moveTo>
                    <a:pt x="17" y="97"/>
                  </a:moveTo>
                  <a:cubicBezTo>
                    <a:pt x="13" y="93"/>
                    <a:pt x="4" y="89"/>
                    <a:pt x="2" y="82"/>
                  </a:cubicBezTo>
                  <a:cubicBezTo>
                    <a:pt x="0" y="76"/>
                    <a:pt x="3" y="63"/>
                    <a:pt x="8" y="60"/>
                  </a:cubicBezTo>
                  <a:cubicBezTo>
                    <a:pt x="40" y="40"/>
                    <a:pt x="72" y="20"/>
                    <a:pt x="106" y="3"/>
                  </a:cubicBezTo>
                  <a:cubicBezTo>
                    <a:pt x="112" y="0"/>
                    <a:pt x="126" y="6"/>
                    <a:pt x="131" y="12"/>
                  </a:cubicBezTo>
                  <a:cubicBezTo>
                    <a:pt x="134" y="17"/>
                    <a:pt x="133" y="33"/>
                    <a:pt x="129" y="36"/>
                  </a:cubicBezTo>
                  <a:cubicBezTo>
                    <a:pt x="95" y="57"/>
                    <a:pt x="61" y="76"/>
                    <a:pt x="27" y="95"/>
                  </a:cubicBezTo>
                  <a:cubicBezTo>
                    <a:pt x="25" y="96"/>
                    <a:pt x="23" y="96"/>
                    <a:pt x="17" y="97"/>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8"/>
            <p:cNvSpPr/>
            <p:nvPr/>
          </p:nvSpPr>
          <p:spPr>
            <a:xfrm>
              <a:off x="766" y="1009"/>
              <a:ext cx="57" cy="79"/>
            </a:xfrm>
            <a:custGeom>
              <a:rect b="b" l="l" r="r" t="t"/>
              <a:pathLst>
                <a:path extrusionOk="0" h="134" w="97">
                  <a:moveTo>
                    <a:pt x="97" y="118"/>
                  </a:moveTo>
                  <a:cubicBezTo>
                    <a:pt x="94" y="122"/>
                    <a:pt x="89" y="130"/>
                    <a:pt x="82" y="132"/>
                  </a:cubicBezTo>
                  <a:cubicBezTo>
                    <a:pt x="76" y="134"/>
                    <a:pt x="63" y="132"/>
                    <a:pt x="60" y="127"/>
                  </a:cubicBezTo>
                  <a:cubicBezTo>
                    <a:pt x="39" y="94"/>
                    <a:pt x="20" y="61"/>
                    <a:pt x="2" y="27"/>
                  </a:cubicBezTo>
                  <a:cubicBezTo>
                    <a:pt x="0" y="22"/>
                    <a:pt x="6" y="8"/>
                    <a:pt x="12" y="4"/>
                  </a:cubicBezTo>
                  <a:cubicBezTo>
                    <a:pt x="17" y="0"/>
                    <a:pt x="32" y="1"/>
                    <a:pt x="34" y="5"/>
                  </a:cubicBezTo>
                  <a:cubicBezTo>
                    <a:pt x="56" y="39"/>
                    <a:pt x="76" y="74"/>
                    <a:pt x="96" y="109"/>
                  </a:cubicBezTo>
                  <a:cubicBezTo>
                    <a:pt x="97" y="110"/>
                    <a:pt x="96" y="112"/>
                    <a:pt x="97" y="118"/>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8"/>
            <p:cNvSpPr/>
            <p:nvPr/>
          </p:nvSpPr>
          <p:spPr>
            <a:xfrm>
              <a:off x="640" y="1133"/>
              <a:ext cx="78" cy="60"/>
            </a:xfrm>
            <a:custGeom>
              <a:rect b="b" l="l" r="r" t="t"/>
              <a:pathLst>
                <a:path extrusionOk="0" h="101" w="132">
                  <a:moveTo>
                    <a:pt x="115" y="101"/>
                  </a:moveTo>
                  <a:cubicBezTo>
                    <a:pt x="108" y="99"/>
                    <a:pt x="104" y="98"/>
                    <a:pt x="102" y="97"/>
                  </a:cubicBezTo>
                  <a:cubicBezTo>
                    <a:pt x="71" y="79"/>
                    <a:pt x="39" y="62"/>
                    <a:pt x="9" y="42"/>
                  </a:cubicBezTo>
                  <a:cubicBezTo>
                    <a:pt x="3" y="38"/>
                    <a:pt x="0" y="23"/>
                    <a:pt x="2" y="15"/>
                  </a:cubicBezTo>
                  <a:cubicBezTo>
                    <a:pt x="6" y="3"/>
                    <a:pt x="18" y="0"/>
                    <a:pt x="30" y="7"/>
                  </a:cubicBezTo>
                  <a:cubicBezTo>
                    <a:pt x="61" y="24"/>
                    <a:pt x="93" y="42"/>
                    <a:pt x="123" y="61"/>
                  </a:cubicBezTo>
                  <a:cubicBezTo>
                    <a:pt x="129" y="65"/>
                    <a:pt x="132" y="78"/>
                    <a:pt x="131" y="86"/>
                  </a:cubicBezTo>
                  <a:cubicBezTo>
                    <a:pt x="130" y="92"/>
                    <a:pt x="120" y="97"/>
                    <a:pt x="115" y="101"/>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8"/>
            <p:cNvSpPr/>
            <p:nvPr/>
          </p:nvSpPr>
          <p:spPr>
            <a:xfrm>
              <a:off x="1092" y="1308"/>
              <a:ext cx="34" cy="73"/>
            </a:xfrm>
            <a:custGeom>
              <a:rect b="b" l="l" r="r" t="t"/>
              <a:pathLst>
                <a:path extrusionOk="0" h="124" w="58">
                  <a:moveTo>
                    <a:pt x="58" y="44"/>
                  </a:moveTo>
                  <a:cubicBezTo>
                    <a:pt x="54" y="64"/>
                    <a:pt x="51" y="84"/>
                    <a:pt x="46" y="103"/>
                  </a:cubicBezTo>
                  <a:cubicBezTo>
                    <a:pt x="42" y="117"/>
                    <a:pt x="32" y="124"/>
                    <a:pt x="17" y="120"/>
                  </a:cubicBezTo>
                  <a:cubicBezTo>
                    <a:pt x="3" y="117"/>
                    <a:pt x="0" y="106"/>
                    <a:pt x="2" y="92"/>
                  </a:cubicBezTo>
                  <a:cubicBezTo>
                    <a:pt x="5" y="72"/>
                    <a:pt x="8" y="51"/>
                    <a:pt x="10" y="31"/>
                  </a:cubicBezTo>
                  <a:cubicBezTo>
                    <a:pt x="12" y="12"/>
                    <a:pt x="20" y="0"/>
                    <a:pt x="34" y="0"/>
                  </a:cubicBezTo>
                  <a:cubicBezTo>
                    <a:pt x="49" y="1"/>
                    <a:pt x="58" y="14"/>
                    <a:pt x="57" y="34"/>
                  </a:cubicBezTo>
                  <a:cubicBezTo>
                    <a:pt x="57" y="37"/>
                    <a:pt x="56" y="41"/>
                    <a:pt x="56" y="44"/>
                  </a:cubicBezTo>
                  <a:cubicBezTo>
                    <a:pt x="56" y="44"/>
                    <a:pt x="57" y="44"/>
                    <a:pt x="58" y="44"/>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8"/>
            <p:cNvSpPr/>
            <p:nvPr/>
          </p:nvSpPr>
          <p:spPr>
            <a:xfrm>
              <a:off x="940" y="1582"/>
              <a:ext cx="60" cy="27"/>
            </a:xfrm>
            <a:custGeom>
              <a:rect b="b" l="l" r="r" t="t"/>
              <a:pathLst>
                <a:path extrusionOk="0" h="46" w="101">
                  <a:moveTo>
                    <a:pt x="51" y="43"/>
                  </a:moveTo>
                  <a:cubicBezTo>
                    <a:pt x="40" y="43"/>
                    <a:pt x="28" y="45"/>
                    <a:pt x="18" y="42"/>
                  </a:cubicBezTo>
                  <a:cubicBezTo>
                    <a:pt x="10" y="40"/>
                    <a:pt x="0" y="29"/>
                    <a:pt x="0" y="23"/>
                  </a:cubicBezTo>
                  <a:cubicBezTo>
                    <a:pt x="1" y="15"/>
                    <a:pt x="11" y="4"/>
                    <a:pt x="19" y="3"/>
                  </a:cubicBezTo>
                  <a:cubicBezTo>
                    <a:pt x="40" y="0"/>
                    <a:pt x="61" y="0"/>
                    <a:pt x="82" y="2"/>
                  </a:cubicBezTo>
                  <a:cubicBezTo>
                    <a:pt x="90" y="3"/>
                    <a:pt x="101" y="15"/>
                    <a:pt x="101" y="22"/>
                  </a:cubicBezTo>
                  <a:cubicBezTo>
                    <a:pt x="101" y="29"/>
                    <a:pt x="91" y="39"/>
                    <a:pt x="83" y="42"/>
                  </a:cubicBezTo>
                  <a:cubicBezTo>
                    <a:pt x="74" y="46"/>
                    <a:pt x="62" y="43"/>
                    <a:pt x="51" y="43"/>
                  </a:cubicBezTo>
                  <a:cubicBezTo>
                    <a:pt x="51" y="43"/>
                    <a:pt x="51" y="43"/>
                    <a:pt x="51" y="43"/>
                  </a:cubicBez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8"/>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9"/>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171" name="Google Shape;171;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3: हमेशा के लिए कितना लंबा है?</a:t>
            </a:r>
            <a:endParaRPr/>
          </a:p>
        </p:txBody>
      </p:sp>
      <p:sp>
        <p:nvSpPr>
          <p:cNvPr id="172" name="Google Shape;172;p9"/>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173" name="Google Shape;173;p9"/>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सोशल मीडिया डेटा जागरूकता</a:t>
            </a:r>
            <a:endParaRPr b="1" i="0" sz="3600" u="none" cap="none" strike="noStrike">
              <a:solidFill>
                <a:schemeClr val="lt1"/>
              </a:solidFill>
              <a:latin typeface="Arial"/>
              <a:ea typeface="Arial"/>
              <a:cs typeface="Arial"/>
              <a:sym typeface="Arial"/>
            </a:endParaRPr>
          </a:p>
        </p:txBody>
      </p:sp>
      <p:sp>
        <p:nvSpPr>
          <p:cNvPr id="174" name="Google Shape;174;p9"/>
          <p:cNvSpPr/>
          <p:nvPr/>
        </p:nvSpPr>
        <p:spPr>
          <a:xfrm>
            <a:off x="3185651" y="1331464"/>
            <a:ext cx="5678129" cy="3548445"/>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9"/>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9"/>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pic>
        <p:nvPicPr>
          <p:cNvPr descr="Learn more about how social media platforms, businesses, and marketers, use your personal information and posts to social media to build profiles about you." id="177" name="Google Shape;177;p9" title="Social Media Data Privacy Awareness">
            <a:hlinkClick r:id="rId4"/>
          </p:cNvPr>
          <p:cNvPicPr preferRelativeResize="0"/>
          <p:nvPr/>
        </p:nvPicPr>
        <p:blipFill>
          <a:blip r:embed="rId5">
            <a:alphaModFix/>
          </a:blip>
          <a:stretch>
            <a:fillRect/>
          </a:stretch>
        </p:blipFill>
        <p:spPr>
          <a:xfrm>
            <a:off x="3127750" y="1331475"/>
            <a:ext cx="5793925" cy="3548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