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7">
          <p15:clr>
            <a:srgbClr val="A4A3A4"/>
          </p15:clr>
        </p15:guide>
        <p15:guide id="2" pos="529">
          <p15:clr>
            <a:srgbClr val="A4A3A4"/>
          </p15:clr>
        </p15:guide>
        <p15:guide id="3" pos="302">
          <p15:clr>
            <a:srgbClr val="A4A3A4"/>
          </p15:clr>
        </p15:guide>
      </p15:sldGuideLst>
    </p:ext>
    <p:ext uri="GoogleSlidesCustomDataVersion2">
      <go:slidesCustomData xmlns:go="http://customooxmlschemas.google.com/" r:id="rId15" roundtripDataSignature="AMtx7mjnQJnU6iR9XJbgDE6p3gJ7ZOZU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7" orient="horz"/>
        <p:guide pos="529"/>
        <p:guide pos="302"/>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RDOFt1tFYx8"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 name="Shape 35"/>
        <p:cNvGrpSpPr/>
        <p:nvPr/>
      </p:nvGrpSpPr>
      <p:grpSpPr>
        <a:xfrm>
          <a:off x="0" y="0"/>
          <a:ext cx="0" cy="0"/>
          <a:chOff x="0" y="0"/>
          <a:chExt cx="0" cy="0"/>
        </a:xfrm>
      </p:grpSpPr>
      <p:sp>
        <p:nvSpPr>
          <p:cNvPr id="36" name="Google Shape;3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 name="Google Shape;3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 name="Google Shape;4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https://www.youtube.com/watch?v=RDOFt1tFYx8</a:t>
            </a:r>
            <a:endParaRPr/>
          </a:p>
        </p:txBody>
      </p:sp>
      <p:sp>
        <p:nvSpPr>
          <p:cNvPr id="47" name="Google Shape;4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 name="Google Shape;59;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 name="Google Shape;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1" name="Google Shape;11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3" name="Shape 13"/>
        <p:cNvGrpSpPr/>
        <p:nvPr/>
      </p:nvGrpSpPr>
      <p:grpSpPr>
        <a:xfrm>
          <a:off x="0" y="0"/>
          <a:ext cx="0" cy="0"/>
          <a:chOff x="0" y="0"/>
          <a:chExt cx="0" cy="0"/>
        </a:xfrm>
      </p:grpSpPr>
      <p:pic>
        <p:nvPicPr>
          <p:cNvPr id="14" name="Google Shape;14;p12"/>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15" name="Google Shape;15;p12"/>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 name="Google Shape;16;p1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17" name="Google Shape;17;p12"/>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18" name="Google Shape;18;p12"/>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pic>
        <p:nvPicPr>
          <p:cNvPr id="21" name="Google Shape;21;p13"/>
          <p:cNvPicPr preferRelativeResize="0"/>
          <p:nvPr/>
        </p:nvPicPr>
        <p:blipFill rotWithShape="1">
          <a:blip r:embed="rId2">
            <a:alphaModFix/>
          </a:blip>
          <a:srcRect b="0" l="0" r="0" t="0"/>
          <a:stretch/>
        </p:blipFill>
        <p:spPr>
          <a:xfrm>
            <a:off x="183116" y="6642966"/>
            <a:ext cx="635187" cy="126615"/>
          </a:xfrm>
          <a:prstGeom prst="rect">
            <a:avLst/>
          </a:prstGeom>
          <a:noFill/>
          <a:ln>
            <a:noFill/>
          </a:ln>
        </p:spPr>
      </p:pic>
      <p:sp>
        <p:nvSpPr>
          <p:cNvPr id="22" name="Google Shape;22;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64E0"/>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13"/>
          <p:cNvSpPr/>
          <p:nvPr/>
        </p:nvSpPr>
        <p:spPr>
          <a:xfrm>
            <a:off x="0" y="6554546"/>
            <a:ext cx="11430000" cy="303454"/>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 name="Google Shape;25;p1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pic>
        <p:nvPicPr>
          <p:cNvPr id="26" name="Google Shape;26;p13"/>
          <p:cNvPicPr preferRelativeResize="0"/>
          <p:nvPr/>
        </p:nvPicPr>
        <p:blipFill rotWithShape="1">
          <a:blip r:embed="rId3">
            <a:alphaModFix/>
          </a:blip>
          <a:srcRect b="0" l="0" r="0" t="0"/>
          <a:stretch/>
        </p:blipFill>
        <p:spPr>
          <a:xfrm rot="-5400000">
            <a:off x="11767932" y="6554548"/>
            <a:ext cx="303452" cy="303452"/>
          </a:xfrm>
          <a:prstGeom prst="rect">
            <a:avLst/>
          </a:prstGeom>
          <a:noFill/>
          <a:ln>
            <a:noFill/>
          </a:ln>
        </p:spPr>
      </p:pic>
      <p:sp>
        <p:nvSpPr>
          <p:cNvPr id="27" name="Google Shape;27;p13"/>
          <p:cNvSpPr txBox="1"/>
          <p:nvPr>
            <p:ph idx="12" type="sldNum"/>
          </p:nvPr>
        </p:nvSpPr>
        <p:spPr>
          <a:xfrm>
            <a:off x="9346095" y="6569111"/>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pic>
        <p:nvPicPr>
          <p:cNvPr id="29" name="Google Shape;29;p14"/>
          <p:cNvPicPr preferRelativeResize="0"/>
          <p:nvPr/>
        </p:nvPicPr>
        <p:blipFill rotWithShape="1">
          <a:blip r:embed="rId2">
            <a:alphaModFix/>
          </a:blip>
          <a:srcRect b="0" l="0" r="0" t="0"/>
          <a:stretch/>
        </p:blipFill>
        <p:spPr>
          <a:xfrm>
            <a:off x="265506" y="6617996"/>
            <a:ext cx="768577" cy="153204"/>
          </a:xfrm>
          <a:prstGeom prst="rect">
            <a:avLst/>
          </a:prstGeom>
          <a:noFill/>
          <a:ln>
            <a:noFill/>
          </a:ln>
        </p:spPr>
      </p:pic>
      <p:sp>
        <p:nvSpPr>
          <p:cNvPr id="30" name="Google Shape;30;p14"/>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rgbClr val="0064E0"/>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4"/>
          <p:cNvSpPr/>
          <p:nvPr/>
        </p:nvSpPr>
        <p:spPr>
          <a:xfrm>
            <a:off x="0" y="6531197"/>
            <a:ext cx="12192000" cy="326803"/>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14"/>
          <p:cNvSpPr txBox="1"/>
          <p:nvPr>
            <p:ph idx="11" type="ftr"/>
          </p:nvPr>
        </p:nvSpPr>
        <p:spPr>
          <a:xfrm>
            <a:off x="1732722" y="6557436"/>
            <a:ext cx="4114800" cy="27432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34" name="Google Shape;34;p14"/>
          <p:cNvSpPr txBox="1"/>
          <p:nvPr>
            <p:ph idx="12" type="sldNum"/>
          </p:nvPr>
        </p:nvSpPr>
        <p:spPr>
          <a:xfrm>
            <a:off x="8610600" y="6557436"/>
            <a:ext cx="2743200" cy="27432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0"/>
              </a:spcBef>
              <a:spcAft>
                <a:spcPts val="0"/>
              </a:spcAft>
              <a:buClr>
                <a:srgbClr val="0064E0"/>
              </a:buClr>
              <a:buSzPts val="3600"/>
              <a:buFont typeface="Arial"/>
              <a:buNone/>
              <a:defRPr b="1" i="0" sz="3600" u="none" cap="none" strike="noStrike">
                <a:solidFill>
                  <a:srgbClr val="0064E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hyperlink" Target="http://www.youtube.com/watch?v=RDOFt1tFYx8" TargetMode="External"/><Relationship Id="rId5"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6.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 name="Shape 38"/>
        <p:cNvGrpSpPr/>
        <p:nvPr/>
      </p:nvGrpSpPr>
      <p:grpSpPr>
        <a:xfrm>
          <a:off x="0" y="0"/>
          <a:ext cx="0" cy="0"/>
          <a:chOff x="0" y="0"/>
          <a:chExt cx="0" cy="0"/>
        </a:xfrm>
      </p:grpSpPr>
      <p:sp>
        <p:nvSpPr>
          <p:cNvPr id="39" name="Google Shape;39;p1"/>
          <p:cNvSpPr/>
          <p:nvPr/>
        </p:nvSpPr>
        <p:spPr>
          <a:xfrm>
            <a:off x="7090787" y="2004484"/>
            <a:ext cx="3349451"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64DF"/>
                </a:solidFill>
                <a:latin typeface="Arial"/>
                <a:ea typeface="Arial"/>
                <a:cs typeface="Arial"/>
                <a:sym typeface="Arial"/>
              </a:rPr>
              <a:t>डिजिटल नागरिकता</a:t>
            </a:r>
            <a:endParaRPr b="1" i="0" sz="3200" u="none" cap="none" strike="noStrike">
              <a:solidFill>
                <a:srgbClr val="0064DF"/>
              </a:solidFill>
              <a:latin typeface="Arial"/>
              <a:ea typeface="Arial"/>
              <a:cs typeface="Arial"/>
              <a:sym typeface="Arial"/>
            </a:endParaRPr>
          </a:p>
        </p:txBody>
      </p:sp>
      <p:sp>
        <p:nvSpPr>
          <p:cNvPr id="40" name="Google Shape;40;p1"/>
          <p:cNvSpPr/>
          <p:nvPr/>
        </p:nvSpPr>
        <p:spPr>
          <a:xfrm>
            <a:off x="7177873" y="1778558"/>
            <a:ext cx="1627833" cy="140677"/>
          </a:xfrm>
          <a:prstGeom prst="rect">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1"/>
          <p:cNvSpPr/>
          <p:nvPr/>
        </p:nvSpPr>
        <p:spPr>
          <a:xfrm>
            <a:off x="6863697" y="3506300"/>
            <a:ext cx="5014200" cy="1514700"/>
          </a:xfrm>
          <a:prstGeom prst="rect">
            <a:avLst/>
          </a:prstGeom>
          <a:solidFill>
            <a:srgbClr val="00B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 name="Google Shape;42;p1"/>
          <p:cNvSpPr/>
          <p:nvPr/>
        </p:nvSpPr>
        <p:spPr>
          <a:xfrm>
            <a:off x="6863712" y="3679933"/>
            <a:ext cx="5101200" cy="1277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lt1"/>
                </a:solidFill>
                <a:latin typeface="Arial"/>
                <a:ea typeface="Arial"/>
                <a:cs typeface="Arial"/>
                <a:sym typeface="Arial"/>
              </a:rPr>
              <a:t>पाठ 15</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500"/>
              <a:buFont typeface="Arial"/>
              <a:buNone/>
            </a:pPr>
            <a:r>
              <a:t/>
            </a:r>
            <a:endParaRPr b="0" i="0" sz="5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FFFF00"/>
              </a:buClr>
              <a:buSzPts val="2400"/>
              <a:buFont typeface="Arial"/>
              <a:buNone/>
            </a:pPr>
            <a:r>
              <a:rPr b="1" i="0" lang="en-US" sz="2400" u="none" cap="none" strike="noStrike">
                <a:solidFill>
                  <a:srgbClr val="FFFF00"/>
                </a:solidFill>
                <a:latin typeface="Arial"/>
                <a:ea typeface="Arial"/>
                <a:cs typeface="Arial"/>
                <a:sym typeface="Arial"/>
              </a:rPr>
              <a:t>फेक न्यूज स्पॉट करें - इंटरनेट अन्वेषक</a:t>
            </a:r>
            <a:endParaRPr b="0" i="0" sz="1400" u="none" cap="none" strike="noStrike">
              <a:solidFill>
                <a:srgbClr val="000000"/>
              </a:solidFill>
              <a:latin typeface="Arial"/>
              <a:ea typeface="Arial"/>
              <a:cs typeface="Arial"/>
              <a:sym typeface="Arial"/>
            </a:endParaRPr>
          </a:p>
        </p:txBody>
      </p:sp>
      <p:pic>
        <p:nvPicPr>
          <p:cNvPr id="43" name="Google Shape;43;p1"/>
          <p:cNvPicPr preferRelativeResize="0"/>
          <p:nvPr/>
        </p:nvPicPr>
        <p:blipFill rotWithShape="1">
          <a:blip r:embed="rId3">
            <a:alphaModFix/>
          </a:blip>
          <a:srcRect b="0" l="0" r="0" t="0"/>
          <a:stretch/>
        </p:blipFill>
        <p:spPr>
          <a:xfrm>
            <a:off x="1029939" y="839660"/>
            <a:ext cx="4533265" cy="51786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p2"/>
          <p:cNvPicPr preferRelativeResize="0"/>
          <p:nvPr/>
        </p:nvPicPr>
        <p:blipFill rotWithShape="1">
          <a:blip r:embed="rId3">
            <a:alphaModFix/>
          </a:blip>
          <a:srcRect b="23" l="0" r="0" t="22"/>
          <a:stretch/>
        </p:blipFill>
        <p:spPr>
          <a:xfrm>
            <a:off x="0" y="-1"/>
            <a:ext cx="12192000" cy="6550244"/>
          </a:xfrm>
          <a:prstGeom prst="rect">
            <a:avLst/>
          </a:prstGeom>
          <a:noFill/>
          <a:ln>
            <a:noFill/>
          </a:ln>
        </p:spPr>
      </p:pic>
      <p:sp>
        <p:nvSpPr>
          <p:cNvPr id="50" name="Google Shape;50;p2"/>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51" name="Google Shape;51;p2"/>
          <p:cNvSpPr txBox="1"/>
          <p:nvPr/>
        </p:nvSpPr>
        <p:spPr>
          <a:xfrm>
            <a:off x="705749" y="307757"/>
            <a:ext cx="10900097"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फेक न्यूज क्या है?</a:t>
            </a:r>
            <a:endParaRPr b="0" i="0" sz="1400" u="none" cap="none" strike="noStrike">
              <a:solidFill>
                <a:srgbClr val="000000"/>
              </a:solidFill>
              <a:latin typeface="Arial"/>
              <a:ea typeface="Arial"/>
              <a:cs typeface="Arial"/>
              <a:sym typeface="Arial"/>
            </a:endParaRPr>
          </a:p>
        </p:txBody>
      </p:sp>
      <p:sp>
        <p:nvSpPr>
          <p:cNvPr id="52" name="Google Shape;52;p2"/>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15: फेक न्यूज को स्पॉट करें - इंटरनेट अन्वेषक</a:t>
            </a:r>
            <a:endParaRPr/>
          </a:p>
        </p:txBody>
      </p:sp>
      <p:sp>
        <p:nvSpPr>
          <p:cNvPr id="53" name="Google Shape;53;p2"/>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 name="Google Shape;54;p2"/>
          <p:cNvSpPr/>
          <p:nvPr/>
        </p:nvSpPr>
        <p:spPr>
          <a:xfrm>
            <a:off x="640115" y="1170435"/>
            <a:ext cx="10119809" cy="480901"/>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Clr>
                <a:srgbClr val="000000"/>
              </a:buClr>
              <a:buSzPts val="2400"/>
              <a:buFont typeface="Arial"/>
              <a:buNone/>
            </a:pPr>
            <a:r>
              <a:rPr b="1" i="0" lang="en-US" sz="2400" u="none" cap="none" strike="noStrike">
                <a:solidFill>
                  <a:schemeClr val="dk1"/>
                </a:solidFill>
                <a:latin typeface="Arial"/>
                <a:ea typeface="Arial"/>
                <a:cs typeface="Arial"/>
                <a:sym typeface="Arial"/>
              </a:rPr>
              <a:t>फेक न्यूज को समझाइए</a:t>
            </a:r>
            <a:endParaRPr b="0" i="0" sz="1400" u="none" cap="none" strike="noStrike">
              <a:solidFill>
                <a:srgbClr val="000000"/>
              </a:solidFill>
              <a:latin typeface="Arial"/>
              <a:ea typeface="Arial"/>
              <a:cs typeface="Arial"/>
              <a:sym typeface="Arial"/>
            </a:endParaRPr>
          </a:p>
        </p:txBody>
      </p:sp>
      <p:sp>
        <p:nvSpPr>
          <p:cNvPr id="55" name="Google Shape;55;p2"/>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pic>
        <p:nvPicPr>
          <p:cNvPr descr="What is fake news? How do you tell the difference between real news and stories that have been made up? CBC Kids News’s Sid and Ruby break it down for you.&#10;------------------------------------&#10;CBC Kids News is a website for kids, covering the information you want to know. Real Kids. Real News. Check it out at https://www.cbc.ca/kidsnews&#10;&#10;Follow us:&#10;Instagram - https://www.instagram.com/cbckidsnews/&#10;Twitter - https://twitter.com/CBCKidsNews" id="56" name="Google Shape;56;p2" title="What is fake news - explained l CBC Kids News">
            <a:hlinkClick r:id="rId4"/>
          </p:cNvPr>
          <p:cNvPicPr preferRelativeResize="0"/>
          <p:nvPr/>
        </p:nvPicPr>
        <p:blipFill>
          <a:blip r:embed="rId5">
            <a:alphaModFix/>
          </a:blip>
          <a:stretch>
            <a:fillRect/>
          </a:stretch>
        </p:blipFill>
        <p:spPr>
          <a:xfrm>
            <a:off x="2439450" y="1587875"/>
            <a:ext cx="7630315" cy="4292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3"/>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62" name="Google Shape;62;p3"/>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फर्जी खबरों की श्रेणियां</a:t>
            </a:r>
            <a:endParaRPr b="1" i="0" sz="3600" u="none" cap="none" strike="noStrike">
              <a:solidFill>
                <a:srgbClr val="0064E0"/>
              </a:solidFill>
              <a:latin typeface="Arial"/>
              <a:ea typeface="Arial"/>
              <a:cs typeface="Arial"/>
              <a:sym typeface="Arial"/>
            </a:endParaRPr>
          </a:p>
        </p:txBody>
      </p:sp>
      <p:sp>
        <p:nvSpPr>
          <p:cNvPr id="63" name="Google Shape;63;p3"/>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15: फेक न्यूज को स्पॉट करें - इंटरनेट अन्वेषक</a:t>
            </a:r>
            <a:endParaRPr/>
          </a:p>
        </p:txBody>
      </p:sp>
      <p:sp>
        <p:nvSpPr>
          <p:cNvPr id="64" name="Google Shape;64;p3"/>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65" name="Google Shape;65;p3"/>
          <p:cNvPicPr preferRelativeResize="0"/>
          <p:nvPr/>
        </p:nvPicPr>
        <p:blipFill rotWithShape="1">
          <a:blip r:embed="rId3">
            <a:alphaModFix/>
          </a:blip>
          <a:srcRect b="0" l="0" r="0" t="0"/>
          <a:stretch/>
        </p:blipFill>
        <p:spPr>
          <a:xfrm>
            <a:off x="479425" y="1800234"/>
            <a:ext cx="5586957" cy="3626287"/>
          </a:xfrm>
          <a:prstGeom prst="rect">
            <a:avLst/>
          </a:prstGeom>
          <a:noFill/>
          <a:ln>
            <a:noFill/>
          </a:ln>
        </p:spPr>
      </p:pic>
      <p:sp>
        <p:nvSpPr>
          <p:cNvPr id="66" name="Google Shape;66;p3"/>
          <p:cNvSpPr/>
          <p:nvPr/>
        </p:nvSpPr>
        <p:spPr>
          <a:xfrm>
            <a:off x="479425" y="5563022"/>
            <a:ext cx="910394" cy="910394"/>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7" name="Google Shape;67;p3"/>
          <p:cNvSpPr/>
          <p:nvPr/>
        </p:nvSpPr>
        <p:spPr>
          <a:xfrm>
            <a:off x="8660280" y="1891135"/>
            <a:ext cx="2945565" cy="1043778"/>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वास्तविक समाचार की तरह दिखते हैं लेकिन पूरी तरह से बने हुए हैं!</a:t>
            </a: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8660280" y="3137050"/>
            <a:ext cx="2945565" cy="1043778"/>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गलत बयानी या झूठ के साथ सच्चाई का कुछ मिश्रण</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a:off x="8660280" y="4382743"/>
            <a:ext cx="2945565" cy="1043778"/>
          </a:xfrm>
          <a:prstGeom prst="rect">
            <a:avLst/>
          </a:prstGeom>
          <a:gradFill>
            <a:gsLst>
              <a:gs pos="0">
                <a:srgbClr val="EAEAEA"/>
              </a:gs>
              <a:gs pos="100000">
                <a:srgbClr val="F2F2F2"/>
              </a:gs>
            </a:gsLst>
            <a:lin ang="0" scaled="0"/>
          </a:gradFill>
          <a:ln>
            <a:noFill/>
          </a:ln>
        </p:spPr>
        <p:txBody>
          <a:bodyPr anchorCtr="0" anchor="ctr" bIns="45700" lIns="7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विज्ञापन राजस्व बढ़ाने के लिए ध्यान आकर्षित करने वाली सुर्खियाँ</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6295459" y="1890913"/>
            <a:ext cx="2364821" cy="1044000"/>
          </a:xfrm>
          <a:prstGeom prst="rect">
            <a:avLst/>
          </a:prstGeom>
          <a:gradFill>
            <a:gsLst>
              <a:gs pos="0">
                <a:srgbClr val="914613"/>
              </a:gs>
              <a:gs pos="50000">
                <a:srgbClr val="D1651C"/>
              </a:gs>
              <a:gs pos="100000">
                <a:srgbClr val="FB7A22"/>
              </a:gs>
            </a:gsLst>
            <a:lin ang="16200000" scaled="0"/>
          </a:gradFill>
          <a:ln>
            <a:noFill/>
          </a:ln>
        </p:spPr>
        <p:txBody>
          <a:bodyPr anchorCtr="0" anchor="ctr" bIns="45700" lIns="90000" spcFirstLastPara="1" rIns="91425" wrap="square" tIns="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झूठी कहानियाँ</a:t>
            </a:r>
            <a:endParaRPr b="0" i="0" sz="1400" u="none" cap="none" strike="noStrike">
              <a:solidFill>
                <a:srgbClr val="000000"/>
              </a:solidFill>
              <a:latin typeface="Arial"/>
              <a:ea typeface="Arial"/>
              <a:cs typeface="Arial"/>
              <a:sym typeface="Arial"/>
            </a:endParaRPr>
          </a:p>
        </p:txBody>
      </p:sp>
      <p:sp>
        <p:nvSpPr>
          <p:cNvPr id="71" name="Google Shape;71;p3"/>
          <p:cNvSpPr/>
          <p:nvPr/>
        </p:nvSpPr>
        <p:spPr>
          <a:xfrm>
            <a:off x="6295459" y="3136828"/>
            <a:ext cx="2364821" cy="1044000"/>
          </a:xfrm>
          <a:prstGeom prst="rect">
            <a:avLst/>
          </a:prstGeom>
          <a:gradFill>
            <a:gsLst>
              <a:gs pos="0">
                <a:srgbClr val="9E7400"/>
              </a:gs>
              <a:gs pos="50000">
                <a:srgbClr val="E4A800"/>
              </a:gs>
              <a:gs pos="100000">
                <a:srgbClr val="FFC900"/>
              </a:gs>
            </a:gsLst>
            <a:lin ang="16200000" scaled="0"/>
          </a:gradFill>
          <a:ln>
            <a:noFill/>
          </a:ln>
        </p:spPr>
        <p:txBody>
          <a:bodyPr anchorCtr="0" anchor="ctr" bIns="45700" lIns="90000" spcFirstLastPara="1" rIns="91425" wrap="square" tIns="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आधे सच</a:t>
            </a:r>
            <a:endParaRPr b="0" i="0" sz="1400" u="none" cap="none" strike="noStrike">
              <a:solidFill>
                <a:srgbClr val="000000"/>
              </a:solidFill>
              <a:latin typeface="Arial"/>
              <a:ea typeface="Arial"/>
              <a:cs typeface="Arial"/>
              <a:sym typeface="Arial"/>
            </a:endParaRPr>
          </a:p>
        </p:txBody>
      </p:sp>
      <p:sp>
        <p:nvSpPr>
          <p:cNvPr id="72" name="Google Shape;72;p3"/>
          <p:cNvSpPr/>
          <p:nvPr/>
        </p:nvSpPr>
        <p:spPr>
          <a:xfrm>
            <a:off x="6295459" y="4382521"/>
            <a:ext cx="2364821" cy="1044000"/>
          </a:xfrm>
          <a:prstGeom prst="rect">
            <a:avLst/>
          </a:prstGeom>
          <a:gradFill>
            <a:gsLst>
              <a:gs pos="0">
                <a:srgbClr val="213F76"/>
              </a:gs>
              <a:gs pos="50000">
                <a:srgbClr val="2F5CAB"/>
              </a:gs>
              <a:gs pos="100000">
                <a:srgbClr val="3A6FCD"/>
              </a:gs>
            </a:gsLst>
            <a:lin ang="16200000" scaled="0"/>
          </a:gradFill>
          <a:ln>
            <a:noFill/>
          </a:ln>
        </p:spPr>
        <p:txBody>
          <a:bodyPr anchorCtr="0" anchor="ctr" bIns="45700" lIns="90000" spcFirstLastPara="1" rIns="91425" wrap="square" tIns="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lt1"/>
                </a:solidFill>
                <a:latin typeface="Arial"/>
                <a:ea typeface="Arial"/>
                <a:cs typeface="Arial"/>
                <a:sym typeface="Arial"/>
              </a:rPr>
              <a:t>क्लिकबेट</a:t>
            </a:r>
            <a:endParaRPr b="0" i="0" sz="1400" u="none" cap="none" strike="noStrike">
              <a:solidFill>
                <a:srgbClr val="000000"/>
              </a:solidFill>
              <a:latin typeface="Arial"/>
              <a:ea typeface="Arial"/>
              <a:cs typeface="Arial"/>
              <a:sym typeface="Arial"/>
            </a:endParaRPr>
          </a:p>
        </p:txBody>
      </p:sp>
      <p:sp>
        <p:nvSpPr>
          <p:cNvPr id="73" name="Google Shape;73;p3"/>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4"/>
          <p:cNvSpPr/>
          <p:nvPr/>
        </p:nvSpPr>
        <p:spPr>
          <a:xfrm flipH="1">
            <a:off x="6024622" y="3493285"/>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1E4E79"/>
          </a:solidFill>
          <a:ln>
            <a:noFill/>
          </a:ln>
        </p:spPr>
        <p:txBody>
          <a:bodyPr anchorCtr="0" anchor="ctr" bIns="45700" lIns="468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9" name="Google Shape;79;p4"/>
          <p:cNvSpPr/>
          <p:nvPr/>
        </p:nvSpPr>
        <p:spPr>
          <a:xfrm flipH="1">
            <a:off x="6513978" y="3493285"/>
            <a:ext cx="4923273" cy="879339"/>
          </a:xfrm>
          <a:prstGeom prst="rect">
            <a:avLst/>
          </a:prstGeom>
          <a:solidFill>
            <a:srgbClr val="0064E0"/>
          </a:solidFill>
          <a:ln cap="flat" cmpd="sng" w="19050">
            <a:solidFill>
              <a:schemeClr val="lt1"/>
            </a:solidFill>
            <a:prstDash val="solid"/>
            <a:miter lim="800000"/>
            <a:headEnd len="sm" w="sm" type="none"/>
            <a:tailEnd len="sm" w="sm" type="none"/>
          </a:ln>
        </p:spPr>
        <p:txBody>
          <a:bodyPr anchorCtr="0" anchor="ctr" bIns="45700" lIns="216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क्या आप सोच सकते हैं कि कब कोई झूठी कहानी प्रकाशित करना चाहेगा?</a:t>
            </a:r>
            <a:endParaRPr b="0" i="0" sz="1400" u="none" cap="none" strike="noStrike">
              <a:solidFill>
                <a:srgbClr val="000000"/>
              </a:solidFill>
              <a:latin typeface="Arial"/>
              <a:ea typeface="Arial"/>
              <a:cs typeface="Arial"/>
              <a:sym typeface="Arial"/>
            </a:endParaRPr>
          </a:p>
        </p:txBody>
      </p:sp>
      <p:sp>
        <p:nvSpPr>
          <p:cNvPr id="80" name="Google Shape;80;p4"/>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81" name="Google Shape;81;p4"/>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यह असली है या नकली?</a:t>
            </a:r>
            <a:endParaRPr b="1" i="0" sz="3600" u="none" cap="none" strike="noStrike">
              <a:solidFill>
                <a:srgbClr val="0064E0"/>
              </a:solidFill>
              <a:latin typeface="Arial"/>
              <a:ea typeface="Arial"/>
              <a:cs typeface="Arial"/>
              <a:sym typeface="Arial"/>
            </a:endParaRPr>
          </a:p>
        </p:txBody>
      </p:sp>
      <p:sp>
        <p:nvSpPr>
          <p:cNvPr id="82" name="Google Shape;82;p4"/>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15: फेक न्यूज को स्पॉट करें - इंटरनेट अन्वेषक</a:t>
            </a:r>
            <a:endParaRPr/>
          </a:p>
        </p:txBody>
      </p:sp>
      <p:sp>
        <p:nvSpPr>
          <p:cNvPr id="83" name="Google Shape;83;p4"/>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4" name="Google Shape;84;p4"/>
          <p:cNvSpPr/>
          <p:nvPr/>
        </p:nvSpPr>
        <p:spPr>
          <a:xfrm flipH="1">
            <a:off x="6024622" y="2487445"/>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1E4E79"/>
          </a:solidFill>
          <a:ln>
            <a:noFill/>
          </a:ln>
        </p:spPr>
        <p:txBody>
          <a:bodyPr anchorCtr="0" anchor="ctr" bIns="45700" lIns="468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5" name="Google Shape;85;p4"/>
          <p:cNvSpPr/>
          <p:nvPr/>
        </p:nvSpPr>
        <p:spPr>
          <a:xfrm flipH="1">
            <a:off x="6513978" y="2487445"/>
            <a:ext cx="4923273" cy="879339"/>
          </a:xfrm>
          <a:prstGeom prst="rect">
            <a:avLst/>
          </a:prstGeom>
          <a:solidFill>
            <a:srgbClr val="0064E0"/>
          </a:solidFill>
          <a:ln cap="flat" cmpd="sng" w="19050">
            <a:solidFill>
              <a:schemeClr val="lt1"/>
            </a:solidFill>
            <a:prstDash val="solid"/>
            <a:miter lim="800000"/>
            <a:headEnd len="sm" w="sm" type="none"/>
            <a:tailEnd len="sm" w="sm" type="none"/>
          </a:ln>
        </p:spPr>
        <p:txBody>
          <a:bodyPr anchorCtr="0" anchor="ctr" bIns="45700" lIns="216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कोई समाचार वेबसाइट या कोई व्यक्ति झूठी कहानी या आधा सच क्यों प्रकाशित करेगा?</a:t>
            </a:r>
            <a:endParaRPr b="0" i="0" sz="1400" u="none" cap="none" strike="noStrike">
              <a:solidFill>
                <a:srgbClr val="000000"/>
              </a:solidFill>
              <a:latin typeface="Arial"/>
              <a:ea typeface="Arial"/>
              <a:cs typeface="Arial"/>
              <a:sym typeface="Arial"/>
            </a:endParaRPr>
          </a:p>
        </p:txBody>
      </p:sp>
      <p:pic>
        <p:nvPicPr>
          <p:cNvPr descr="A group of people standing around a car  Description automatically generated with low confidence" id="86" name="Google Shape;86;p4"/>
          <p:cNvPicPr preferRelativeResize="0"/>
          <p:nvPr/>
        </p:nvPicPr>
        <p:blipFill rotWithShape="1">
          <a:blip r:embed="rId3">
            <a:alphaModFix/>
          </a:blip>
          <a:srcRect b="0" l="0" r="0" t="0"/>
          <a:stretch/>
        </p:blipFill>
        <p:spPr>
          <a:xfrm>
            <a:off x="838200" y="1468439"/>
            <a:ext cx="5675779" cy="4610359"/>
          </a:xfrm>
          <a:prstGeom prst="rect">
            <a:avLst/>
          </a:prstGeom>
          <a:noFill/>
          <a:ln>
            <a:noFill/>
          </a:ln>
        </p:spPr>
      </p:pic>
      <p:pic>
        <p:nvPicPr>
          <p:cNvPr id="87" name="Google Shape;87;p4"/>
          <p:cNvPicPr preferRelativeResize="0"/>
          <p:nvPr/>
        </p:nvPicPr>
        <p:blipFill rotWithShape="1">
          <a:blip r:embed="rId4">
            <a:alphaModFix/>
          </a:blip>
          <a:srcRect b="0" l="0" r="0" t="0"/>
          <a:stretch/>
        </p:blipFill>
        <p:spPr>
          <a:xfrm rot="-5400000">
            <a:off x="5892032" y="872590"/>
            <a:ext cx="621947" cy="621947"/>
          </a:xfrm>
          <a:prstGeom prst="rect">
            <a:avLst/>
          </a:prstGeom>
          <a:noFill/>
          <a:ln>
            <a:noFill/>
          </a:ln>
        </p:spPr>
      </p:pic>
      <p:sp>
        <p:nvSpPr>
          <p:cNvPr id="88" name="Google Shape;88;p4"/>
          <p:cNvSpPr/>
          <p:nvPr/>
        </p:nvSpPr>
        <p:spPr>
          <a:xfrm>
            <a:off x="5544900" y="123593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4"/>
          <p:cNvSpPr/>
          <p:nvPr/>
        </p:nvSpPr>
        <p:spPr>
          <a:xfrm>
            <a:off x="5387109" y="4694619"/>
            <a:ext cx="1009845" cy="100984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सीसीसी</a:t>
            </a:r>
            <a:endParaRPr b="0" i="0" sz="1400" u="none" cap="none" strike="noStrike">
              <a:solidFill>
                <a:srgbClr val="000000"/>
              </a:solidFill>
              <a:latin typeface="Arial"/>
              <a:ea typeface="Arial"/>
              <a:cs typeface="Arial"/>
              <a:sym typeface="Arial"/>
            </a:endParaRPr>
          </a:p>
        </p:txBody>
      </p:sp>
      <p:sp>
        <p:nvSpPr>
          <p:cNvPr id="90" name="Google Shape;90;p4"/>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5"/>
          <p:cNvPicPr preferRelativeResize="0"/>
          <p:nvPr/>
        </p:nvPicPr>
        <p:blipFill rotWithShape="1">
          <a:blip r:embed="rId3">
            <a:alphaModFix/>
          </a:blip>
          <a:srcRect b="0" l="5710" r="5711" t="0"/>
          <a:stretch/>
        </p:blipFill>
        <p:spPr>
          <a:xfrm>
            <a:off x="839787" y="2036582"/>
            <a:ext cx="4088187" cy="3078422"/>
          </a:xfrm>
          <a:prstGeom prst="rect">
            <a:avLst/>
          </a:prstGeom>
          <a:noFill/>
          <a:ln>
            <a:noFill/>
          </a:ln>
        </p:spPr>
      </p:pic>
      <p:sp>
        <p:nvSpPr>
          <p:cNvPr id="96" name="Google Shape;96;p5"/>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97" name="Google Shape;97;p5"/>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क्या यह हमेशा "नकली" होता है?</a:t>
            </a:r>
            <a:endParaRPr b="1" i="0" sz="3600" u="none" cap="none" strike="noStrike">
              <a:solidFill>
                <a:srgbClr val="0064E0"/>
              </a:solidFill>
              <a:latin typeface="Arial"/>
              <a:ea typeface="Arial"/>
              <a:cs typeface="Arial"/>
              <a:sym typeface="Arial"/>
            </a:endParaRPr>
          </a:p>
        </p:txBody>
      </p:sp>
      <p:sp>
        <p:nvSpPr>
          <p:cNvPr id="98" name="Google Shape;98;p5"/>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15: फेक न्यूज को स्पॉट करें - इंटरनेट अन्वेषक</a:t>
            </a:r>
            <a:endParaRPr/>
          </a:p>
        </p:txBody>
      </p:sp>
      <p:sp>
        <p:nvSpPr>
          <p:cNvPr id="99" name="Google Shape;99;p5"/>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0" name="Google Shape;100;p5"/>
          <p:cNvSpPr/>
          <p:nvPr/>
        </p:nvSpPr>
        <p:spPr>
          <a:xfrm flipH="1">
            <a:off x="6024622" y="1658458"/>
            <a:ext cx="6188135" cy="879339"/>
          </a:xfrm>
          <a:custGeom>
            <a:rect b="b" l="l" r="r" t="t"/>
            <a:pathLst>
              <a:path extrusionOk="0" h="967648" w="6308904">
                <a:moveTo>
                  <a:pt x="5825080" y="0"/>
                </a:moveTo>
                <a:lnTo>
                  <a:pt x="5757365" y="0"/>
                </a:lnTo>
                <a:lnTo>
                  <a:pt x="5341256" y="0"/>
                </a:lnTo>
                <a:lnTo>
                  <a:pt x="0" y="0"/>
                </a:lnTo>
                <a:lnTo>
                  <a:pt x="0" y="967648"/>
                </a:lnTo>
                <a:lnTo>
                  <a:pt x="5341256" y="967648"/>
                </a:lnTo>
                <a:lnTo>
                  <a:pt x="5757365" y="967648"/>
                </a:lnTo>
                <a:lnTo>
                  <a:pt x="5825080" y="967648"/>
                </a:lnTo>
                <a:cubicBezTo>
                  <a:pt x="6092289" y="967648"/>
                  <a:pt x="6308904" y="751033"/>
                  <a:pt x="6308904" y="483824"/>
                </a:cubicBezTo>
                <a:cubicBezTo>
                  <a:pt x="6308904" y="216615"/>
                  <a:pt x="6092289" y="0"/>
                  <a:pt x="5825080" y="0"/>
                </a:cubicBezTo>
                <a:close/>
              </a:path>
            </a:pathLst>
          </a:custGeom>
          <a:solidFill>
            <a:srgbClr val="1E4E79"/>
          </a:solidFill>
          <a:ln>
            <a:noFill/>
          </a:ln>
        </p:spPr>
        <p:txBody>
          <a:bodyPr anchorCtr="0" anchor="ctr" bIns="45700" lIns="468000"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1" name="Google Shape;101;p5"/>
          <p:cNvSpPr/>
          <p:nvPr/>
        </p:nvSpPr>
        <p:spPr>
          <a:xfrm flipH="1">
            <a:off x="5249118" y="1658458"/>
            <a:ext cx="6188135" cy="879339"/>
          </a:xfrm>
          <a:prstGeom prst="rect">
            <a:avLst/>
          </a:prstGeom>
          <a:solidFill>
            <a:srgbClr val="0064E0"/>
          </a:solidFill>
          <a:ln cap="flat" cmpd="sng" w="19050">
            <a:solidFill>
              <a:schemeClr val="lt1"/>
            </a:solidFill>
            <a:prstDash val="solid"/>
            <a:miter lim="800000"/>
            <a:headEnd len="sm" w="sm" type="none"/>
            <a:tailEnd len="sm" w="sm" type="none"/>
          </a:ln>
        </p:spPr>
        <p:txBody>
          <a:bodyPr anchorCtr="0" anchor="ctr" bIns="45700" lIns="216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आइए एक हाई-प्रोफाइल घटना की जांच करें और विभिन्न समाचार स्रोतों ने इसे कैसे रिपोर्ट किया।</a:t>
            </a:r>
            <a:endParaRPr b="0" i="0" sz="1400" u="none" cap="none" strike="noStrike">
              <a:solidFill>
                <a:srgbClr val="000000"/>
              </a:solidFill>
              <a:latin typeface="Arial"/>
              <a:ea typeface="Arial"/>
              <a:cs typeface="Arial"/>
              <a:sym typeface="Arial"/>
            </a:endParaRPr>
          </a:p>
        </p:txBody>
      </p:sp>
      <p:pic>
        <p:nvPicPr>
          <p:cNvPr id="102" name="Google Shape;102;p5"/>
          <p:cNvPicPr preferRelativeResize="0"/>
          <p:nvPr/>
        </p:nvPicPr>
        <p:blipFill rotWithShape="1">
          <a:blip r:embed="rId4">
            <a:alphaModFix/>
          </a:blip>
          <a:srcRect b="0" l="0" r="0" t="0"/>
          <a:stretch/>
        </p:blipFill>
        <p:spPr>
          <a:xfrm rot="-5400000">
            <a:off x="4306028" y="1318060"/>
            <a:ext cx="621947" cy="621947"/>
          </a:xfrm>
          <a:prstGeom prst="rect">
            <a:avLst/>
          </a:prstGeom>
          <a:noFill/>
          <a:ln>
            <a:noFill/>
          </a:ln>
        </p:spPr>
      </p:pic>
      <p:sp>
        <p:nvSpPr>
          <p:cNvPr id="103" name="Google Shape;103;p5"/>
          <p:cNvSpPr/>
          <p:nvPr/>
        </p:nvSpPr>
        <p:spPr>
          <a:xfrm>
            <a:off x="3958896" y="1681409"/>
            <a:ext cx="258598" cy="258598"/>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5"/>
          <p:cNvSpPr/>
          <p:nvPr/>
        </p:nvSpPr>
        <p:spPr>
          <a:xfrm>
            <a:off x="839788" y="5150878"/>
            <a:ext cx="917463" cy="917463"/>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5"/>
          <p:cNvSpPr/>
          <p:nvPr/>
        </p:nvSpPr>
        <p:spPr>
          <a:xfrm>
            <a:off x="1836064" y="5150878"/>
            <a:ext cx="365665" cy="365665"/>
          </a:xfrm>
          <a:prstGeom prst="rect">
            <a:avLst/>
          </a:prstGeom>
          <a:solidFill>
            <a:srgbClr val="21B57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5"/>
          <p:cNvSpPr/>
          <p:nvPr/>
        </p:nvSpPr>
        <p:spPr>
          <a:xfrm flipH="1">
            <a:off x="5249116" y="2606040"/>
            <a:ext cx="6942882" cy="2508964"/>
          </a:xfrm>
          <a:prstGeom prst="rect">
            <a:avLst/>
          </a:prstGeom>
          <a:solidFill>
            <a:srgbClr val="F2F2F2"/>
          </a:solidFill>
          <a:ln cap="flat" cmpd="sng" w="19050">
            <a:solidFill>
              <a:schemeClr val="lt1"/>
            </a:solidFill>
            <a:prstDash val="solid"/>
            <a:miter lim="800000"/>
            <a:headEnd len="sm" w="sm" type="none"/>
            <a:tailEnd len="sm" w="sm" type="none"/>
          </a:ln>
        </p:spPr>
        <p:txBody>
          <a:bodyPr anchorCtr="0" anchor="t" bIns="45700" lIns="216000" spcFirstLastPara="1" rIns="648000" wrap="square" tIns="45700">
            <a:noAutofit/>
          </a:bodyPr>
          <a:lstStyle/>
          <a:p>
            <a:pPr indent="-2984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फरवरी 2020 में, यूएसए के राष्ट्रपति डोनाल्ड ट्रम्प ने भारत की यात्रा की। उन्होंने कुछ भाषण दिए, गणमान्य व्यक्तियों से मुलाकात की और ताजमहल का दौरा किया।</a:t>
            </a:r>
            <a:br>
              <a:rPr b="0" i="0" lang="en-US" sz="1800" u="none" cap="none" strike="noStrike">
                <a:solidFill>
                  <a:schemeClr val="dk1"/>
                </a:solidFill>
                <a:latin typeface="Arial"/>
                <a:ea typeface="Arial"/>
                <a:cs typeface="Arial"/>
                <a:sym typeface="Arial"/>
              </a:rPr>
            </a:br>
            <a:br>
              <a:rPr b="0" i="0" lang="en-US" sz="1800" u="none" cap="none" strike="noStrike">
                <a:solidFill>
                  <a:schemeClr val="dk1"/>
                </a:solidFill>
                <a:latin typeface="Arial"/>
                <a:ea typeface="Arial"/>
                <a:cs typeface="Arial"/>
                <a:sym typeface="Arial"/>
              </a:rPr>
            </a:br>
            <a:r>
              <a:rPr b="0" i="0" lang="en-US" sz="1800" u="none" cap="none" strike="noStrike">
                <a:solidFill>
                  <a:schemeClr val="dk1"/>
                </a:solidFill>
                <a:latin typeface="Arial"/>
                <a:ea typeface="Arial"/>
                <a:cs typeface="Arial"/>
                <a:sym typeface="Arial"/>
              </a:rPr>
              <a:t>दुनिया भर के समाचार आउटलेट ने यात्रा की सूचना दी। क्या वे सब एक ही बात कहते थे? यदि वे सभी एक ही बात नहीं कहते हैं, तो क्या वे "गलत" हैं?</a:t>
            </a:r>
            <a:endParaRPr b="0" i="0" sz="1600" u="none" cap="none" strike="noStrike">
              <a:solidFill>
                <a:srgbClr val="000000"/>
              </a:solidFill>
              <a:latin typeface="Arial"/>
              <a:ea typeface="Arial"/>
              <a:cs typeface="Arial"/>
              <a:sym typeface="Arial"/>
            </a:endParaRPr>
          </a:p>
          <a:p>
            <a:pPr indent="-298450" lvl="0" marL="285750" marR="0" rtl="0" algn="l">
              <a:lnSpc>
                <a:spcPct val="100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लेखों का विश्लेषण करने के लिए जोड़े या छोटे समूहों में काम करें।</a:t>
            </a:r>
            <a:endParaRPr b="0" i="0" sz="1600" u="none" cap="none" strike="noStrike">
              <a:solidFill>
                <a:srgbClr val="000000"/>
              </a:solidFill>
              <a:latin typeface="Arial"/>
              <a:ea typeface="Arial"/>
              <a:cs typeface="Arial"/>
              <a:sym typeface="Arial"/>
            </a:endParaRPr>
          </a:p>
        </p:txBody>
      </p:sp>
      <p:sp>
        <p:nvSpPr>
          <p:cNvPr id="107" name="Google Shape;107;p5"/>
          <p:cNvSpPr/>
          <p:nvPr/>
        </p:nvSpPr>
        <p:spPr>
          <a:xfrm>
            <a:off x="3712571" y="3920157"/>
            <a:ext cx="1009845" cy="100984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Calibri"/>
                <a:ea typeface="Calibri"/>
                <a:cs typeface="Calibri"/>
                <a:sym typeface="Calibri"/>
              </a:rPr>
              <a:t>सीसीसी</a:t>
            </a:r>
            <a:endParaRPr b="0" i="0" sz="1400" u="none" cap="none" strike="noStrike">
              <a:solidFill>
                <a:srgbClr val="000000"/>
              </a:solidFill>
              <a:latin typeface="Arial"/>
              <a:ea typeface="Arial"/>
              <a:cs typeface="Arial"/>
              <a:sym typeface="Arial"/>
            </a:endParaRPr>
          </a:p>
        </p:txBody>
      </p:sp>
      <p:sp>
        <p:nvSpPr>
          <p:cNvPr id="108" name="Google Shape;108;p5"/>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6"/>
          <p:cNvSpPr/>
          <p:nvPr/>
        </p:nvSpPr>
        <p:spPr>
          <a:xfrm>
            <a:off x="1386592" y="1605393"/>
            <a:ext cx="10424400" cy="4354200"/>
          </a:xfrm>
          <a:prstGeom prst="rect">
            <a:avLst/>
          </a:prstGeom>
          <a:solidFill>
            <a:srgbClr val="F2F2F2"/>
          </a:solidFill>
          <a:ln>
            <a:noFill/>
          </a:ln>
        </p:spPr>
        <p:txBody>
          <a:bodyPr anchorCtr="0" anchor="ctr" bIns="45700" lIns="4752000" spcFirstLastPara="1" rIns="576000" wrap="square" tIns="45700">
            <a:noAutofit/>
          </a:bodyPr>
          <a:lstStyle/>
          <a:p>
            <a:pPr indent="-2984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किस समाचार स्रोत का प्रेस कवरेज सबसे अधिक सकारात्मक था?</a:t>
            </a:r>
            <a:endParaRPr b="0" i="0" sz="1600" u="none" cap="none" strike="noStrike">
              <a:solidFill>
                <a:srgbClr val="000000"/>
              </a:solidFill>
              <a:latin typeface="Arial"/>
              <a:ea typeface="Arial"/>
              <a:cs typeface="Arial"/>
              <a:sym typeface="Arial"/>
            </a:endParaRPr>
          </a:p>
          <a:p>
            <a:pPr indent="-171450" lvl="0" marL="285750" marR="0" rtl="0" algn="l">
              <a:lnSpc>
                <a:spcPct val="100000"/>
              </a:lnSpc>
              <a:spcBef>
                <a:spcPts val="1200"/>
              </a:spcBef>
              <a:spcAft>
                <a:spcPts val="0"/>
              </a:spcAft>
              <a:buClr>
                <a:schemeClr val="dk1"/>
              </a:buClr>
              <a:buSzPts val="1800"/>
              <a:buFont typeface="Arial"/>
              <a:buNone/>
            </a:pPr>
            <a:r>
              <a:t/>
            </a:r>
            <a:endParaRPr b="0" i="0" sz="2000" u="none" cap="none" strike="noStrike">
              <a:solidFill>
                <a:schemeClr val="dk1"/>
              </a:solidFill>
              <a:latin typeface="Calibri"/>
              <a:ea typeface="Calibri"/>
              <a:cs typeface="Calibri"/>
              <a:sym typeface="Calibri"/>
            </a:endParaRPr>
          </a:p>
          <a:p>
            <a:pPr indent="-298450" lvl="0" marL="28575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किस समाचार स्रोत का प्रेस कवरेज सबसे अधिक नकारात्मक है?</a:t>
            </a:r>
            <a:endParaRPr b="0" i="0" sz="1600" u="none" cap="none" strike="noStrike">
              <a:solidFill>
                <a:srgbClr val="000000"/>
              </a:solidFill>
              <a:latin typeface="Arial"/>
              <a:ea typeface="Arial"/>
              <a:cs typeface="Arial"/>
              <a:sym typeface="Arial"/>
            </a:endParaRPr>
          </a:p>
          <a:p>
            <a:pPr indent="-171450" lvl="0" marL="285750" marR="0" rtl="0" algn="l">
              <a:lnSpc>
                <a:spcPct val="100000"/>
              </a:lnSpc>
              <a:spcBef>
                <a:spcPts val="1200"/>
              </a:spcBef>
              <a:spcAft>
                <a:spcPts val="0"/>
              </a:spcAft>
              <a:buClr>
                <a:schemeClr val="dk1"/>
              </a:buClr>
              <a:buSzPts val="1800"/>
              <a:buFont typeface="Arial"/>
              <a:buNone/>
            </a:pPr>
            <a:r>
              <a:t/>
            </a:r>
            <a:endParaRPr b="0" i="0" sz="2000" u="none" cap="none" strike="noStrike">
              <a:solidFill>
                <a:schemeClr val="dk1"/>
              </a:solidFill>
              <a:latin typeface="Calibri"/>
              <a:ea typeface="Calibri"/>
              <a:cs typeface="Calibri"/>
              <a:sym typeface="Calibri"/>
            </a:endParaRPr>
          </a:p>
          <a:p>
            <a:pPr indent="-298450" lvl="0" marL="28575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सिर्फ इसलिए कि वे अलग हैं, क्या इससे वे नकली हो जाते हैं?</a:t>
            </a:r>
            <a:endParaRPr b="0" i="0" sz="1600" u="none" cap="none" strike="noStrike">
              <a:solidFill>
                <a:srgbClr val="000000"/>
              </a:solidFill>
              <a:latin typeface="Arial"/>
              <a:ea typeface="Arial"/>
              <a:cs typeface="Arial"/>
              <a:sym typeface="Arial"/>
            </a:endParaRPr>
          </a:p>
        </p:txBody>
      </p:sp>
      <p:sp>
        <p:nvSpPr>
          <p:cNvPr id="114" name="Google Shape;114;p6"/>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15" name="Google Shape;115;p6"/>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विश्लेषण</a:t>
            </a:r>
            <a:endParaRPr b="1" i="0" sz="3600" u="none" cap="none" strike="noStrike">
              <a:solidFill>
                <a:srgbClr val="0064E0"/>
              </a:solidFill>
              <a:latin typeface="Arial"/>
              <a:ea typeface="Arial"/>
              <a:cs typeface="Arial"/>
              <a:sym typeface="Arial"/>
            </a:endParaRPr>
          </a:p>
        </p:txBody>
      </p:sp>
      <p:sp>
        <p:nvSpPr>
          <p:cNvPr id="116" name="Google Shape;116;p6"/>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15: फेक न्यूज को स्पॉट करें - इंटरनेट अन्वेषक</a:t>
            </a:r>
            <a:endParaRPr/>
          </a:p>
        </p:txBody>
      </p:sp>
      <p:sp>
        <p:nvSpPr>
          <p:cNvPr id="117" name="Google Shape;117;p6"/>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18" name="Google Shape;118;p6"/>
          <p:cNvPicPr preferRelativeResize="0"/>
          <p:nvPr/>
        </p:nvPicPr>
        <p:blipFill rotWithShape="1">
          <a:blip r:embed="rId3">
            <a:alphaModFix/>
          </a:blip>
          <a:srcRect b="0" l="0" r="0" t="0"/>
          <a:stretch/>
        </p:blipFill>
        <p:spPr>
          <a:xfrm>
            <a:off x="1386592" y="1504834"/>
            <a:ext cx="4326678" cy="4454648"/>
          </a:xfrm>
          <a:prstGeom prst="rect">
            <a:avLst/>
          </a:prstGeom>
          <a:noFill/>
          <a:ln>
            <a:noFill/>
          </a:ln>
        </p:spPr>
      </p:pic>
      <p:sp>
        <p:nvSpPr>
          <p:cNvPr id="119" name="Google Shape;119;p6"/>
          <p:cNvSpPr/>
          <p:nvPr/>
        </p:nvSpPr>
        <p:spPr>
          <a:xfrm>
            <a:off x="455149" y="5046134"/>
            <a:ext cx="1218151" cy="1218151"/>
          </a:xfrm>
          <a:prstGeom prst="ellipse">
            <a:avLst/>
          </a:prstGeom>
          <a:solidFill>
            <a:srgbClr val="0064D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0" name="Google Shape;120;p6"/>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7"/>
          <p:cNvPicPr preferRelativeResize="0"/>
          <p:nvPr/>
        </p:nvPicPr>
        <p:blipFill rotWithShape="1">
          <a:blip r:embed="rId3">
            <a:alphaModFix/>
          </a:blip>
          <a:srcRect b="0" l="0" r="0" t="0"/>
          <a:stretch/>
        </p:blipFill>
        <p:spPr>
          <a:xfrm>
            <a:off x="76625" y="47525"/>
            <a:ext cx="12192000" cy="6553200"/>
          </a:xfrm>
          <a:prstGeom prst="rect">
            <a:avLst/>
          </a:prstGeom>
          <a:noFill/>
          <a:ln>
            <a:noFill/>
          </a:ln>
        </p:spPr>
      </p:pic>
      <p:sp>
        <p:nvSpPr>
          <p:cNvPr id="126" name="Google Shape;126;p7"/>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27" name="Google Shape;127;p7"/>
          <p:cNvSpPr txBox="1"/>
          <p:nvPr/>
        </p:nvSpPr>
        <p:spPr>
          <a:xfrm>
            <a:off x="682750" y="246428"/>
            <a:ext cx="10747200" cy="646500"/>
          </a:xfrm>
          <a:prstGeom prst="rect">
            <a:avLst/>
          </a:prstGeom>
          <a:noFill/>
          <a:ln>
            <a:noFill/>
          </a:ln>
        </p:spPr>
        <p:txBody>
          <a:bodyPr anchorCtr="0" anchor="t" bIns="45700" lIns="91425" spcFirstLastPara="1" rIns="91425" wrap="square" tIns="45700">
            <a:spAutoFit/>
          </a:bodyPr>
          <a:lstStyle/>
          <a:p>
            <a:pPr indent="0" lvl="0" marL="0" marR="38100" rtl="0" algn="l">
              <a:lnSpc>
                <a:spcPct val="114285"/>
              </a:lnSpc>
              <a:spcBef>
                <a:spcPts val="0"/>
              </a:spcBef>
              <a:spcAft>
                <a:spcPts val="0"/>
              </a:spcAft>
              <a:buClr>
                <a:schemeClr val="dk1"/>
              </a:buClr>
              <a:buSzPts val="1100"/>
              <a:buFont typeface="Arial"/>
              <a:buNone/>
            </a:pPr>
            <a:r>
              <a:rPr b="1" i="0" lang="en-US" sz="3600" u="none" cap="none" strike="noStrike">
                <a:solidFill>
                  <a:srgbClr val="0064E0"/>
                </a:solidFill>
                <a:latin typeface="Arial"/>
                <a:ea typeface="Arial"/>
                <a:cs typeface="Arial"/>
                <a:sym typeface="Arial"/>
              </a:rPr>
              <a:t> खबरों का विश्लेषण करने कि सलाह</a:t>
            </a:r>
            <a:endParaRPr b="1" i="0" sz="3600" u="none" cap="none" strike="noStrike">
              <a:solidFill>
                <a:srgbClr val="0064E0"/>
              </a:solidFill>
              <a:latin typeface="Arial"/>
              <a:ea typeface="Arial"/>
              <a:cs typeface="Arial"/>
              <a:sym typeface="Arial"/>
            </a:endParaRPr>
          </a:p>
        </p:txBody>
      </p:sp>
      <p:sp>
        <p:nvSpPr>
          <p:cNvPr id="128" name="Google Shape;128;p7"/>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15: फेक न्यूज को स्पॉट करें - इंटरनेट अन्वेषक</a:t>
            </a:r>
            <a:endParaRPr/>
          </a:p>
        </p:txBody>
      </p:sp>
      <p:sp>
        <p:nvSpPr>
          <p:cNvPr id="129" name="Google Shape;129;p7"/>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0" name="Google Shape;130;p7"/>
          <p:cNvSpPr/>
          <p:nvPr/>
        </p:nvSpPr>
        <p:spPr>
          <a:xfrm>
            <a:off x="456676" y="898700"/>
            <a:ext cx="11632500" cy="5021700"/>
          </a:xfrm>
          <a:prstGeom prst="rect">
            <a:avLst/>
          </a:prstGeom>
          <a:solidFill>
            <a:srgbClr val="E5F2FF">
              <a:alpha val="36470"/>
            </a:srgbClr>
          </a:solidFill>
          <a:ln>
            <a:noFill/>
          </a:ln>
        </p:spPr>
        <p:txBody>
          <a:bodyPr anchorCtr="0" anchor="ctr" bIns="45700" lIns="108000" spcFirstLastPara="1" rIns="432000" wrap="square" tIns="45700">
            <a:no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सोचना। जब आप रुकते हैं और इसके बारे में सोचते हैं तो क्या समाचार कहानी समझ में आती है? यदि नहीं, तो शायद यह सच नहीं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आंत की जांच। अगर शीर्षक या कहानी पढ़कर आपको गुस्सा आता है, तो ऐसा इसलिए हो सकता है क्योंकि कोई चाहता है कि आप नाराज़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अन्य समाचार स्रोतों की जाँच करें। क्या सभी प्रमुख वेबसाइटें या समाचार पत्र एक ही कहानी बता रहे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क्या वेबसाइट का यूआरएल संदिग्ध लग रहा है? नकली वेबसाइटें अक्सर वास्तविक दिखने के लिए एक उचित वेबसाइट के नाम में ".co" जोड़ देती हैं। उदाहरण: "abc.com" की तुलना में "abc.com.co" (नकली)।</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यदि आप किसी अज्ञात वेबसाइट पर आते हैं, तो "के बारे में" पृष्ठ या अनुभाग देखें। फिर गूगल यह देखने के लिए जानकारी प्राप्त करें कि आपको क्या मिल सकता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तारीख जांचें। कभी-कभी पुरानी कहानियों को यह दिखाने के लिए आगे बढ़ाया जाएगा कि वे नई या हाल की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वेबसाइट और लेख की जाँच करें। क्या यह मैला दिखता है? क्या वर्तनी और व्याकरण में बहुत सारी त्रुटियाँ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यदि वेबसाइट में बहुत सारे पॉप-अप हैं, तो यह एक क्लिकबेट साइट हो सकती है।</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सभी बड़े अक्षर क्लिकबेट का अच्छा संकेत हैं।</a:t>
            </a:r>
            <a:endParaRPr b="0" i="0" sz="1400" u="none" cap="none" strike="noStrike">
              <a:solidFill>
                <a:srgbClr val="000000"/>
              </a:solidFill>
              <a:latin typeface="Arial"/>
              <a:ea typeface="Arial"/>
              <a:cs typeface="Arial"/>
              <a:sym typeface="Arial"/>
            </a:endParaRPr>
          </a:p>
        </p:txBody>
      </p:sp>
      <p:sp>
        <p:nvSpPr>
          <p:cNvPr id="131" name="Google Shape;131;p7"/>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pic>
        <p:nvPicPr>
          <p:cNvPr id="137" name="Google Shape;137;p8"/>
          <p:cNvPicPr preferRelativeResize="0"/>
          <p:nvPr/>
        </p:nvPicPr>
        <p:blipFill rotWithShape="1">
          <a:blip r:embed="rId3">
            <a:alphaModFix/>
          </a:blip>
          <a:srcRect b="0" l="0" r="0" t="0"/>
          <a:stretch/>
        </p:blipFill>
        <p:spPr>
          <a:xfrm>
            <a:off x="0" y="0"/>
            <a:ext cx="12191999" cy="6553200"/>
          </a:xfrm>
          <a:prstGeom prst="rect">
            <a:avLst/>
          </a:prstGeom>
          <a:noFill/>
          <a:ln>
            <a:noFill/>
          </a:ln>
        </p:spPr>
      </p:pic>
      <p:sp>
        <p:nvSpPr>
          <p:cNvPr id="138" name="Google Shape;138;p8"/>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39" name="Google Shape;139;p8"/>
          <p:cNvSpPr txBox="1"/>
          <p:nvPr/>
        </p:nvSpPr>
        <p:spPr>
          <a:xfrm>
            <a:off x="705749" y="307757"/>
            <a:ext cx="10747200" cy="646500"/>
          </a:xfrm>
          <a:prstGeom prst="rect">
            <a:avLst/>
          </a:prstGeom>
          <a:noFill/>
          <a:ln>
            <a:noFill/>
          </a:ln>
        </p:spPr>
        <p:txBody>
          <a:bodyPr anchorCtr="0" anchor="t" bIns="45700" lIns="91425" spcFirstLastPara="1" rIns="91425" wrap="square" tIns="45700">
            <a:spAutoFit/>
          </a:bodyPr>
          <a:lstStyle/>
          <a:p>
            <a:pPr indent="0" lvl="0" marL="0" marR="38100" rtl="0" algn="l">
              <a:lnSpc>
                <a:spcPct val="114285"/>
              </a:lnSpc>
              <a:spcBef>
                <a:spcPts val="0"/>
              </a:spcBef>
              <a:spcAft>
                <a:spcPts val="0"/>
              </a:spcAft>
              <a:buClr>
                <a:schemeClr val="dk1"/>
              </a:buClr>
              <a:buSzPts val="1100"/>
              <a:buFont typeface="Arial"/>
              <a:buNone/>
            </a:pPr>
            <a:r>
              <a:rPr b="1" i="0" lang="en-US" sz="3600" u="none" cap="none" strike="noStrike">
                <a:solidFill>
                  <a:schemeClr val="lt1"/>
                </a:solidFill>
                <a:latin typeface="Arial"/>
                <a:ea typeface="Arial"/>
                <a:cs typeface="Arial"/>
                <a:sym typeface="Arial"/>
              </a:rPr>
              <a:t>खबरों का विश्लेषण करने कि सलाह</a:t>
            </a:r>
            <a:endParaRPr b="1" i="0" sz="3600" u="none" cap="none" strike="noStrike">
              <a:solidFill>
                <a:schemeClr val="lt1"/>
              </a:solidFill>
              <a:latin typeface="Arial"/>
              <a:ea typeface="Arial"/>
              <a:cs typeface="Arial"/>
              <a:sym typeface="Arial"/>
            </a:endParaRPr>
          </a:p>
        </p:txBody>
      </p:sp>
      <p:sp>
        <p:nvSpPr>
          <p:cNvPr id="140" name="Google Shape;140;p8"/>
          <p:cNvSpPr txBox="1"/>
          <p:nvPr>
            <p:ph idx="11" type="ftr"/>
          </p:nvPr>
        </p:nvSpPr>
        <p:spPr>
          <a:xfrm>
            <a:off x="1600200" y="6577889"/>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15: फेक न्यूज को स्पॉट करें - इंटरनेट अन्वेषक</a:t>
            </a:r>
            <a:endParaRPr/>
          </a:p>
        </p:txBody>
      </p:sp>
      <p:sp>
        <p:nvSpPr>
          <p:cNvPr id="141" name="Google Shape;141;p8"/>
          <p:cNvSpPr/>
          <p:nvPr/>
        </p:nvSpPr>
        <p:spPr>
          <a:xfrm>
            <a:off x="839788" y="937737"/>
            <a:ext cx="1345316" cy="116262"/>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2" name="Google Shape;142;p8"/>
          <p:cNvSpPr/>
          <p:nvPr/>
        </p:nvSpPr>
        <p:spPr>
          <a:xfrm>
            <a:off x="839788" y="4750883"/>
            <a:ext cx="5256213" cy="752400"/>
          </a:xfrm>
          <a:prstGeom prst="rect">
            <a:avLst/>
          </a:prstGeom>
          <a:solidFill>
            <a:schemeClr val="dk1">
              <a:alpha val="45490"/>
            </a:schemeClr>
          </a:solidFill>
          <a:ln cap="flat" cmpd="sng" w="12700">
            <a:solidFill>
              <a:schemeClr val="lt1"/>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ग्लोबल वार्मिंग का प्रत्यक्ष अनुभव करने के लिए अलास्का के इग्लू में रह रहे अमेरिकी राष्ट्रपति।</a:t>
            </a:r>
            <a:endParaRPr b="0" i="0" sz="1400" u="none" cap="none" strike="noStrike">
              <a:solidFill>
                <a:srgbClr val="000000"/>
              </a:solidFill>
              <a:latin typeface="Arial"/>
              <a:ea typeface="Arial"/>
              <a:cs typeface="Arial"/>
              <a:sym typeface="Arial"/>
            </a:endParaRPr>
          </a:p>
        </p:txBody>
      </p:sp>
      <p:sp>
        <p:nvSpPr>
          <p:cNvPr id="143" name="Google Shape;143;p8"/>
          <p:cNvSpPr/>
          <p:nvPr/>
        </p:nvSpPr>
        <p:spPr>
          <a:xfrm>
            <a:off x="6186668" y="3146963"/>
            <a:ext cx="1685554" cy="752400"/>
          </a:xfrm>
          <a:prstGeom prst="rect">
            <a:avLst/>
          </a:prstGeom>
          <a:solidFill>
            <a:schemeClr val="dk1">
              <a:alpha val="45490"/>
            </a:schemeClr>
          </a:solidFill>
          <a:ln cap="flat" cmpd="sng" w="12700">
            <a:solidFill>
              <a:schemeClr val="lt1"/>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44" name="Google Shape;144;p8"/>
          <p:cNvSpPr/>
          <p:nvPr/>
        </p:nvSpPr>
        <p:spPr>
          <a:xfrm>
            <a:off x="839788" y="3146963"/>
            <a:ext cx="5256213" cy="752400"/>
          </a:xfrm>
          <a:prstGeom prst="rect">
            <a:avLst/>
          </a:prstGeom>
          <a:solidFill>
            <a:schemeClr val="dk1">
              <a:alpha val="45490"/>
            </a:schemeClr>
          </a:solidFill>
          <a:ln cap="flat" cmpd="sng" w="12700">
            <a:solidFill>
              <a:schemeClr val="lt1"/>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तलाक कांड! चट्टानों पर विवाह।</a:t>
            </a:r>
            <a:endParaRPr b="0" i="0" sz="1400" u="none" cap="none" strike="noStrike">
              <a:solidFill>
                <a:srgbClr val="000000"/>
              </a:solidFill>
              <a:latin typeface="Arial"/>
              <a:ea typeface="Arial"/>
              <a:cs typeface="Arial"/>
              <a:sym typeface="Arial"/>
            </a:endParaRPr>
          </a:p>
        </p:txBody>
      </p:sp>
      <p:sp>
        <p:nvSpPr>
          <p:cNvPr id="145" name="Google Shape;145;p8"/>
          <p:cNvSpPr/>
          <p:nvPr/>
        </p:nvSpPr>
        <p:spPr>
          <a:xfrm>
            <a:off x="6186668" y="3948923"/>
            <a:ext cx="1685554" cy="752400"/>
          </a:xfrm>
          <a:prstGeom prst="rect">
            <a:avLst/>
          </a:prstGeom>
          <a:solidFill>
            <a:schemeClr val="dk1">
              <a:alpha val="45490"/>
            </a:schemeClr>
          </a:solidFill>
          <a:ln cap="flat" cmpd="sng" w="12700">
            <a:solidFill>
              <a:schemeClr val="lt1"/>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46" name="Google Shape;146;p8"/>
          <p:cNvSpPr/>
          <p:nvPr/>
        </p:nvSpPr>
        <p:spPr>
          <a:xfrm>
            <a:off x="839788" y="3948923"/>
            <a:ext cx="5256213" cy="752400"/>
          </a:xfrm>
          <a:prstGeom prst="rect">
            <a:avLst/>
          </a:prstGeom>
          <a:solidFill>
            <a:schemeClr val="dk1">
              <a:alpha val="45490"/>
            </a:schemeClr>
          </a:solidFill>
          <a:ln cap="flat" cmpd="sng" w="12700">
            <a:solidFill>
              <a:schemeClr val="lt1"/>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मुक्त! मुक्त! मुक्त!</a:t>
            </a:r>
            <a:endParaRPr b="0" i="0" sz="1400" u="none" cap="none" strike="noStrike">
              <a:solidFill>
                <a:srgbClr val="000000"/>
              </a:solidFill>
              <a:latin typeface="Arial"/>
              <a:ea typeface="Arial"/>
              <a:cs typeface="Arial"/>
              <a:sym typeface="Arial"/>
            </a:endParaRPr>
          </a:p>
        </p:txBody>
      </p:sp>
      <p:sp>
        <p:nvSpPr>
          <p:cNvPr id="147" name="Google Shape;147;p8"/>
          <p:cNvSpPr/>
          <p:nvPr/>
        </p:nvSpPr>
        <p:spPr>
          <a:xfrm>
            <a:off x="6186668" y="4750883"/>
            <a:ext cx="1685554" cy="752400"/>
          </a:xfrm>
          <a:prstGeom prst="rect">
            <a:avLst/>
          </a:prstGeom>
          <a:solidFill>
            <a:schemeClr val="dk1">
              <a:alpha val="45490"/>
            </a:schemeClr>
          </a:solidFill>
          <a:ln cap="flat" cmpd="sng" w="12700">
            <a:solidFill>
              <a:schemeClr val="lt1"/>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48" name="Google Shape;148;p8"/>
          <p:cNvSpPr/>
          <p:nvPr/>
        </p:nvSpPr>
        <p:spPr>
          <a:xfrm>
            <a:off x="6186668" y="5552841"/>
            <a:ext cx="1685554" cy="752400"/>
          </a:xfrm>
          <a:prstGeom prst="rect">
            <a:avLst/>
          </a:prstGeom>
          <a:solidFill>
            <a:schemeClr val="dk1">
              <a:alpha val="45490"/>
            </a:schemeClr>
          </a:solidFill>
          <a:ln cap="flat" cmpd="sng" w="12700">
            <a:solidFill>
              <a:schemeClr val="lt1"/>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49" name="Google Shape;149;p8"/>
          <p:cNvSpPr/>
          <p:nvPr/>
        </p:nvSpPr>
        <p:spPr>
          <a:xfrm>
            <a:off x="839788" y="5552841"/>
            <a:ext cx="5256213" cy="752400"/>
          </a:xfrm>
          <a:prstGeom prst="rect">
            <a:avLst/>
          </a:prstGeom>
          <a:solidFill>
            <a:schemeClr val="dk1">
              <a:alpha val="45490"/>
            </a:schemeClr>
          </a:solidFill>
          <a:ln cap="flat" cmpd="sng" w="12700">
            <a:solidFill>
              <a:schemeClr val="lt1"/>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एक दिन में क्या खाती हैं अनुष्का शर्मा? यहां जानिए!</a:t>
            </a:r>
            <a:endParaRPr b="0" i="0" sz="1400" u="none" cap="none" strike="noStrike">
              <a:solidFill>
                <a:srgbClr val="000000"/>
              </a:solidFill>
              <a:latin typeface="Arial"/>
              <a:ea typeface="Arial"/>
              <a:cs typeface="Arial"/>
              <a:sym typeface="Arial"/>
            </a:endParaRPr>
          </a:p>
        </p:txBody>
      </p:sp>
      <p:sp>
        <p:nvSpPr>
          <p:cNvPr id="150" name="Google Shape;150;p8"/>
          <p:cNvSpPr/>
          <p:nvPr/>
        </p:nvSpPr>
        <p:spPr>
          <a:xfrm>
            <a:off x="6186668" y="2345003"/>
            <a:ext cx="1685554" cy="752400"/>
          </a:xfrm>
          <a:prstGeom prst="rect">
            <a:avLst/>
          </a:prstGeom>
          <a:solidFill>
            <a:schemeClr val="dk1">
              <a:alpha val="45490"/>
            </a:schemeClr>
          </a:solidFill>
          <a:ln cap="flat" cmpd="sng" w="12700">
            <a:solidFill>
              <a:schemeClr val="lt1"/>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51" name="Google Shape;151;p8"/>
          <p:cNvSpPr/>
          <p:nvPr/>
        </p:nvSpPr>
        <p:spPr>
          <a:xfrm>
            <a:off x="839788" y="2345003"/>
            <a:ext cx="5256213" cy="752400"/>
          </a:xfrm>
          <a:prstGeom prst="rect">
            <a:avLst/>
          </a:prstGeom>
          <a:solidFill>
            <a:schemeClr val="dk1">
              <a:alpha val="45490"/>
            </a:schemeClr>
          </a:solidFill>
          <a:ln cap="flat" cmpd="sng" w="12700">
            <a:solidFill>
              <a:schemeClr val="lt1"/>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स्वीडन की प्रधान मंत्री देश से भागती हैं, कहती हैं कि वह एक गर्म देश में जा रही हैं</a:t>
            </a:r>
            <a:endParaRPr b="0" i="0" sz="1400" u="none" cap="none" strike="noStrike">
              <a:solidFill>
                <a:srgbClr val="000000"/>
              </a:solidFill>
              <a:latin typeface="Arial"/>
              <a:ea typeface="Arial"/>
              <a:cs typeface="Arial"/>
              <a:sym typeface="Arial"/>
            </a:endParaRPr>
          </a:p>
        </p:txBody>
      </p:sp>
      <p:sp>
        <p:nvSpPr>
          <p:cNvPr id="152" name="Google Shape;152;p8"/>
          <p:cNvSpPr/>
          <p:nvPr/>
        </p:nvSpPr>
        <p:spPr>
          <a:xfrm>
            <a:off x="6186668" y="1543043"/>
            <a:ext cx="1685554" cy="752400"/>
          </a:xfrm>
          <a:prstGeom prst="rect">
            <a:avLst/>
          </a:prstGeom>
          <a:solidFill>
            <a:schemeClr val="dk1">
              <a:alpha val="45490"/>
            </a:schemeClr>
          </a:solidFill>
          <a:ln cap="flat" cmpd="sng" w="12700">
            <a:solidFill>
              <a:schemeClr val="lt1"/>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53" name="Google Shape;153;p8"/>
          <p:cNvSpPr/>
          <p:nvPr/>
        </p:nvSpPr>
        <p:spPr>
          <a:xfrm>
            <a:off x="839788" y="1543043"/>
            <a:ext cx="5256300" cy="752400"/>
          </a:xfrm>
          <a:prstGeom prst="rect">
            <a:avLst/>
          </a:prstGeom>
          <a:solidFill>
            <a:schemeClr val="dk1">
              <a:alpha val="45490"/>
            </a:schemeClr>
          </a:solidFill>
          <a:ln cap="flat" cmpd="sng" w="12700">
            <a:solidFill>
              <a:schemeClr val="lt1"/>
            </a:solidFill>
            <a:prstDash val="solid"/>
            <a:miter lim="800000"/>
            <a:headEnd len="sm" w="sm" type="none"/>
            <a:tailEnd len="sm" w="sm" type="none"/>
          </a:ln>
        </p:spPr>
        <p:txBody>
          <a:bodyPr anchorCtr="0" anchor="ctr" bIns="45700" lIns="252000"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वह है या नहीं? क्या वह बेबी बंप है?</a:t>
            </a:r>
            <a:endParaRPr b="0" i="0" sz="1400" u="none" cap="none" strike="noStrike">
              <a:solidFill>
                <a:srgbClr val="000000"/>
              </a:solidFill>
              <a:latin typeface="Arial"/>
              <a:ea typeface="Arial"/>
              <a:cs typeface="Arial"/>
              <a:sym typeface="Arial"/>
            </a:endParaRPr>
          </a:p>
        </p:txBody>
      </p:sp>
      <p:sp>
        <p:nvSpPr>
          <p:cNvPr id="154" name="Google Shape;154;p8"/>
          <p:cNvSpPr/>
          <p:nvPr/>
        </p:nvSpPr>
        <p:spPr>
          <a:xfrm>
            <a:off x="640115" y="1121462"/>
            <a:ext cx="1773207" cy="416204"/>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शीर्षक</a:t>
            </a:r>
            <a:endParaRPr b="0" i="0" sz="1400" u="none" cap="none" strike="noStrike">
              <a:solidFill>
                <a:srgbClr val="000000"/>
              </a:solidFill>
              <a:latin typeface="Arial"/>
              <a:ea typeface="Arial"/>
              <a:cs typeface="Arial"/>
              <a:sym typeface="Arial"/>
            </a:endParaRPr>
          </a:p>
        </p:txBody>
      </p:sp>
      <p:sp>
        <p:nvSpPr>
          <p:cNvPr id="155" name="Google Shape;155;p8"/>
          <p:cNvSpPr/>
          <p:nvPr/>
        </p:nvSpPr>
        <p:spPr>
          <a:xfrm>
            <a:off x="6009776" y="954253"/>
            <a:ext cx="2278500" cy="583500"/>
          </a:xfrm>
          <a:prstGeom prst="rect">
            <a:avLst/>
          </a:prstGeom>
          <a:noFill/>
          <a:ln>
            <a:noFill/>
          </a:ln>
        </p:spPr>
        <p:txBody>
          <a:bodyPr anchorCtr="0" anchor="t" bIns="45700" lIns="91425" spcFirstLastPara="1" rIns="91425" wrap="square" tIns="45700">
            <a:spAutoFit/>
          </a:bodyPr>
          <a:lstStyle/>
          <a:p>
            <a:pPr indent="0" lvl="0" marL="126997" marR="0" rtl="0" algn="l">
              <a:lnSpc>
                <a:spcPct val="115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समाचार का प्रकार</a:t>
            </a:r>
            <a:endParaRPr b="0" i="0" sz="1400" u="none" cap="none" strike="noStrike">
              <a:solidFill>
                <a:srgbClr val="000000"/>
              </a:solidFill>
              <a:latin typeface="Arial"/>
              <a:ea typeface="Arial"/>
              <a:cs typeface="Arial"/>
              <a:sym typeface="Arial"/>
            </a:endParaRPr>
          </a:p>
        </p:txBody>
      </p:sp>
      <p:sp>
        <p:nvSpPr>
          <p:cNvPr id="156" name="Google Shape;156;p8"/>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9"/>
          <p:cNvSpPr txBox="1"/>
          <p:nvPr>
            <p:ph idx="12" type="sldNum"/>
          </p:nvPr>
        </p:nvSpPr>
        <p:spPr>
          <a:xfrm>
            <a:off x="11605846" y="6569111"/>
            <a:ext cx="483448" cy="274324"/>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900"/>
              <a:buNone/>
            </a:pPr>
            <a:r>
              <a:rPr b="0" i="0" lang="en-US" sz="900" u="none" cap="none" strike="noStrike">
                <a:solidFill>
                  <a:schemeClr val="lt1"/>
                </a:solidFill>
                <a:latin typeface="Arial"/>
                <a:ea typeface="Arial"/>
                <a:cs typeface="Arial"/>
                <a:sym typeface="Arial"/>
              </a:rPr>
              <a:t>0</a:t>
            </a:r>
            <a:fld id="{00000000-1234-1234-1234-123412341234}" type="slidenum">
              <a:rPr b="0" i="0" lang="en-US" sz="900" u="none" cap="none" strike="noStrike">
                <a:solidFill>
                  <a:schemeClr val="lt1"/>
                </a:solidFill>
                <a:latin typeface="Arial"/>
                <a:ea typeface="Arial"/>
                <a:cs typeface="Arial"/>
                <a:sym typeface="Arial"/>
              </a:rPr>
              <a:t>‹#›</a:t>
            </a:fld>
            <a:endParaRPr b="0" i="0" sz="900" u="none" cap="none" strike="noStrike">
              <a:solidFill>
                <a:schemeClr val="lt1"/>
              </a:solidFill>
              <a:latin typeface="Arial"/>
              <a:ea typeface="Arial"/>
              <a:cs typeface="Arial"/>
              <a:sym typeface="Arial"/>
            </a:endParaRPr>
          </a:p>
        </p:txBody>
      </p:sp>
      <p:sp>
        <p:nvSpPr>
          <p:cNvPr id="162" name="Google Shape;162;p9"/>
          <p:cNvSpPr txBox="1"/>
          <p:nvPr/>
        </p:nvSpPr>
        <p:spPr>
          <a:xfrm>
            <a:off x="705749" y="307757"/>
            <a:ext cx="10747111" cy="590931"/>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64E0"/>
              </a:buClr>
              <a:buSzPts val="3600"/>
              <a:buFont typeface="Arial"/>
              <a:buNone/>
            </a:pPr>
            <a:r>
              <a:rPr b="1" i="0" lang="en-US" sz="3600" u="none" cap="none" strike="noStrike">
                <a:solidFill>
                  <a:srgbClr val="0064E0"/>
                </a:solidFill>
                <a:latin typeface="Arial"/>
                <a:ea typeface="Arial"/>
                <a:cs typeface="Arial"/>
                <a:sym typeface="Arial"/>
              </a:rPr>
              <a:t>टेक-होम गतिविधि</a:t>
            </a:r>
            <a:endParaRPr b="1" i="0" sz="3600" u="none" cap="none" strike="noStrike">
              <a:solidFill>
                <a:srgbClr val="0064E0"/>
              </a:solidFill>
              <a:latin typeface="Arial"/>
              <a:ea typeface="Arial"/>
              <a:cs typeface="Arial"/>
              <a:sym typeface="Arial"/>
            </a:endParaRPr>
          </a:p>
        </p:txBody>
      </p:sp>
      <p:sp>
        <p:nvSpPr>
          <p:cNvPr id="163" name="Google Shape;163;p9"/>
          <p:cNvSpPr txBox="1"/>
          <p:nvPr>
            <p:ph idx="11" type="ftr"/>
          </p:nvPr>
        </p:nvSpPr>
        <p:spPr>
          <a:xfrm>
            <a:off x="1600200" y="6569111"/>
            <a:ext cx="4114800" cy="274324"/>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FFFFFF"/>
              </a:buClr>
              <a:buSzPts val="900"/>
              <a:buFont typeface="Arial"/>
              <a:buNone/>
            </a:pPr>
            <a:r>
              <a:rPr b="0" i="0" lang="en-US" sz="900" u="none" cap="none" strike="noStrike">
                <a:solidFill>
                  <a:srgbClr val="FFFFFF"/>
                </a:solidFill>
                <a:latin typeface="Arial"/>
                <a:ea typeface="Arial"/>
                <a:cs typeface="Arial"/>
                <a:sym typeface="Arial"/>
              </a:rPr>
              <a:t>पाठ 15: फेक न्यूज को स्पॉट करें - इंटरनेट अन्वेषक</a:t>
            </a:r>
            <a:endParaRPr/>
          </a:p>
        </p:txBody>
      </p:sp>
      <p:sp>
        <p:nvSpPr>
          <p:cNvPr id="164" name="Google Shape;164;p9"/>
          <p:cNvSpPr/>
          <p:nvPr/>
        </p:nvSpPr>
        <p:spPr>
          <a:xfrm>
            <a:off x="839788" y="937737"/>
            <a:ext cx="1345316" cy="116262"/>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65" name="Google Shape;165;p9"/>
          <p:cNvPicPr preferRelativeResize="0"/>
          <p:nvPr/>
        </p:nvPicPr>
        <p:blipFill rotWithShape="1">
          <a:blip r:embed="rId3">
            <a:alphaModFix/>
          </a:blip>
          <a:srcRect b="15253" l="0" r="3531" t="0"/>
          <a:stretch/>
        </p:blipFill>
        <p:spPr>
          <a:xfrm>
            <a:off x="4397987" y="2032313"/>
            <a:ext cx="7419765" cy="4536798"/>
          </a:xfrm>
          <a:prstGeom prst="rect">
            <a:avLst/>
          </a:prstGeom>
          <a:noFill/>
          <a:ln>
            <a:noFill/>
          </a:ln>
        </p:spPr>
      </p:pic>
      <p:sp>
        <p:nvSpPr>
          <p:cNvPr id="166" name="Google Shape;166;p9"/>
          <p:cNvSpPr/>
          <p:nvPr/>
        </p:nvSpPr>
        <p:spPr>
          <a:xfrm>
            <a:off x="597138" y="1366845"/>
            <a:ext cx="11116442" cy="924036"/>
          </a:xfrm>
          <a:prstGeom prst="rect">
            <a:avLst/>
          </a:prstGeom>
          <a:noFill/>
          <a:ln>
            <a:noFill/>
          </a:ln>
        </p:spPr>
        <p:txBody>
          <a:bodyPr anchorCtr="0" anchor="t" bIns="45700" lIns="91425" spcFirstLastPara="1" rIns="91425" wrap="square" tIns="45700">
            <a:spAutoFit/>
          </a:bodyPr>
          <a:lstStyle/>
          <a:p>
            <a:pPr indent="-342900" lvl="0" marL="469897" marR="0" rtl="0" algn="l">
              <a:lnSpc>
                <a:spcPct val="115000"/>
              </a:lnSpc>
              <a:spcBef>
                <a:spcPts val="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अपनी खुद की फेक न्यूज हेडलाइन लिखें।</a:t>
            </a:r>
            <a:endParaRPr b="0" i="0" sz="1400" u="none" cap="none" strike="noStrike">
              <a:solidFill>
                <a:srgbClr val="000000"/>
              </a:solidFill>
              <a:latin typeface="Arial"/>
              <a:ea typeface="Arial"/>
              <a:cs typeface="Arial"/>
              <a:sym typeface="Arial"/>
            </a:endParaRPr>
          </a:p>
          <a:p>
            <a:pPr indent="-342900" lvl="0" marL="469897" marR="0" rtl="0" algn="l">
              <a:lnSpc>
                <a:spcPct val="115000"/>
              </a:lnSpc>
              <a:spcBef>
                <a:spcPts val="1200"/>
              </a:spcBef>
              <a:spcAft>
                <a:spcPts val="0"/>
              </a:spcAft>
              <a:buClr>
                <a:schemeClr val="dk1"/>
              </a:buClr>
              <a:buSzPts val="2000"/>
              <a:buFont typeface="Arial"/>
              <a:buChar char="•"/>
            </a:pPr>
            <a:r>
              <a:rPr b="1" i="0" lang="en-US" sz="2000" u="none" cap="none" strike="noStrike">
                <a:solidFill>
                  <a:schemeClr val="dk1"/>
                </a:solidFill>
                <a:latin typeface="Arial"/>
                <a:ea typeface="Arial"/>
                <a:cs typeface="Arial"/>
                <a:sym typeface="Arial"/>
              </a:rPr>
              <a:t>इसे जितना संभव हो उतना वास्तविक बनाएं।</a:t>
            </a:r>
            <a:endParaRPr b="0" i="0" sz="1400" u="none" cap="none" strike="noStrike">
              <a:solidFill>
                <a:srgbClr val="000000"/>
              </a:solidFill>
              <a:latin typeface="Arial"/>
              <a:ea typeface="Arial"/>
              <a:cs typeface="Arial"/>
              <a:sym typeface="Arial"/>
            </a:endParaRPr>
          </a:p>
        </p:txBody>
      </p:sp>
      <p:sp>
        <p:nvSpPr>
          <p:cNvPr id="167" name="Google Shape;167;p9"/>
          <p:cNvSpPr/>
          <p:nvPr/>
        </p:nvSpPr>
        <p:spPr>
          <a:xfrm>
            <a:off x="8911985" y="47532"/>
            <a:ext cx="3177309" cy="274324"/>
          </a:xfrm>
          <a:prstGeom prst="rect">
            <a:avLst/>
          </a:prstGeom>
          <a:solidFill>
            <a:srgbClr val="0064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स्तर 2 | डिजिटल नागरिकता</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2022-01-21T07:53:15Z</dcterms:created>
  <dc:creator>Microsoft Office User</dc:creator>
</cp:coreProperties>
</file>