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9" roundtripDataSignature="AMtx7mjK51mxEHPciENPfDc48MXyi9a6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shorts/cvELp50pjx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V-WleeTocu4"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n8mbzU0X2nQ"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https://www.youtube.com/shorts/cvELp50pjxY</a:t>
            </a:r>
            <a:r>
              <a:rPr lang="en-US"/>
              <a:t> </a:t>
            </a:r>
            <a:endParaRPr/>
          </a:p>
        </p:txBody>
      </p:sp>
      <p:sp>
        <p:nvSpPr>
          <p:cNvPr id="221" name="Google Shape;22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https://www.youtube.com/watch?v=V-WleeTocu4</a:t>
            </a:r>
            <a:endParaRPr/>
          </a:p>
        </p:txBody>
      </p:sp>
      <p:sp>
        <p:nvSpPr>
          <p:cNvPr id="79" name="Google Shape;7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https://www.youtube.com/watch?v=n8mbzU0X2nQ</a:t>
            </a:r>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6"/>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6"/>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1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7" name="Google Shape;17;p16"/>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6" name="Google Shape;26;p1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1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hyperlink" Target="http://www.youtube.com/watch?v=cvELp50pjxY" TargetMode="External"/><Relationship Id="rId5"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hyperlink" Target="http://www.youtube.com/watch?v=V-WleeTocu4" TargetMode="External"/><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www.youtube.com/watch?v=n8mbzU0X2nQ" TargetMode="External"/><Relationship Id="rId5"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71577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386063" y="3536647"/>
            <a:ext cx="4611670"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पाठ 13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साइबर खतरों को कैसे पहचानें और कम करें</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p:nvPr/>
        </p:nvSpPr>
        <p:spPr>
          <a:xfrm>
            <a:off x="1767592" y="1800236"/>
            <a:ext cx="10424408" cy="3626288"/>
          </a:xfrm>
          <a:prstGeom prst="rect">
            <a:avLst/>
          </a:prstGeom>
          <a:solidFill>
            <a:srgbClr val="F2F2F2"/>
          </a:solidFill>
          <a:ln>
            <a:noFill/>
          </a:ln>
        </p:spPr>
        <p:txBody>
          <a:bodyPr anchorCtr="0" anchor="b" bIns="144000" lIns="4860000" spcFirstLastPara="1" rIns="864000"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आपकी जानकारी का बचाव करने के लिए आपकी रणनीतियां क्या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आपने उन रणनीतियों को कैसे चुना जिनके बारे में आपने सोचा था कि सबसे अच्छा काम करेगा?</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क्या आपने हमले की ऐसी कोई रणनीति सुनी जिसके बारे में आपने नहीं सोचा था?</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अपने डेटा की रक्षा के लिए आपके पास क्या विकल्प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हमले के आने की प्रतीक्षा करने के बजाय आप क्या कर सकते हैं?</a:t>
            </a:r>
            <a:endParaRPr b="0" i="0" sz="1400" u="none" cap="none" strike="noStrike">
              <a:solidFill>
                <a:srgbClr val="000000"/>
              </a:solidFill>
              <a:latin typeface="Arial"/>
              <a:ea typeface="Arial"/>
              <a:cs typeface="Arial"/>
              <a:sym typeface="Arial"/>
            </a:endParaRPr>
          </a:p>
        </p:txBody>
      </p:sp>
      <p:sp>
        <p:nvSpPr>
          <p:cNvPr id="182" name="Google Shape;182;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3" name="Google Shape;183;p10"/>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आक्रमण करना</a:t>
            </a:r>
            <a:endParaRPr b="1" i="0" sz="3600" u="none" cap="none" strike="noStrike">
              <a:solidFill>
                <a:srgbClr val="0064E0"/>
              </a:solidFill>
              <a:latin typeface="Arial"/>
              <a:ea typeface="Arial"/>
              <a:cs typeface="Arial"/>
              <a:sym typeface="Arial"/>
            </a:endParaRPr>
          </a:p>
        </p:txBody>
      </p:sp>
      <p:sp>
        <p:nvSpPr>
          <p:cNvPr id="184" name="Google Shape;184;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185" name="Google Shape;185;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86" name="Google Shape;186;p10"/>
          <p:cNvGrpSpPr/>
          <p:nvPr/>
        </p:nvGrpSpPr>
        <p:grpSpPr>
          <a:xfrm>
            <a:off x="6266293" y="1649272"/>
            <a:ext cx="5823001" cy="669834"/>
            <a:chOff x="6457837" y="1413625"/>
            <a:chExt cx="5823001" cy="669834"/>
          </a:xfrm>
        </p:grpSpPr>
        <p:sp>
          <p:nvSpPr>
            <p:cNvPr id="187" name="Google Shape;187;p10"/>
            <p:cNvSpPr/>
            <p:nvPr/>
          </p:nvSpPr>
          <p:spPr>
            <a:xfrm rot="10800000">
              <a:off x="6457837" y="1413625"/>
              <a:ext cx="669834" cy="669834"/>
            </a:xfrm>
            <a:prstGeom prst="flowChartDelay">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10"/>
            <p:cNvSpPr/>
            <p:nvPr/>
          </p:nvSpPr>
          <p:spPr>
            <a:xfrm>
              <a:off x="7068634" y="1413625"/>
              <a:ext cx="5212204" cy="66983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10"/>
            <p:cNvSpPr/>
            <p:nvPr/>
          </p:nvSpPr>
          <p:spPr>
            <a:xfrm>
              <a:off x="6983948" y="1483815"/>
              <a:ext cx="3947094" cy="41620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नीली </a:t>
              </a:r>
              <a:r>
                <a:rPr b="1" lang="en-US" sz="2000">
                  <a:solidFill>
                    <a:schemeClr val="lt1"/>
                  </a:solidFill>
                </a:rPr>
                <a:t>दल</a:t>
              </a:r>
              <a:endParaRPr b="0" i="0" sz="1400" u="none" cap="none" strike="noStrike">
                <a:solidFill>
                  <a:srgbClr val="000000"/>
                </a:solidFill>
                <a:latin typeface="Arial"/>
                <a:ea typeface="Arial"/>
                <a:cs typeface="Arial"/>
                <a:sym typeface="Arial"/>
              </a:endParaRPr>
            </a:p>
          </p:txBody>
        </p:sp>
      </p:grpSp>
      <p:sp>
        <p:nvSpPr>
          <p:cNvPr id="190" name="Google Shape;190;p10"/>
          <p:cNvSpPr/>
          <p:nvPr/>
        </p:nvSpPr>
        <p:spPr>
          <a:xfrm>
            <a:off x="602052" y="489869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10"/>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pic>
        <p:nvPicPr>
          <p:cNvPr id="192" name="Google Shape;192;p10"/>
          <p:cNvPicPr preferRelativeResize="0"/>
          <p:nvPr/>
        </p:nvPicPr>
        <p:blipFill rotWithShape="1">
          <a:blip r:embed="rId3">
            <a:alphaModFix/>
          </a:blip>
          <a:srcRect b="0" l="0" r="0" t="0"/>
          <a:stretch/>
        </p:blipFill>
        <p:spPr>
          <a:xfrm>
            <a:off x="1634217" y="1277071"/>
            <a:ext cx="4326677" cy="44546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p:nvPr/>
        </p:nvSpPr>
        <p:spPr>
          <a:xfrm rot="10800000">
            <a:off x="789265" y="2033391"/>
            <a:ext cx="753035" cy="907200"/>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sp>
        <p:nvSpPr>
          <p:cNvPr id="198" name="Google Shape;198;p11"/>
          <p:cNvSpPr/>
          <p:nvPr/>
        </p:nvSpPr>
        <p:spPr>
          <a:xfrm rot="10800000">
            <a:off x="789264" y="3087721"/>
            <a:ext cx="753035" cy="896601"/>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sp>
        <p:nvSpPr>
          <p:cNvPr id="199" name="Google Shape;199;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00" name="Google Shape;200;p11"/>
          <p:cNvSpPr txBox="1"/>
          <p:nvPr/>
        </p:nvSpPr>
        <p:spPr>
          <a:xfrm>
            <a:off x="705749" y="288889"/>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फ़िशिंग से बचने की रणनीतियाँ</a:t>
            </a:r>
            <a:endParaRPr b="1" i="0" sz="3600" u="none" cap="none" strike="noStrike">
              <a:solidFill>
                <a:srgbClr val="0064E0"/>
              </a:solidFill>
              <a:latin typeface="Arial"/>
              <a:ea typeface="Arial"/>
              <a:cs typeface="Arial"/>
              <a:sym typeface="Arial"/>
            </a:endParaRPr>
          </a:p>
        </p:txBody>
      </p:sp>
      <p:sp>
        <p:nvSpPr>
          <p:cNvPr id="201" name="Google Shape;201;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202" name="Google Shape;202;p11"/>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p11"/>
          <p:cNvSpPr/>
          <p:nvPr/>
        </p:nvSpPr>
        <p:spPr>
          <a:xfrm>
            <a:off x="1165783" y="2033052"/>
            <a:ext cx="5984622" cy="907539"/>
          </a:xfrm>
          <a:prstGeom prst="rect">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इस प्रकार के डेटा चोरी के हमलों को रोकने के लिए एक बड़ी कंपनी द्वारा नियुक्त साइबर सुरक्षा विशेषज्ञ होने की कल्पना करें।</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a:off x="1165783" y="3087721"/>
            <a:ext cx="5984621" cy="896601"/>
          </a:xfrm>
          <a:prstGeom prst="rect">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आपके विचार में लाल</a:t>
            </a:r>
            <a:r>
              <a:rPr b="1" i="0" lang="en-US" u="none" cap="none" strike="noStrike">
                <a:solidFill>
                  <a:schemeClr val="lt1"/>
                </a:solidFill>
                <a:latin typeface="Arial"/>
                <a:ea typeface="Arial"/>
                <a:cs typeface="Arial"/>
                <a:sym typeface="Arial"/>
              </a:rPr>
              <a:t> </a:t>
            </a:r>
            <a:r>
              <a:rPr b="1" lang="en-US">
                <a:solidFill>
                  <a:schemeClr val="lt1"/>
                </a:solidFill>
              </a:rPr>
              <a:t>दल </a:t>
            </a:r>
            <a:r>
              <a:rPr b="1" i="0" lang="en-US" sz="1400" u="none" cap="none" strike="noStrike">
                <a:solidFill>
                  <a:schemeClr val="lt1"/>
                </a:solidFill>
                <a:latin typeface="Arial"/>
                <a:ea typeface="Arial"/>
                <a:cs typeface="Arial"/>
                <a:sym typeface="Arial"/>
              </a:rPr>
              <a:t>/नीली </a:t>
            </a:r>
            <a:r>
              <a:rPr b="1" lang="en-US">
                <a:solidFill>
                  <a:schemeClr val="lt1"/>
                </a:solidFill>
              </a:rPr>
              <a:t> दल</a:t>
            </a:r>
            <a:r>
              <a:rPr b="1" i="0" lang="en-US" sz="1400" u="none" cap="none" strike="noStrike">
                <a:solidFill>
                  <a:schemeClr val="lt1"/>
                </a:solidFill>
                <a:latin typeface="Arial"/>
                <a:ea typeface="Arial"/>
                <a:cs typeface="Arial"/>
                <a:sym typeface="Arial"/>
              </a:rPr>
              <a:t> अभ्यास की कौन सी </a:t>
            </a:r>
            <a:r>
              <a:rPr b="1" i="0" lang="en-US" sz="1400" u="none" cap="none" strike="noStrike">
                <a:solidFill>
                  <a:schemeClr val="lt1"/>
                </a:solidFill>
                <a:latin typeface="Arial"/>
                <a:ea typeface="Arial"/>
                <a:cs typeface="Arial"/>
                <a:sym typeface="Arial"/>
              </a:rPr>
              <a:t>रणनीतियां</a:t>
            </a:r>
            <a:r>
              <a:rPr b="1" i="0" lang="en-US" sz="1400" u="none" cap="none" strike="noStrike">
                <a:solidFill>
                  <a:schemeClr val="lt1"/>
                </a:solidFill>
                <a:latin typeface="Arial"/>
                <a:ea typeface="Arial"/>
                <a:cs typeface="Arial"/>
                <a:sym typeface="Arial"/>
              </a:rPr>
              <a:t> काम करेंगी?</a:t>
            </a:r>
            <a:endParaRPr b="0" i="0" sz="1400" u="none" cap="none" strike="noStrike">
              <a:solidFill>
                <a:srgbClr val="000000"/>
              </a:solidFill>
              <a:latin typeface="Arial"/>
              <a:ea typeface="Arial"/>
              <a:cs typeface="Arial"/>
              <a:sym typeface="Arial"/>
            </a:endParaRPr>
          </a:p>
        </p:txBody>
      </p:sp>
      <p:grpSp>
        <p:nvGrpSpPr>
          <p:cNvPr id="205" name="Google Shape;205;p11"/>
          <p:cNvGrpSpPr/>
          <p:nvPr/>
        </p:nvGrpSpPr>
        <p:grpSpPr>
          <a:xfrm>
            <a:off x="7115914" y="5387370"/>
            <a:ext cx="1361941" cy="917463"/>
            <a:chOff x="839788" y="5150878"/>
            <a:chExt cx="1361941" cy="917463"/>
          </a:xfrm>
        </p:grpSpPr>
        <p:sp>
          <p:nvSpPr>
            <p:cNvPr id="206" name="Google Shape;206;p11"/>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11"/>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08" name="Google Shape;208;p11"/>
          <p:cNvPicPr preferRelativeResize="0"/>
          <p:nvPr/>
        </p:nvPicPr>
        <p:blipFill rotWithShape="1">
          <a:blip r:embed="rId3">
            <a:alphaModFix/>
          </a:blip>
          <a:srcRect b="0" l="0" r="0" t="0"/>
          <a:stretch/>
        </p:blipFill>
        <p:spPr>
          <a:xfrm rot="-5400000">
            <a:off x="11486251" y="879820"/>
            <a:ext cx="621947" cy="621947"/>
          </a:xfrm>
          <a:prstGeom prst="rect">
            <a:avLst/>
          </a:prstGeom>
          <a:noFill/>
          <a:ln>
            <a:noFill/>
          </a:ln>
        </p:spPr>
      </p:pic>
      <p:sp>
        <p:nvSpPr>
          <p:cNvPr id="209" name="Google Shape;209;p11"/>
          <p:cNvSpPr/>
          <p:nvPr/>
        </p:nvSpPr>
        <p:spPr>
          <a:xfrm>
            <a:off x="11139119" y="124316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11"/>
          <p:cNvSpPr/>
          <p:nvPr/>
        </p:nvSpPr>
        <p:spPr>
          <a:xfrm rot="10800000">
            <a:off x="789264" y="4093561"/>
            <a:ext cx="753035" cy="896601"/>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p:txBody>
      </p:sp>
      <p:sp>
        <p:nvSpPr>
          <p:cNvPr id="211" name="Google Shape;211;p11"/>
          <p:cNvSpPr/>
          <p:nvPr/>
        </p:nvSpPr>
        <p:spPr>
          <a:xfrm>
            <a:off x="1165783" y="4093561"/>
            <a:ext cx="5984621" cy="896601"/>
          </a:xfrm>
          <a:prstGeom prst="rect">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अब जब आपके पास इसके बारे में सोचने का समय है, तो क्या आपके डेटा को सुरक्षित रखने के बारे में कोई अन्य विचार हैं?</a:t>
            </a:r>
            <a:endParaRPr b="0" i="0" sz="1400" u="none" cap="none" strike="noStrike">
              <a:solidFill>
                <a:srgbClr val="000000"/>
              </a:solidFill>
              <a:latin typeface="Arial"/>
              <a:ea typeface="Arial"/>
              <a:cs typeface="Arial"/>
              <a:sym typeface="Arial"/>
            </a:endParaRPr>
          </a:p>
        </p:txBody>
      </p:sp>
      <p:pic>
        <p:nvPicPr>
          <p:cNvPr id="212" name="Google Shape;212;p11"/>
          <p:cNvPicPr preferRelativeResize="0"/>
          <p:nvPr/>
        </p:nvPicPr>
        <p:blipFill rotWithShape="1">
          <a:blip r:embed="rId4">
            <a:alphaModFix/>
          </a:blip>
          <a:srcRect b="0" l="6514" r="4628" t="0"/>
          <a:stretch/>
        </p:blipFill>
        <p:spPr>
          <a:xfrm>
            <a:off x="7115914" y="1522588"/>
            <a:ext cx="5076086" cy="3810360"/>
          </a:xfrm>
          <a:prstGeom prst="rect">
            <a:avLst/>
          </a:prstGeom>
          <a:noFill/>
          <a:ln>
            <a:noFill/>
          </a:ln>
        </p:spPr>
      </p:pic>
      <p:sp>
        <p:nvSpPr>
          <p:cNvPr id="213" name="Google Shape;213;p11"/>
          <p:cNvSpPr/>
          <p:nvPr/>
        </p:nvSpPr>
        <p:spPr>
          <a:xfrm>
            <a:off x="11081925" y="4223356"/>
            <a:ext cx="1005566" cy="100556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सीसीसी</a:t>
            </a:r>
            <a:endParaRPr b="0" i="0" sz="1400" u="none" cap="none" strike="noStrike">
              <a:solidFill>
                <a:srgbClr val="000000"/>
              </a:solidFill>
              <a:latin typeface="Arial"/>
              <a:ea typeface="Arial"/>
              <a:cs typeface="Arial"/>
              <a:sym typeface="Arial"/>
            </a:endParaRPr>
          </a:p>
        </p:txBody>
      </p:sp>
      <p:sp>
        <p:nvSpPr>
          <p:cNvPr id="214" name="Google Shape;214;p11"/>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
        <p:nvSpPr>
          <p:cNvPr id="215" name="Google Shape;215;p11"/>
          <p:cNvSpPr txBox="1"/>
          <p:nvPr/>
        </p:nvSpPr>
        <p:spPr>
          <a:xfrm>
            <a:off x="152400" y="152400"/>
            <a:ext cx="3000000" cy="378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a:p>
        </p:txBody>
      </p:sp>
      <p:sp>
        <p:nvSpPr>
          <p:cNvPr id="216" name="Google Shape;216;p11"/>
          <p:cNvSpPr/>
          <p:nvPr/>
        </p:nvSpPr>
        <p:spPr>
          <a:xfrm>
            <a:off x="1165783" y="2940596"/>
            <a:ext cx="5984700" cy="896700"/>
          </a:xfrm>
          <a:prstGeom prst="rect">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आपके विचार में लाल</a:t>
            </a:r>
            <a:r>
              <a:rPr b="1" i="0" lang="en-US" u="none" cap="none" strike="noStrike">
                <a:solidFill>
                  <a:schemeClr val="lt1"/>
                </a:solidFill>
                <a:latin typeface="Arial"/>
                <a:ea typeface="Arial"/>
                <a:cs typeface="Arial"/>
                <a:sym typeface="Arial"/>
              </a:rPr>
              <a:t> </a:t>
            </a:r>
            <a:r>
              <a:rPr b="1" lang="en-US">
                <a:solidFill>
                  <a:schemeClr val="lt1"/>
                </a:solidFill>
              </a:rPr>
              <a:t>दल </a:t>
            </a:r>
            <a:r>
              <a:rPr b="1" i="0" lang="en-US" sz="1400" u="none" cap="none" strike="noStrike">
                <a:solidFill>
                  <a:schemeClr val="lt1"/>
                </a:solidFill>
                <a:latin typeface="Arial"/>
                <a:ea typeface="Arial"/>
                <a:cs typeface="Arial"/>
                <a:sym typeface="Arial"/>
              </a:rPr>
              <a:t>/नीली </a:t>
            </a:r>
            <a:r>
              <a:rPr b="1" lang="en-US">
                <a:solidFill>
                  <a:schemeClr val="lt1"/>
                </a:solidFill>
              </a:rPr>
              <a:t> दल</a:t>
            </a:r>
            <a:r>
              <a:rPr b="1" i="0" lang="en-US" sz="1400" u="none" cap="none" strike="noStrike">
                <a:solidFill>
                  <a:schemeClr val="lt1"/>
                </a:solidFill>
                <a:latin typeface="Arial"/>
                <a:ea typeface="Arial"/>
                <a:cs typeface="Arial"/>
                <a:sym typeface="Arial"/>
              </a:rPr>
              <a:t> अभ्यास की कौन सी </a:t>
            </a:r>
            <a:r>
              <a:rPr b="1" lang="en-US">
                <a:solidFill>
                  <a:schemeClr val="lt1"/>
                </a:solidFill>
              </a:rPr>
              <a:t>रणनीतियाँ</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काम करेंगी?</a:t>
            </a:r>
            <a:endParaRPr b="0" i="0" sz="1400" u="none" cap="none" strike="noStrike">
              <a:solidFill>
                <a:schemeClr val="lt1"/>
              </a:solidFill>
              <a:latin typeface="Arial"/>
              <a:ea typeface="Arial"/>
              <a:cs typeface="Arial"/>
              <a:sym typeface="Arial"/>
            </a:endParaRPr>
          </a:p>
        </p:txBody>
      </p:sp>
      <p:sp>
        <p:nvSpPr>
          <p:cNvPr id="217" name="Google Shape;217;p11"/>
          <p:cNvSpPr/>
          <p:nvPr/>
        </p:nvSpPr>
        <p:spPr>
          <a:xfrm>
            <a:off x="1165783" y="3946436"/>
            <a:ext cx="5984700" cy="896700"/>
          </a:xfrm>
          <a:prstGeom prst="rect">
            <a:avLst/>
          </a:prstGeom>
          <a:solidFill>
            <a:srgbClr val="0064E0"/>
          </a:soli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अब जब आपके पास इसके बारे में सोचने का समय है, तो क्या आपके डेटा को सुरक्षित रखने के बारे में कोई अन्य विचार हैं?</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12"/>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224" name="Google Shape;224;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225" name="Google Shape;225;p1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226" name="Google Shape;226;p12"/>
          <p:cNvSpPr/>
          <p:nvPr/>
        </p:nvSpPr>
        <p:spPr>
          <a:xfrm>
            <a:off x="8606971" y="0"/>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
        <p:nvSpPr>
          <p:cNvPr id="227" name="Google Shape;227;p12"/>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संक्षिप्त</a:t>
            </a:r>
            <a:endParaRPr b="0" i="0" sz="1400" u="none" cap="none" strike="noStrike">
              <a:solidFill>
                <a:srgbClr val="000000"/>
              </a:solidFill>
              <a:latin typeface="Arial"/>
              <a:ea typeface="Arial"/>
              <a:cs typeface="Arial"/>
              <a:sym typeface="Arial"/>
            </a:endParaRPr>
          </a:p>
        </p:txBody>
      </p:sp>
      <p:sp>
        <p:nvSpPr>
          <p:cNvPr id="228" name="Google Shape;228;p12"/>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9" name="Google Shape;229;p12" title="Know all about the malware named Worms!">
            <a:hlinkClick r:id="rId4"/>
          </p:cNvPr>
          <p:cNvPicPr preferRelativeResize="0"/>
          <p:nvPr/>
        </p:nvPicPr>
        <p:blipFill>
          <a:blip r:embed="rId5">
            <a:alphaModFix/>
          </a:blip>
          <a:stretch>
            <a:fillRect/>
          </a:stretch>
        </p:blipFill>
        <p:spPr>
          <a:xfrm>
            <a:off x="3160100" y="1398525"/>
            <a:ext cx="5717000" cy="345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13"/>
          <p:cNvPicPr preferRelativeResize="0"/>
          <p:nvPr/>
        </p:nvPicPr>
        <p:blipFill rotWithShape="1">
          <a:blip r:embed="rId3">
            <a:alphaModFix/>
          </a:blip>
          <a:srcRect b="23" l="0" r="0" t="22"/>
          <a:stretch/>
        </p:blipFill>
        <p:spPr>
          <a:xfrm>
            <a:off x="0" y="0"/>
            <a:ext cx="12192000" cy="6550244"/>
          </a:xfrm>
          <a:prstGeom prst="rect">
            <a:avLst/>
          </a:prstGeom>
          <a:noFill/>
          <a:ln>
            <a:noFill/>
          </a:ln>
        </p:spPr>
      </p:pic>
      <p:sp>
        <p:nvSpPr>
          <p:cNvPr id="236" name="Google Shape;236;p13"/>
          <p:cNvSpPr txBox="1"/>
          <p:nvPr>
            <p:ph idx="12" type="sldNum"/>
          </p:nvPr>
        </p:nvSpPr>
        <p:spPr>
          <a:xfrm>
            <a:off x="11708552" y="6569111"/>
            <a:ext cx="483448"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37" name="Google Shape;237;p13"/>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टेक-होम गतिविधि</a:t>
            </a:r>
            <a:endParaRPr b="1" i="0" sz="3600" u="none" cap="none" strike="noStrike">
              <a:solidFill>
                <a:schemeClr val="lt1"/>
              </a:solidFill>
              <a:latin typeface="Arial"/>
              <a:ea typeface="Arial"/>
              <a:cs typeface="Arial"/>
              <a:sym typeface="Arial"/>
            </a:endParaRPr>
          </a:p>
        </p:txBody>
      </p:sp>
      <p:sp>
        <p:nvSpPr>
          <p:cNvPr id="238" name="Google Shape;238;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239" name="Google Shape;239;p1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p13"/>
          <p:cNvSpPr/>
          <p:nvPr/>
        </p:nvSpPr>
        <p:spPr>
          <a:xfrm>
            <a:off x="8606971" y="0"/>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
        <p:nvSpPr>
          <p:cNvPr id="241" name="Google Shape;241;p13"/>
          <p:cNvSpPr/>
          <p:nvPr/>
        </p:nvSpPr>
        <p:spPr>
          <a:xfrm>
            <a:off x="839788" y="1827042"/>
            <a:ext cx="5080663" cy="3335267"/>
          </a:xfrm>
          <a:prstGeom prst="rect">
            <a:avLst/>
          </a:prstGeom>
          <a:solidFill>
            <a:schemeClr val="dk1">
              <a:alpha val="43529"/>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285750" lvl="0" marL="432000" marR="0" rtl="0" algn="l">
              <a:lnSpc>
                <a:spcPct val="100000"/>
              </a:lnSpc>
              <a:spcBef>
                <a:spcPts val="0"/>
              </a:spcBef>
              <a:spcAft>
                <a:spcPts val="0"/>
              </a:spcAft>
              <a:buClr>
                <a:schemeClr val="lt1"/>
              </a:buClr>
              <a:buSzPts val="1600"/>
              <a:buFont typeface="Arial"/>
              <a:buChar char="•"/>
            </a:pPr>
            <a:r>
              <a:rPr b="1" i="0" lang="en-US" sz="1600" u="none" cap="none" strike="noStrike">
                <a:solidFill>
                  <a:schemeClr val="lt1"/>
                </a:solidFill>
                <a:latin typeface="Arial"/>
                <a:ea typeface="Arial"/>
                <a:cs typeface="Arial"/>
                <a:sym typeface="Arial"/>
              </a:rPr>
              <a:t>आप कैसे सोचते हैं कि साइबर सुरक्षा हमले हमें व्यक्तियों और एक समाज के रूप में प्रभावित करते हैं?</a:t>
            </a:r>
            <a:endParaRPr b="0" i="0" sz="1400" u="none" cap="none" strike="noStrike">
              <a:solidFill>
                <a:srgbClr val="000000"/>
              </a:solidFill>
              <a:latin typeface="Arial"/>
              <a:ea typeface="Arial"/>
              <a:cs typeface="Arial"/>
              <a:sym typeface="Arial"/>
            </a:endParaRPr>
          </a:p>
          <a:p>
            <a:pPr indent="-285750" lvl="0" marL="432000" marR="0" rtl="0" algn="l">
              <a:lnSpc>
                <a:spcPct val="100000"/>
              </a:lnSpc>
              <a:spcBef>
                <a:spcPts val="2400"/>
              </a:spcBef>
              <a:spcAft>
                <a:spcPts val="0"/>
              </a:spcAft>
              <a:buClr>
                <a:schemeClr val="lt1"/>
              </a:buClr>
              <a:buSzPts val="1600"/>
              <a:buFont typeface="Arial"/>
              <a:buChar char="•"/>
            </a:pPr>
            <a:r>
              <a:rPr b="1" i="0" lang="en-US" sz="1600" u="none" cap="none" strike="noStrike">
                <a:solidFill>
                  <a:schemeClr val="lt1"/>
                </a:solidFill>
                <a:latin typeface="Arial"/>
                <a:ea typeface="Arial"/>
                <a:cs typeface="Arial"/>
                <a:sym typeface="Arial"/>
              </a:rPr>
              <a:t>सभी विभिन्न प्रभावों के बारे में सोचें</a:t>
            </a:r>
            <a:endParaRPr b="0" i="0" sz="1400" u="none" cap="none" strike="noStrike">
              <a:solidFill>
                <a:srgbClr val="000000"/>
              </a:solidFill>
              <a:latin typeface="Arial"/>
              <a:ea typeface="Arial"/>
              <a:cs typeface="Arial"/>
              <a:sym typeface="Arial"/>
            </a:endParaRPr>
          </a:p>
          <a:p>
            <a:pPr indent="-285750" lvl="0" marL="432000" marR="0" rtl="0" algn="l">
              <a:lnSpc>
                <a:spcPct val="100000"/>
              </a:lnSpc>
              <a:spcBef>
                <a:spcPts val="2400"/>
              </a:spcBef>
              <a:spcAft>
                <a:spcPts val="0"/>
              </a:spcAft>
              <a:buClr>
                <a:schemeClr val="lt1"/>
              </a:buClr>
              <a:buSzPts val="1600"/>
              <a:buFont typeface="Arial"/>
              <a:buChar char="•"/>
            </a:pPr>
            <a:r>
              <a:rPr b="1" i="0" lang="en-US" sz="1600" u="none" cap="none" strike="noStrike">
                <a:solidFill>
                  <a:schemeClr val="lt1"/>
                </a:solidFill>
                <a:latin typeface="Arial"/>
                <a:ea typeface="Arial"/>
                <a:cs typeface="Arial"/>
                <a:sym typeface="Arial"/>
              </a:rPr>
              <a:t>प्रभावों का दस्तावेजीकरण करें</a:t>
            </a:r>
            <a:endParaRPr b="0" i="0" sz="1400" u="none" cap="none" strike="noStrike">
              <a:solidFill>
                <a:srgbClr val="000000"/>
              </a:solidFill>
              <a:latin typeface="Arial"/>
              <a:ea typeface="Arial"/>
              <a:cs typeface="Arial"/>
              <a:sym typeface="Arial"/>
            </a:endParaRPr>
          </a:p>
          <a:p>
            <a:pPr indent="-285750" lvl="0" marL="432000" marR="0" rtl="0" algn="l">
              <a:lnSpc>
                <a:spcPct val="100000"/>
              </a:lnSpc>
              <a:spcBef>
                <a:spcPts val="2400"/>
              </a:spcBef>
              <a:spcAft>
                <a:spcPts val="0"/>
              </a:spcAft>
              <a:buClr>
                <a:schemeClr val="lt1"/>
              </a:buClr>
              <a:buSzPts val="1600"/>
              <a:buFont typeface="Arial"/>
              <a:buChar char="•"/>
            </a:pPr>
            <a:r>
              <a:rPr b="1" lang="en-US" sz="1600">
                <a:solidFill>
                  <a:schemeClr val="lt1"/>
                </a:solidFill>
              </a:rPr>
              <a:t>क्या इससे आप यह सुनिश्चित करने के लिए अधिक चिंतित महसूस करते हैं कि आपका डेटा सुरक्षित है?</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2" name="Google Shape;52;p2"/>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मेरे पास एक वायरस है!</a:t>
            </a:r>
            <a:endParaRPr b="1" i="0" sz="3600" u="none" cap="none" strike="noStrike">
              <a:solidFill>
                <a:srgbClr val="0064E0"/>
              </a:solidFill>
              <a:latin typeface="Arial"/>
              <a:ea typeface="Arial"/>
              <a:cs typeface="Arial"/>
              <a:sym typeface="Arial"/>
            </a:endParaRPr>
          </a:p>
        </p:txBody>
      </p:sp>
      <p:sp>
        <p:nvSpPr>
          <p:cNvPr id="53" name="Google Shape;53;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54" name="Google Shape;54;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1767592" y="1891599"/>
            <a:ext cx="10424408" cy="4372683"/>
          </a:xfrm>
          <a:prstGeom prst="rect">
            <a:avLst/>
          </a:prstGeom>
          <a:solidFill>
            <a:srgbClr val="F2F2F2"/>
          </a:solidFill>
          <a:ln>
            <a:noFill/>
          </a:ln>
        </p:spPr>
        <p:txBody>
          <a:bodyPr anchorCtr="0" anchor="ctr" bIns="45700" lIns="4860000" spcFirstLastPara="1" rIns="864000"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क्या आपने पहले 'मैलवेयर' शब्द के बारे में सुना है? आपको पता है इसका क्या मतलब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क्या आपने कंप्यूटर वायरस के बारे में सुना है? उनके बारे में आपकी क्या समझ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आप कैसे सोचते हैं कि कंप्यूटर वायरस एक भौतिक वायरस के समान या भिन्न है जो आपको बीमार कर सकता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क्या आपको लगता है कि मैलवेयर के हमले से बचना संभव है?</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2"/>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pic>
        <p:nvPicPr>
          <p:cNvPr id="58" name="Google Shape;58;p2"/>
          <p:cNvPicPr preferRelativeResize="0"/>
          <p:nvPr/>
        </p:nvPicPr>
        <p:blipFill rotWithShape="1">
          <a:blip r:embed="rId3">
            <a:alphaModFix/>
          </a:blip>
          <a:srcRect b="0" l="0" r="0" t="0"/>
          <a:stretch/>
        </p:blipFill>
        <p:spPr>
          <a:xfrm>
            <a:off x="1767592" y="1809634"/>
            <a:ext cx="4326677" cy="4454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p:nvPr/>
        </p:nvSpPr>
        <p:spPr>
          <a:xfrm>
            <a:off x="1" y="-4850"/>
            <a:ext cx="6095999"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6" name="Google Shape;66;p3"/>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परिभाषाएं</a:t>
            </a:r>
            <a:endParaRPr b="1" i="0" sz="3600" u="none" cap="none" strike="noStrike">
              <a:solidFill>
                <a:schemeClr val="lt1"/>
              </a:solidFill>
              <a:latin typeface="Arial"/>
              <a:ea typeface="Arial"/>
              <a:cs typeface="Arial"/>
              <a:sym typeface="Arial"/>
            </a:endParaRPr>
          </a:p>
        </p:txBody>
      </p:sp>
      <p:sp>
        <p:nvSpPr>
          <p:cNvPr id="67" name="Google Shape;67;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68" name="Google Shape;68;p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3"/>
          <p:cNvSpPr/>
          <p:nvPr/>
        </p:nvSpPr>
        <p:spPr>
          <a:xfrm>
            <a:off x="597137" y="1211295"/>
            <a:ext cx="5798773" cy="41620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परिभाषाएँ जो आपको पता होनी चाहिए</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839789" y="1694144"/>
            <a:ext cx="5042688" cy="1787422"/>
          </a:xfrm>
          <a:prstGeom prst="rect">
            <a:avLst/>
          </a:prstGeom>
          <a:solidFill>
            <a:schemeClr val="dk1">
              <a:alpha val="2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मैलवेयर</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सॉफ़्टवेयर जिसे विशेष रूप से किसी कंप्यूटर सिस्टम को बाधित करने, क्षति पहुँचाने, या अनधिकृत पहुँच प्राप्त करने के लिए डिज़ाइन किया गया है। मैलवेयर किसी भी प्रकार के दुर्भावनापूर्ण सॉफ़्टवेयर के लिए कैच-ऑल शब्द है।</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839789" y="3481566"/>
            <a:ext cx="5042688" cy="2240057"/>
          </a:xfrm>
          <a:prstGeom prst="rect">
            <a:avLst/>
          </a:prstGeom>
          <a:solidFill>
            <a:schemeClr val="dk1">
              <a:alpha val="2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कंप्यूटर वायरस</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एक कंप्यूटर प्रोग्राम, जिसे क्रियान्वित करने पर, कंप्यूटर प्रोग्राम को संशोधित कर सकता है और विभिन्न निर्देशों को सम्मिलित कर सकता है, जिनका उपयोग डेटा को चोरी करने, संशोधित करने या नष्ट करने के लिए किया जा सकता है। एक कंप्यूटर वायरस एक विशिष्ट प्रकार का मैलवेयर है जो अन्य प्रोग्रामों में अपना कोड डालकर स्वयं को दोहराता है।</a:t>
            </a:r>
            <a:endParaRPr b="0" i="0" sz="1400" u="none" cap="none" strike="noStrike">
              <a:solidFill>
                <a:srgbClr val="000000"/>
              </a:solidFill>
              <a:latin typeface="Arial"/>
              <a:ea typeface="Arial"/>
              <a:cs typeface="Arial"/>
              <a:sym typeface="Arial"/>
            </a:endParaRPr>
          </a:p>
        </p:txBody>
      </p:sp>
      <p:pic>
        <p:nvPicPr>
          <p:cNvPr id="72" name="Google Shape;72;p3"/>
          <p:cNvPicPr preferRelativeResize="0"/>
          <p:nvPr/>
        </p:nvPicPr>
        <p:blipFill rotWithShape="1">
          <a:blip r:embed="rId3">
            <a:alphaModFix/>
          </a:blip>
          <a:srcRect b="0" l="0" r="0" t="0"/>
          <a:stretch/>
        </p:blipFill>
        <p:spPr>
          <a:xfrm>
            <a:off x="7000759" y="1388274"/>
            <a:ext cx="1214819" cy="1051563"/>
          </a:xfrm>
          <a:prstGeom prst="rect">
            <a:avLst/>
          </a:prstGeom>
          <a:noFill/>
          <a:ln>
            <a:noFill/>
          </a:ln>
        </p:spPr>
      </p:pic>
      <p:pic>
        <p:nvPicPr>
          <p:cNvPr id="73" name="Google Shape;73;p3"/>
          <p:cNvPicPr preferRelativeResize="0"/>
          <p:nvPr/>
        </p:nvPicPr>
        <p:blipFill rotWithShape="1">
          <a:blip r:embed="rId4">
            <a:alphaModFix/>
          </a:blip>
          <a:srcRect b="0" l="0" r="0" t="0"/>
          <a:stretch/>
        </p:blipFill>
        <p:spPr>
          <a:xfrm>
            <a:off x="6490836" y="2326905"/>
            <a:ext cx="4995415" cy="2665621"/>
          </a:xfrm>
          <a:prstGeom prst="rect">
            <a:avLst/>
          </a:prstGeom>
          <a:noFill/>
          <a:ln>
            <a:noFill/>
          </a:ln>
        </p:spPr>
      </p:pic>
      <p:sp>
        <p:nvSpPr>
          <p:cNvPr id="74" name="Google Shape;74;p3"/>
          <p:cNvSpPr/>
          <p:nvPr/>
        </p:nvSpPr>
        <p:spPr>
          <a:xfrm>
            <a:off x="6664285" y="2610803"/>
            <a:ext cx="4649206" cy="2062103"/>
          </a:xfrm>
          <a:prstGeom prst="rect">
            <a:avLst/>
          </a:prstGeom>
          <a:solidFill>
            <a:schemeClr val="dk1">
              <a:alpha val="0"/>
            </a:schemeClr>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संयुक्त राष्ट्र के अनुसार, </a:t>
            </a:r>
            <a:r>
              <a:rPr b="1" i="0" lang="en-US" sz="1600" u="none" cap="none" strike="noStrike">
                <a:solidFill>
                  <a:schemeClr val="dk1"/>
                </a:solidFill>
                <a:latin typeface="Arial"/>
                <a:ea typeface="Arial"/>
                <a:cs typeface="Arial"/>
                <a:sym typeface="Arial"/>
              </a:rPr>
              <a:t>कोविड-19</a:t>
            </a:r>
            <a:r>
              <a:rPr b="0" i="0" lang="en-US" sz="1600" u="none" cap="none" strike="noStrike">
                <a:solidFill>
                  <a:schemeClr val="dk1"/>
                </a:solidFill>
                <a:latin typeface="Arial"/>
                <a:ea typeface="Arial"/>
                <a:cs typeface="Arial"/>
                <a:sym typeface="Arial"/>
              </a:rPr>
              <a:t> महामारी के कारण साइबर अपराध (चोरी, गबन, डेटा हैकिंग, साइटों और उपकरणों का सामान्य विनाश) 600% तक बढ़ गया है।</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साइबर अपराध से दुनिया भर की कंपनियों पर 2025 तक सालाना अनुमानित 10.5 ट्रिलियन अमेरिकी डॉलर (2015 में 3 ट्रिलियन अमेरिकी डॉलर से अधिक) खर्च होंगे।</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4"/>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82" name="Google Shape;82;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3" name="Google Shape;83;p4"/>
          <p:cNvSpPr txBox="1"/>
          <p:nvPr/>
        </p:nvSpPr>
        <p:spPr>
          <a:xfrm>
            <a:off x="705749" y="307757"/>
            <a:ext cx="11041146"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मैलवेयर बग</a:t>
            </a:r>
            <a:endParaRPr b="0" i="0" sz="1400" u="none" cap="none" strike="noStrike">
              <a:solidFill>
                <a:srgbClr val="000000"/>
              </a:solidFill>
              <a:latin typeface="Arial"/>
              <a:ea typeface="Arial"/>
              <a:cs typeface="Arial"/>
              <a:sym typeface="Arial"/>
            </a:endParaRPr>
          </a:p>
        </p:txBody>
      </p:sp>
      <p:sp>
        <p:nvSpPr>
          <p:cNvPr id="84" name="Google Shape;84;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85" name="Google Shape;85;p4"/>
          <p:cNvSpPr/>
          <p:nvPr/>
        </p:nvSpPr>
        <p:spPr>
          <a:xfrm>
            <a:off x="828720"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4"/>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4"/>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pic>
        <p:nvPicPr>
          <p:cNvPr descr="Malware has a nasty way of getting onto your computer and making life miserable. This video shows you how malware can infect you--and provides tips on keeping malware out. Remind your employees about the dangers of malware, and how not to get infected, with our security awareness animation. &#10;&#10;MediaPro’s reinforcement resources can be branded for your organization and deployed at any time as part of your security and/or privacy awareness program. Our mantra: Training + Reinforcement = Behavior Change.&#10;&#10;--&#10;&#10;Contact us for details, or to schedule a demo of our award-winning Adaptive Awareness Framework.&#10;&#10;www.mediapro.com" id="88" name="Google Shape;88;p4" title="The Malware Bug: MediaPro Security Awareness Animation">
            <a:hlinkClick r:id="rId4"/>
          </p:cNvPr>
          <p:cNvPicPr preferRelativeResize="0"/>
          <p:nvPr/>
        </p:nvPicPr>
        <p:blipFill>
          <a:blip r:embed="rId5">
            <a:alphaModFix/>
          </a:blip>
          <a:stretch>
            <a:fillRect/>
          </a:stretch>
        </p:blipFill>
        <p:spPr>
          <a:xfrm>
            <a:off x="3146400" y="2074750"/>
            <a:ext cx="5899200" cy="3318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5"/>
          <p:cNvPicPr preferRelativeResize="0"/>
          <p:nvPr/>
        </p:nvPicPr>
        <p:blipFill rotWithShape="1">
          <a:blip r:embed="rId3">
            <a:alphaModFix/>
          </a:blip>
          <a:srcRect b="13336" l="0" r="0" t="6295"/>
          <a:stretch/>
        </p:blipFill>
        <p:spPr>
          <a:xfrm>
            <a:off x="0" y="0"/>
            <a:ext cx="12192000" cy="6535678"/>
          </a:xfrm>
          <a:prstGeom prst="rect">
            <a:avLst/>
          </a:prstGeom>
          <a:noFill/>
          <a:ln>
            <a:noFill/>
          </a:ln>
        </p:spPr>
      </p:pic>
      <p:sp>
        <p:nvSpPr>
          <p:cNvPr id="95" name="Google Shape;95;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96" name="Google Shape;96;p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97" name="Google Shape;97;p5"/>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विभिन्न प्रकार के मैलवेयर</a:t>
            </a:r>
            <a:endParaRPr b="0" i="0" sz="1400" u="none" cap="none" strike="noStrike">
              <a:solidFill>
                <a:srgbClr val="000000"/>
              </a:solidFill>
              <a:latin typeface="Arial"/>
              <a:ea typeface="Arial"/>
              <a:cs typeface="Arial"/>
              <a:sym typeface="Arial"/>
            </a:endParaRPr>
          </a:p>
        </p:txBody>
      </p:sp>
      <p:sp>
        <p:nvSpPr>
          <p:cNvPr id="98" name="Google Shape;98;p5"/>
          <p:cNvSpPr/>
          <p:nvPr/>
        </p:nvSpPr>
        <p:spPr>
          <a:xfrm>
            <a:off x="8606971" y="0"/>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What you need to know about malware including the difference between computer viruses, worms, Trojans, ransomware and spyware. Visit https://www.kaspersky.com to learn how our products can help you stay protected.&#10;#KasperskyLab #malware #ComputerVirus #Trojan #cybersecurity #ITsecurity" id="100" name="Google Shape;100;p5" title="Malware: Difference Between Computer Viruses, Worms and Trojans">
            <a:hlinkClick r:id="rId4"/>
          </p:cNvPr>
          <p:cNvPicPr preferRelativeResize="0"/>
          <p:nvPr/>
        </p:nvPicPr>
        <p:blipFill>
          <a:blip r:embed="rId5">
            <a:alphaModFix/>
          </a:blip>
          <a:stretch>
            <a:fillRect/>
          </a:stretch>
        </p:blipFill>
        <p:spPr>
          <a:xfrm>
            <a:off x="2609700" y="1467950"/>
            <a:ext cx="6207350" cy="3491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1" y="-4850"/>
            <a:ext cx="5110479"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6"/>
          <p:cNvSpPr/>
          <p:nvPr/>
        </p:nvSpPr>
        <p:spPr>
          <a:xfrm>
            <a:off x="839788" y="142541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8" name="Google Shape;108;p6"/>
          <p:cNvSpPr txBox="1"/>
          <p:nvPr/>
        </p:nvSpPr>
        <p:spPr>
          <a:xfrm>
            <a:off x="261257" y="307757"/>
            <a:ext cx="4561953"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परिभाषाओं के साथ शब्दों का मिलान करें</a:t>
            </a:r>
            <a:endParaRPr b="1" i="0" sz="3600" u="none" cap="none" strike="noStrike">
              <a:solidFill>
                <a:schemeClr val="lt1"/>
              </a:solidFill>
              <a:latin typeface="Arial"/>
              <a:ea typeface="Arial"/>
              <a:cs typeface="Arial"/>
              <a:sym typeface="Arial"/>
            </a:endParaRPr>
          </a:p>
        </p:txBody>
      </p:sp>
      <p:sp>
        <p:nvSpPr>
          <p:cNvPr id="109" name="Google Shape;109;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110" name="Google Shape;110;p6"/>
          <p:cNvSpPr/>
          <p:nvPr/>
        </p:nvSpPr>
        <p:spPr>
          <a:xfrm>
            <a:off x="1496607" y="2003602"/>
            <a:ext cx="2476982" cy="576000"/>
          </a:xfrm>
          <a:prstGeom prst="rect">
            <a:avLst/>
          </a:prstGeom>
          <a:solidFill>
            <a:schemeClr val="dk1">
              <a:alpha val="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कीड़े</a:t>
            </a:r>
            <a:endParaRPr b="0" i="0" sz="1400" u="none" cap="none" strike="noStrike">
              <a:solidFill>
                <a:srgbClr val="000000"/>
              </a:solidFill>
              <a:latin typeface="Arial"/>
              <a:ea typeface="Arial"/>
              <a:cs typeface="Arial"/>
              <a:sym typeface="Arial"/>
            </a:endParaRPr>
          </a:p>
        </p:txBody>
      </p:sp>
      <p:sp>
        <p:nvSpPr>
          <p:cNvPr id="111" name="Google Shape;111;p6"/>
          <p:cNvSpPr/>
          <p:nvPr/>
        </p:nvSpPr>
        <p:spPr>
          <a:xfrm>
            <a:off x="1496607" y="2651362"/>
            <a:ext cx="2476982" cy="576000"/>
          </a:xfrm>
          <a:prstGeom prst="rect">
            <a:avLst/>
          </a:prstGeom>
          <a:solidFill>
            <a:schemeClr val="dk1">
              <a:alpha val="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स्पाइवेयर</a:t>
            </a:r>
            <a:endParaRPr b="0" i="0" sz="1400" u="none" cap="none" strike="noStrike">
              <a:solidFill>
                <a:srgbClr val="000000"/>
              </a:solidFill>
              <a:latin typeface="Arial"/>
              <a:ea typeface="Arial"/>
              <a:cs typeface="Arial"/>
              <a:sym typeface="Arial"/>
            </a:endParaRPr>
          </a:p>
        </p:txBody>
      </p:sp>
      <p:sp>
        <p:nvSpPr>
          <p:cNvPr id="112" name="Google Shape;112;p6"/>
          <p:cNvSpPr/>
          <p:nvPr/>
        </p:nvSpPr>
        <p:spPr>
          <a:xfrm>
            <a:off x="1496607" y="3299122"/>
            <a:ext cx="2476982" cy="576000"/>
          </a:xfrm>
          <a:prstGeom prst="rect">
            <a:avLst/>
          </a:prstGeom>
          <a:solidFill>
            <a:schemeClr val="dk1">
              <a:alpha val="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रैंसमवेयर</a:t>
            </a:r>
            <a:endParaRPr b="0" i="0" sz="1400" u="none" cap="none" strike="noStrike">
              <a:solidFill>
                <a:srgbClr val="000000"/>
              </a:solidFill>
              <a:latin typeface="Arial"/>
              <a:ea typeface="Arial"/>
              <a:cs typeface="Arial"/>
              <a:sym typeface="Arial"/>
            </a:endParaRPr>
          </a:p>
        </p:txBody>
      </p:sp>
      <p:sp>
        <p:nvSpPr>
          <p:cNvPr id="113" name="Google Shape;113;p6"/>
          <p:cNvSpPr/>
          <p:nvPr/>
        </p:nvSpPr>
        <p:spPr>
          <a:xfrm>
            <a:off x="1496607" y="3946882"/>
            <a:ext cx="2476982" cy="576000"/>
          </a:xfrm>
          <a:prstGeom prst="rect">
            <a:avLst/>
          </a:prstGeom>
          <a:solidFill>
            <a:schemeClr val="dk1">
              <a:alpha val="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वायरस</a:t>
            </a:r>
            <a:endParaRPr b="0" i="0" sz="1400" u="none" cap="none" strike="noStrike">
              <a:solidFill>
                <a:srgbClr val="000000"/>
              </a:solidFill>
              <a:latin typeface="Arial"/>
              <a:ea typeface="Arial"/>
              <a:cs typeface="Arial"/>
              <a:sym typeface="Arial"/>
            </a:endParaRPr>
          </a:p>
        </p:txBody>
      </p:sp>
      <p:sp>
        <p:nvSpPr>
          <p:cNvPr id="114" name="Google Shape;114;p6"/>
          <p:cNvSpPr/>
          <p:nvPr/>
        </p:nvSpPr>
        <p:spPr>
          <a:xfrm>
            <a:off x="1496607" y="4594642"/>
            <a:ext cx="2476982" cy="576000"/>
          </a:xfrm>
          <a:prstGeom prst="rect">
            <a:avLst/>
          </a:prstGeom>
          <a:solidFill>
            <a:schemeClr val="dk1">
              <a:alpha val="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ट्रोजन हॉर्स</a:t>
            </a:r>
            <a:endParaRPr b="0" i="0" sz="1400" u="none" cap="none" strike="noStrike">
              <a:solidFill>
                <a:srgbClr val="000000"/>
              </a:solidFill>
              <a:latin typeface="Arial"/>
              <a:ea typeface="Arial"/>
              <a:cs typeface="Arial"/>
              <a:sym typeface="Arial"/>
            </a:endParaRPr>
          </a:p>
        </p:txBody>
      </p:sp>
      <p:sp>
        <p:nvSpPr>
          <p:cNvPr id="115" name="Google Shape;115;p6"/>
          <p:cNvSpPr/>
          <p:nvPr/>
        </p:nvSpPr>
        <p:spPr>
          <a:xfrm>
            <a:off x="1496607" y="5242401"/>
            <a:ext cx="2476982" cy="576000"/>
          </a:xfrm>
          <a:prstGeom prst="rect">
            <a:avLst/>
          </a:prstGeom>
          <a:solidFill>
            <a:schemeClr val="dk1">
              <a:alpha val="4313"/>
            </a:schemeClr>
          </a:solidFill>
          <a:ln cap="flat" cmpd="sng" w="12700">
            <a:solidFill>
              <a:schemeClr val="lt1"/>
            </a:solidFill>
            <a:prstDash val="solid"/>
            <a:miter lim="800000"/>
            <a:headEnd len="sm" w="sm" type="none"/>
            <a:tailEnd len="sm" w="sm" type="none"/>
          </a:ln>
        </p:spPr>
        <p:txBody>
          <a:bodyPr anchorCtr="0" anchor="ctr" bIns="45700" lIns="72000" spcFirstLastPara="1" rIns="91425" wrap="square" tIns="45700">
            <a:noAutofit/>
          </a:bodyPr>
          <a:lstStyle/>
          <a:p>
            <a:pPr indent="0" lvl="0" marL="0" marR="0" rtl="0" algn="ctr">
              <a:lnSpc>
                <a:spcPct val="114285"/>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एडवेयर</a:t>
            </a:r>
            <a:endParaRPr b="0" i="0" sz="1400" u="none" cap="none" strike="noStrike">
              <a:solidFill>
                <a:srgbClr val="000000"/>
              </a:solidFill>
              <a:latin typeface="Arial"/>
              <a:ea typeface="Arial"/>
              <a:cs typeface="Arial"/>
              <a:sym typeface="Arial"/>
            </a:endParaRPr>
          </a:p>
        </p:txBody>
      </p:sp>
      <p:sp>
        <p:nvSpPr>
          <p:cNvPr id="116" name="Google Shape;116;p6"/>
          <p:cNvSpPr/>
          <p:nvPr/>
        </p:nvSpPr>
        <p:spPr>
          <a:xfrm>
            <a:off x="5233988" y="2003602"/>
            <a:ext cx="632809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एक खराब कोड या प्रोग्राम जो आपके </a:t>
            </a:r>
            <a:r>
              <a:rPr lang="en-US">
                <a:solidFill>
                  <a:schemeClr val="dk1"/>
                </a:solidFill>
              </a:rPr>
              <a:t>उपकरण</a:t>
            </a:r>
            <a:r>
              <a:rPr b="0" i="0" lang="en-US" sz="1400" u="none" cap="none" strike="noStrike">
                <a:solidFill>
                  <a:schemeClr val="dk1"/>
                </a:solidFill>
                <a:latin typeface="Arial"/>
                <a:ea typeface="Arial"/>
                <a:cs typeface="Arial"/>
                <a:sym typeface="Arial"/>
              </a:rPr>
              <a:t> को नुकसान पहुंचाने के लिए खुद को होस्ट से जोड़ता है</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5233988" y="2651362"/>
            <a:ext cx="632809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Clr>
                <a:srgbClr val="000000"/>
              </a:buClr>
              <a:buSzPts val="1400"/>
              <a:buFont typeface="Arial"/>
              <a:buNone/>
            </a:pPr>
            <a:r>
              <a:rPr lang="en-US">
                <a:solidFill>
                  <a:schemeClr val="dk1"/>
                </a:solidFill>
              </a:rPr>
              <a:t>सॉफ़्टवेयर जो आपके उपकरण को संक्रमित करने के लिए स्वयं की प्रतिलिपि बनाता है।</a:t>
            </a:r>
            <a:endParaRPr b="0" i="0" sz="1400" u="none" cap="none" strike="noStrike">
              <a:solidFill>
                <a:srgbClr val="000000"/>
              </a:solidFill>
              <a:latin typeface="Arial"/>
              <a:ea typeface="Arial"/>
              <a:cs typeface="Arial"/>
              <a:sym typeface="Arial"/>
            </a:endParaRPr>
          </a:p>
        </p:txBody>
      </p:sp>
      <p:sp>
        <p:nvSpPr>
          <p:cNvPr id="118" name="Google Shape;118;p6"/>
          <p:cNvSpPr/>
          <p:nvPr/>
        </p:nvSpPr>
        <p:spPr>
          <a:xfrm>
            <a:off x="5233988" y="3299122"/>
            <a:ext cx="632809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यह प्रोग्राम मददगार प्रतीत होता है, लेकिन एक बार डाउनलोड हो जाने के बाद यह आपके </a:t>
            </a:r>
            <a:r>
              <a:rPr lang="en-US">
                <a:solidFill>
                  <a:schemeClr val="dk1"/>
                </a:solidFill>
              </a:rPr>
              <a:t>उपकरण</a:t>
            </a:r>
            <a:r>
              <a:rPr b="0" i="0" lang="en-US" sz="1400" u="none" cap="none" strike="noStrike">
                <a:solidFill>
                  <a:schemeClr val="dk1"/>
                </a:solidFill>
                <a:latin typeface="Arial"/>
                <a:ea typeface="Arial"/>
                <a:cs typeface="Arial"/>
                <a:sym typeface="Arial"/>
              </a:rPr>
              <a:t> पर हमला करता है।</a:t>
            </a:r>
            <a:endParaRPr b="0" i="0" sz="1400" u="none" cap="none" strike="noStrike">
              <a:solidFill>
                <a:srgbClr val="000000"/>
              </a:solidFill>
              <a:latin typeface="Arial"/>
              <a:ea typeface="Arial"/>
              <a:cs typeface="Arial"/>
              <a:sym typeface="Arial"/>
            </a:endParaRPr>
          </a:p>
        </p:txBody>
      </p:sp>
      <p:sp>
        <p:nvSpPr>
          <p:cNvPr id="119" name="Google Shape;119;p6"/>
          <p:cNvSpPr/>
          <p:nvPr/>
        </p:nvSpPr>
        <p:spPr>
          <a:xfrm>
            <a:off x="5233988" y="3946882"/>
            <a:ext cx="632809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यह सॉफ़्टवेयर आपके </a:t>
            </a:r>
            <a:r>
              <a:rPr lang="en-US">
                <a:solidFill>
                  <a:schemeClr val="dk1"/>
                </a:solidFill>
              </a:rPr>
              <a:t>उपकरण</a:t>
            </a:r>
            <a:r>
              <a:rPr b="0" i="0" lang="en-US" sz="1400" u="none" cap="none" strike="noStrike">
                <a:solidFill>
                  <a:schemeClr val="dk1"/>
                </a:solidFill>
                <a:latin typeface="Arial"/>
                <a:ea typeface="Arial"/>
                <a:cs typeface="Arial"/>
                <a:sym typeface="Arial"/>
              </a:rPr>
              <a:t> पर स्वयं इंस्टॉल हो जाता है और आपके पासवर्ड, ईमेल पते और व्यक्तिगत जानकारी चुरा सकता है।</a:t>
            </a:r>
            <a:endParaRPr b="0" i="0" sz="1400" u="none" cap="none" strike="noStrike">
              <a:solidFill>
                <a:srgbClr val="000000"/>
              </a:solidFill>
              <a:latin typeface="Arial"/>
              <a:ea typeface="Arial"/>
              <a:cs typeface="Arial"/>
              <a:sym typeface="Arial"/>
            </a:endParaRPr>
          </a:p>
        </p:txBody>
      </p:sp>
      <p:sp>
        <p:nvSpPr>
          <p:cNvPr id="120" name="Google Shape;120;p6"/>
          <p:cNvSpPr/>
          <p:nvPr/>
        </p:nvSpPr>
        <p:spPr>
          <a:xfrm>
            <a:off x="5233988" y="4594642"/>
            <a:ext cx="632809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यह सॉफ़्टवेयर आपके कंप्यूटर को संक्रमित करने और आपकी जानकारी चुराने के लिए ऑनलाइन झूठे विज्ञापनों का उपयोग करता है</a:t>
            </a:r>
            <a:endParaRPr b="0" i="0" sz="1400" u="none" cap="none" strike="noStrike">
              <a:solidFill>
                <a:srgbClr val="000000"/>
              </a:solidFill>
              <a:latin typeface="Arial"/>
              <a:ea typeface="Arial"/>
              <a:cs typeface="Arial"/>
              <a:sym typeface="Arial"/>
            </a:endParaRPr>
          </a:p>
        </p:txBody>
      </p:sp>
      <p:sp>
        <p:nvSpPr>
          <p:cNvPr id="121" name="Google Shape;121;p6"/>
          <p:cNvSpPr/>
          <p:nvPr/>
        </p:nvSpPr>
        <p:spPr>
          <a:xfrm>
            <a:off x="5233988" y="5242401"/>
            <a:ext cx="6328092" cy="576000"/>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14285"/>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यह सॉफ़्टवेयर आपके कंप्यूटर पर नियंत्रण रखता है और आपके डेटा को तब तक जारी नहीं करेगा जब तक इसे वापस पाने के लिए पैसे का भुगतान नहीं किया जाता।</a:t>
            </a:r>
            <a:endParaRPr b="0" i="0" sz="1400" u="none" cap="none" strike="noStrike">
              <a:solidFill>
                <a:srgbClr val="000000"/>
              </a:solidFill>
              <a:latin typeface="Arial"/>
              <a:ea typeface="Arial"/>
              <a:cs typeface="Arial"/>
              <a:sym typeface="Arial"/>
            </a:endParaRPr>
          </a:p>
        </p:txBody>
      </p:sp>
      <p:sp>
        <p:nvSpPr>
          <p:cNvPr id="122" name="Google Shape;122;p6"/>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7"/>
          <p:cNvPicPr preferRelativeResize="0"/>
          <p:nvPr/>
        </p:nvPicPr>
        <p:blipFill rotWithShape="1">
          <a:blip r:embed="rId3">
            <a:alphaModFix/>
          </a:blip>
          <a:srcRect b="0" l="20719" r="0" t="0"/>
          <a:stretch/>
        </p:blipFill>
        <p:spPr>
          <a:xfrm>
            <a:off x="839788" y="2036582"/>
            <a:ext cx="4088187" cy="3063005"/>
          </a:xfrm>
          <a:prstGeom prst="rect">
            <a:avLst/>
          </a:prstGeom>
          <a:noFill/>
          <a:ln>
            <a:noFill/>
          </a:ln>
        </p:spPr>
      </p:pic>
      <p:sp>
        <p:nvSpPr>
          <p:cNvPr id="128" name="Google Shape;128;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9" name="Google Shape;129;p7"/>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बचाव और हमला!</a:t>
            </a:r>
            <a:endParaRPr b="1" i="0" sz="3600" u="none" cap="none" strike="noStrike">
              <a:solidFill>
                <a:srgbClr val="0064E0"/>
              </a:solidFill>
              <a:latin typeface="Arial"/>
              <a:ea typeface="Arial"/>
              <a:cs typeface="Arial"/>
              <a:sym typeface="Arial"/>
            </a:endParaRPr>
          </a:p>
        </p:txBody>
      </p:sp>
      <p:sp>
        <p:nvSpPr>
          <p:cNvPr id="130" name="Google Shape;130;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131" name="Google Shape;131;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2" name="Google Shape;132;p7"/>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33" name="Google Shape;133;p7"/>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7"/>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5" name="Google Shape;135;p7"/>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7"/>
          <p:cNvSpPr/>
          <p:nvPr/>
        </p:nvSpPr>
        <p:spPr>
          <a:xfrm>
            <a:off x="3712571" y="3920157"/>
            <a:ext cx="1009845" cy="1009845"/>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p7"/>
          <p:cNvSpPr/>
          <p:nvPr/>
        </p:nvSpPr>
        <p:spPr>
          <a:xfrm flipH="1">
            <a:off x="5820870" y="2036583"/>
            <a:ext cx="6391887" cy="720666"/>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8" name="Google Shape;138;p7"/>
          <p:cNvSpPr/>
          <p:nvPr/>
        </p:nvSpPr>
        <p:spPr>
          <a:xfrm flipH="1">
            <a:off x="5800113" y="2819292"/>
            <a:ext cx="6391887" cy="720666"/>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p7"/>
          <p:cNvSpPr/>
          <p:nvPr/>
        </p:nvSpPr>
        <p:spPr>
          <a:xfrm flipH="1">
            <a:off x="5800113" y="3602001"/>
            <a:ext cx="6391887" cy="720666"/>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7"/>
          <p:cNvSpPr/>
          <p:nvPr/>
        </p:nvSpPr>
        <p:spPr>
          <a:xfrm flipH="1">
            <a:off x="5019832" y="2036583"/>
            <a:ext cx="6391887" cy="720666"/>
          </a:xfrm>
          <a:prstGeom prst="rect">
            <a:avLst/>
          </a:prstGeom>
          <a:solidFill>
            <a:srgbClr val="F2F2F2"/>
          </a:solidFill>
          <a:ln>
            <a:noFill/>
          </a:ln>
        </p:spPr>
        <p:txBody>
          <a:bodyPr anchorCtr="0" anchor="ctr" bIns="45700" lIns="216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इस गतिविधि में, आपको इस बात का स्वाद मिलेगा कि साइबर सुरक्षा में संभावित हमलों के बारे में सोचना कैसे शामिल है।</a:t>
            </a:r>
            <a:endParaRPr b="0" i="0" sz="1400" u="none" cap="none" strike="noStrike">
              <a:solidFill>
                <a:srgbClr val="000000"/>
              </a:solidFill>
              <a:latin typeface="Arial"/>
              <a:ea typeface="Arial"/>
              <a:cs typeface="Arial"/>
              <a:sym typeface="Arial"/>
            </a:endParaRPr>
          </a:p>
        </p:txBody>
      </p:sp>
      <p:sp>
        <p:nvSpPr>
          <p:cNvPr id="141" name="Google Shape;141;p7"/>
          <p:cNvSpPr/>
          <p:nvPr/>
        </p:nvSpPr>
        <p:spPr>
          <a:xfrm flipH="1">
            <a:off x="5019832" y="2819292"/>
            <a:ext cx="6391887" cy="720666"/>
          </a:xfrm>
          <a:prstGeom prst="rect">
            <a:avLst/>
          </a:prstGeom>
          <a:solidFill>
            <a:srgbClr val="F2F2F2"/>
          </a:solidFill>
          <a:ln>
            <a:noFill/>
          </a:ln>
        </p:spPr>
        <p:txBody>
          <a:bodyPr anchorCtr="0" anchor="ctr" bIns="45700" lIns="216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टीम दो प्रकार की होती है: रेड टीम और ब्लू टीम</a:t>
            </a:r>
            <a:endParaRPr b="0" i="0" sz="1400" u="none" cap="none" strike="noStrike">
              <a:solidFill>
                <a:srgbClr val="000000"/>
              </a:solidFill>
              <a:latin typeface="Arial"/>
              <a:ea typeface="Arial"/>
              <a:cs typeface="Arial"/>
              <a:sym typeface="Arial"/>
            </a:endParaRPr>
          </a:p>
        </p:txBody>
      </p:sp>
      <p:sp>
        <p:nvSpPr>
          <p:cNvPr id="142" name="Google Shape;142;p7"/>
          <p:cNvSpPr/>
          <p:nvPr/>
        </p:nvSpPr>
        <p:spPr>
          <a:xfrm flipH="1">
            <a:off x="5019832" y="3602001"/>
            <a:ext cx="6391887" cy="720666"/>
          </a:xfrm>
          <a:prstGeom prst="rect">
            <a:avLst/>
          </a:prstGeom>
          <a:solidFill>
            <a:srgbClr val="F2F2F2"/>
          </a:solidFill>
          <a:ln>
            <a:noFill/>
          </a:ln>
        </p:spPr>
        <p:txBody>
          <a:bodyPr anchorCtr="0" anchor="ctr" bIns="45700" lIns="216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द रेड टीम्स: आप उस गुप्त जानकारी का पता लगाने की कोशिश कर रहे हैं जो ब्लू टीम्स के पास है</a:t>
            </a:r>
            <a:endParaRPr b="0" i="0" sz="1400" u="none" cap="none" strike="noStrike">
              <a:solidFill>
                <a:srgbClr val="000000"/>
              </a:solidFill>
              <a:latin typeface="Arial"/>
              <a:ea typeface="Arial"/>
              <a:cs typeface="Arial"/>
              <a:sym typeface="Arial"/>
            </a:endParaRPr>
          </a:p>
        </p:txBody>
      </p:sp>
      <p:sp>
        <p:nvSpPr>
          <p:cNvPr id="143" name="Google Shape;143;p7"/>
          <p:cNvSpPr/>
          <p:nvPr/>
        </p:nvSpPr>
        <p:spPr>
          <a:xfrm flipH="1">
            <a:off x="5800113" y="4384711"/>
            <a:ext cx="6391887" cy="720666"/>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7F7F7F"/>
          </a:solidFill>
          <a:ln>
            <a:noFill/>
          </a:ln>
        </p:spPr>
        <p:txBody>
          <a:bodyPr anchorCtr="0" anchor="ctr" bIns="45700" lIns="468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4" name="Google Shape;144;p7"/>
          <p:cNvSpPr/>
          <p:nvPr/>
        </p:nvSpPr>
        <p:spPr>
          <a:xfrm flipH="1">
            <a:off x="5019832" y="4384711"/>
            <a:ext cx="6391887" cy="720666"/>
          </a:xfrm>
          <a:prstGeom prst="rect">
            <a:avLst/>
          </a:prstGeom>
          <a:solidFill>
            <a:srgbClr val="F2F2F2"/>
          </a:solidFill>
          <a:ln>
            <a:noFill/>
          </a:ln>
        </p:spPr>
        <p:txBody>
          <a:bodyPr anchorCtr="0" anchor="ctr" bIns="45700" lIns="216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द ब्लू टीम्स: आपके पास कुछ गुप्त सूचनाएँ होंगी जिन्हें आपको रेड टीमों से बचाना होगा</a:t>
            </a:r>
            <a:endParaRPr b="0" i="0" sz="1400" u="none" cap="none" strike="noStrike">
              <a:solidFill>
                <a:srgbClr val="000000"/>
              </a:solidFill>
              <a:latin typeface="Arial"/>
              <a:ea typeface="Arial"/>
              <a:cs typeface="Arial"/>
              <a:sym typeface="Arial"/>
            </a:endParaRPr>
          </a:p>
        </p:txBody>
      </p:sp>
      <p:sp>
        <p:nvSpPr>
          <p:cNvPr id="145" name="Google Shape;145;p7"/>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8"/>
          <p:cNvPicPr preferRelativeResize="0"/>
          <p:nvPr/>
        </p:nvPicPr>
        <p:blipFill rotWithShape="1">
          <a:blip r:embed="rId3">
            <a:alphaModFix/>
          </a:blip>
          <a:srcRect b="0" l="20719" r="0" t="0"/>
          <a:stretch/>
        </p:blipFill>
        <p:spPr>
          <a:xfrm>
            <a:off x="839788" y="2036582"/>
            <a:ext cx="4088187" cy="3063005"/>
          </a:xfrm>
          <a:prstGeom prst="rect">
            <a:avLst/>
          </a:prstGeom>
          <a:noFill/>
          <a:ln>
            <a:noFill/>
          </a:ln>
        </p:spPr>
      </p:pic>
      <p:sp>
        <p:nvSpPr>
          <p:cNvPr id="151" name="Google Shape;151;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2" name="Google Shape;152;p8"/>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बचाव और हमला!</a:t>
            </a:r>
            <a:endParaRPr b="1" i="0" sz="3600" u="none" cap="none" strike="noStrike">
              <a:solidFill>
                <a:srgbClr val="0064E0"/>
              </a:solidFill>
              <a:latin typeface="Arial"/>
              <a:ea typeface="Arial"/>
              <a:cs typeface="Arial"/>
              <a:sym typeface="Arial"/>
            </a:endParaRPr>
          </a:p>
        </p:txBody>
      </p:sp>
      <p:sp>
        <p:nvSpPr>
          <p:cNvPr id="153" name="Google Shape;153;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
        <p:nvSpPr>
          <p:cNvPr id="154" name="Google Shape;154;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p8"/>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56" name="Google Shape;156;p8"/>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8"/>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8"/>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8"/>
          <p:cNvSpPr/>
          <p:nvPr/>
        </p:nvSpPr>
        <p:spPr>
          <a:xfrm>
            <a:off x="3712571" y="3920157"/>
            <a:ext cx="1009845" cy="1009845"/>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8"/>
          <p:cNvSpPr/>
          <p:nvPr/>
        </p:nvSpPr>
        <p:spPr>
          <a:xfrm flipH="1">
            <a:off x="5019831" y="2036583"/>
            <a:ext cx="7172169" cy="3063004"/>
          </a:xfrm>
          <a:prstGeom prst="rect">
            <a:avLst/>
          </a:prstGeom>
          <a:solidFill>
            <a:srgbClr val="F2F2F2"/>
          </a:solidFill>
          <a:ln>
            <a:noFill/>
          </a:ln>
        </p:spPr>
        <p:txBody>
          <a:bodyPr anchorCtr="0" anchor="ctr" bIns="45700" lIns="216000" spcFirstLastPara="1" rIns="720000" wrap="square" tIns="45700">
            <a:noAutofit/>
          </a:bodyPr>
          <a:lstStyle/>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एक बार आपकी टीमें स्थापित हो जाने के बाद, आप अपनी रणनीतियों पर चर्चा करने के लिए 3-5 मिनट के लिए मिल सकते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 गुप्त जानकारी कैसे प्राप्त करेंगे?</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 अपनी गुप्त जानकारी का बचाव कैसे करेंगे?</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 अपनी रणनीतियों को कक्षा के साथ साझा करेंगे।</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 कल्पना कर सकते हैं कि आप किसी भी संसाधन का उपयोग कर सकते हैं जो सामान्य रूप से आपके लिए उपलब्ध होगा।</a:t>
            </a:r>
            <a:endParaRPr b="0" i="0" sz="1400" u="none" cap="none" strike="noStrike">
              <a:solidFill>
                <a:srgbClr val="000000"/>
              </a:solidFill>
              <a:latin typeface="Arial"/>
              <a:ea typeface="Arial"/>
              <a:cs typeface="Arial"/>
              <a:sym typeface="Arial"/>
            </a:endParaRPr>
          </a:p>
        </p:txBody>
      </p:sp>
      <p:sp>
        <p:nvSpPr>
          <p:cNvPr id="161" name="Google Shape;161;p8"/>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p:nvPr/>
        </p:nvSpPr>
        <p:spPr>
          <a:xfrm>
            <a:off x="1767592" y="1891599"/>
            <a:ext cx="10424408" cy="4372683"/>
          </a:xfrm>
          <a:prstGeom prst="rect">
            <a:avLst/>
          </a:prstGeom>
          <a:solidFill>
            <a:srgbClr val="F2F2F2"/>
          </a:solidFill>
          <a:ln>
            <a:noFill/>
          </a:ln>
        </p:spPr>
        <p:txBody>
          <a:bodyPr anchorCtr="0" anchor="ctr" bIns="45700" lIns="4860000" spcFirstLastPara="1" rIns="864000" wrap="square" tIns="45700">
            <a:noAutofit/>
          </a:bodyPr>
          <a:lstStyle/>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184150" lvl="0" marL="285750" marR="0" rtl="0" algn="l">
              <a:lnSpc>
                <a:spcPct val="100000"/>
              </a:lnSpc>
              <a:spcBef>
                <a:spcPts val="240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24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गुप्त सूचना प्राप्त करने के लिए आपकी क्या रणनीतियाँ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आपने उन रणनीतियों को कैसे चुना जिनके बारे में आपने सोचा था कि सबसे अच्छा काम करेगा?</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क्या आपको लगता है कि आप सफल हो पाएंगे?</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24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क्या आपने इस बारे में सोचा है कि नीली टीम आपके हमले के खिलाफ खुद को बचाने के लिए क्या करेगी?</a:t>
            </a:r>
            <a:endParaRPr b="0" i="0" sz="1600" u="none" cap="none" strike="noStrike">
              <a:solidFill>
                <a:schemeClr val="dk1"/>
              </a:solidFill>
              <a:latin typeface="Calibri"/>
              <a:ea typeface="Calibri"/>
              <a:cs typeface="Calibri"/>
              <a:sym typeface="Calibri"/>
            </a:endParaRPr>
          </a:p>
        </p:txBody>
      </p:sp>
      <p:sp>
        <p:nvSpPr>
          <p:cNvPr id="167" name="Google Shape;167;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8" name="Google Shape;168;p9"/>
          <p:cNvSpPr txBox="1"/>
          <p:nvPr/>
        </p:nvSpPr>
        <p:spPr>
          <a:xfrm>
            <a:off x="705749" y="307757"/>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आक्रमण करना</a:t>
            </a:r>
            <a:endParaRPr b="1" i="0" sz="3600" u="none" cap="none" strike="noStrike">
              <a:solidFill>
                <a:srgbClr val="0064E0"/>
              </a:solidFill>
              <a:latin typeface="Arial"/>
              <a:ea typeface="Arial"/>
              <a:cs typeface="Arial"/>
              <a:sym typeface="Arial"/>
            </a:endParaRPr>
          </a:p>
        </p:txBody>
      </p:sp>
      <p:sp>
        <p:nvSpPr>
          <p:cNvPr id="169" name="Google Shape;169;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p9"/>
          <p:cNvPicPr preferRelativeResize="0"/>
          <p:nvPr/>
        </p:nvPicPr>
        <p:blipFill rotWithShape="1">
          <a:blip r:embed="rId3">
            <a:alphaModFix/>
          </a:blip>
          <a:srcRect b="0" l="0" r="0" t="0"/>
          <a:stretch/>
        </p:blipFill>
        <p:spPr>
          <a:xfrm>
            <a:off x="1767592" y="1809634"/>
            <a:ext cx="4326677" cy="4454649"/>
          </a:xfrm>
          <a:prstGeom prst="rect">
            <a:avLst/>
          </a:prstGeom>
          <a:noFill/>
          <a:ln>
            <a:noFill/>
          </a:ln>
        </p:spPr>
      </p:pic>
      <p:sp>
        <p:nvSpPr>
          <p:cNvPr id="171" name="Google Shape;171;p9"/>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9"/>
          <p:cNvSpPr/>
          <p:nvPr/>
        </p:nvSpPr>
        <p:spPr>
          <a:xfrm rot="10800000">
            <a:off x="6309962" y="2240658"/>
            <a:ext cx="669834" cy="669834"/>
          </a:xfrm>
          <a:prstGeom prst="flowChartDelay">
            <a:avLst/>
          </a:prstGeom>
          <a:solidFill>
            <a:srgbClr val="ED22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9"/>
          <p:cNvSpPr/>
          <p:nvPr/>
        </p:nvSpPr>
        <p:spPr>
          <a:xfrm>
            <a:off x="6802120" y="2240658"/>
            <a:ext cx="5389880" cy="669834"/>
          </a:xfrm>
          <a:prstGeom prst="rect">
            <a:avLst/>
          </a:prstGeom>
          <a:solidFill>
            <a:srgbClr val="ED22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9"/>
          <p:cNvSpPr/>
          <p:nvPr/>
        </p:nvSpPr>
        <p:spPr>
          <a:xfrm>
            <a:off x="6395910" y="2367481"/>
            <a:ext cx="5798773" cy="43281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लाल दल</a:t>
            </a:r>
            <a:endParaRPr b="1" i="0" sz="2000" u="none" cap="none" strike="noStrike">
              <a:solidFill>
                <a:schemeClr val="lt1"/>
              </a:solidFill>
              <a:latin typeface="Arial"/>
              <a:ea typeface="Arial"/>
              <a:cs typeface="Arial"/>
              <a:sym typeface="Arial"/>
            </a:endParaRPr>
          </a:p>
        </p:txBody>
      </p:sp>
      <p:sp>
        <p:nvSpPr>
          <p:cNvPr id="175" name="Google Shape;175;p9"/>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
        <p:nvSpPr>
          <p:cNvPr id="176" name="Google Shape;176;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13: साइबर खतरों की पहचान कैसे करें और उन्हें कैसे कम करें</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