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6" roundtripDataSignature="AMtx7mh8k68MNHSPcue8wgERVWAKQl6j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bslearningmedia.org/resource/nvcy-sci-parable/a-cyber-privacy-parabl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LnQMRo2PO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ZlDV-IqykiQEr3K1Bmo5JjTHJ5UDwVfyxxSozWkXHY/edi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https://www.pbslearningmedia.org/resource/nvcy-sci-parable/a-cyber-privacy-parable/</a:t>
            </a:r>
            <a:endParaRPr/>
          </a:p>
        </p:txBody>
      </p:sp>
      <p:sp>
        <p:nvSpPr>
          <p:cNvPr id="63" name="Google Shape;6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(1) #DearHackers | Mahak has a message for you | Phishing | #CyberCrime - YouTube</a:t>
            </a:r>
            <a:endParaRPr/>
          </a:p>
        </p:txBody>
      </p:sp>
      <p:sp>
        <p:nvSpPr>
          <p:cNvPr id="133" name="Google Shape;13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https://docs.google.com/document/d/1yZlDV-IqykiQEr3K1Bmo5JjTHJ5UDwVfyxxSozWkXHY/edit</a:t>
            </a:r>
            <a:endParaRPr/>
          </a:p>
        </p:txBody>
      </p:sp>
      <p:sp>
        <p:nvSpPr>
          <p:cNvPr id="145" name="Google Shape;14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pic>
        <p:nvPicPr>
          <p:cNvPr id="21" name="Google Shape;21;p1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2" name="Google Shape;2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6" name="Google Shape;26;p1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7" name="Google Shape;27;p1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id="29" name="Google Shape;29;p15"/>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0" name="Google Shape;30;p1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5"/>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15"/>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hyperlink" Target="https://www.pbslearningmedia.org/resource/nvcy-sci-parable/a-cyber-privacy-parable/" TargetMode="External"/><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hyperlink" Target="https://www.investopedia.com/terms/i/identitytheft.as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hyperlink" Target="http://www.youtube.com/watch?v=ALnQMRo2POM" TargetMode="External"/><Relationship Id="rId5"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hyperlink" Target="https://docs.google.com/document/d/1yZlDV-IqykiQEr3K1Bmo5JjTHJ5UDwVfyxxSozWkXHY/edi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0" name="Google Shape;40;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
          <p:cNvSpPr/>
          <p:nvPr/>
        </p:nvSpPr>
        <p:spPr>
          <a:xfrm>
            <a:off x="2910840" y="3619500"/>
            <a:ext cx="1242060" cy="124206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2" name="Google Shape;42;p1"/>
          <p:cNvPicPr preferRelativeResize="0"/>
          <p:nvPr/>
        </p:nvPicPr>
        <p:blipFill rotWithShape="1">
          <a:blip r:embed="rId3">
            <a:alphaModFix/>
          </a:blip>
          <a:srcRect b="0" l="0" r="0" t="0"/>
          <a:stretch/>
        </p:blipFill>
        <p:spPr>
          <a:xfrm>
            <a:off x="3148211" y="3878740"/>
            <a:ext cx="767317" cy="769300"/>
          </a:xfrm>
          <a:prstGeom prst="rect">
            <a:avLst/>
          </a:prstGeom>
          <a:noFill/>
          <a:ln>
            <a:noFill/>
          </a:ln>
        </p:spPr>
      </p:pic>
      <p:pic>
        <p:nvPicPr>
          <p:cNvPr id="43" name="Google Shape;43;p1"/>
          <p:cNvPicPr preferRelativeResize="0"/>
          <p:nvPr/>
        </p:nvPicPr>
        <p:blipFill rotWithShape="1">
          <a:blip r:embed="rId4">
            <a:alphaModFix/>
          </a:blip>
          <a:srcRect b="0" l="0" r="0" t="0"/>
          <a:stretch/>
        </p:blipFill>
        <p:spPr>
          <a:xfrm>
            <a:off x="1029939" y="839660"/>
            <a:ext cx="4533265" cy="5178679"/>
          </a:xfrm>
          <a:prstGeom prst="rect">
            <a:avLst/>
          </a:prstGeom>
          <a:noFill/>
          <a:ln>
            <a:noFill/>
          </a:ln>
        </p:spPr>
      </p:pic>
      <p:sp>
        <p:nvSpPr>
          <p:cNvPr id="44" name="Google Shape;44;p1"/>
          <p:cNvSpPr/>
          <p:nvPr/>
        </p:nvSpPr>
        <p:spPr>
          <a:xfrm>
            <a:off x="7177872" y="3536950"/>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
          <p:cNvSpPr/>
          <p:nvPr/>
        </p:nvSpPr>
        <p:spPr>
          <a:xfrm>
            <a:off x="7233662" y="3536647"/>
            <a:ext cx="5101200" cy="1277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पाठ 12</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अपने व्यक्तिगत डेटा की सुरक्षा करना</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80" name="Google Shape;180;p10"/>
          <p:cNvSpPr txBox="1"/>
          <p:nvPr/>
        </p:nvSpPr>
        <p:spPr>
          <a:xfrm>
            <a:off x="705749" y="307757"/>
            <a:ext cx="7192925"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टेक-होम गतिविधि</a:t>
            </a:r>
            <a:endParaRPr/>
          </a:p>
        </p:txBody>
      </p:sp>
      <p:sp>
        <p:nvSpPr>
          <p:cNvPr id="181" name="Google Shape;181;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12: अपने व्यक्तिगत डेटा की सुरक्षा करना</a:t>
            </a:r>
            <a:endParaRPr/>
          </a:p>
        </p:txBody>
      </p:sp>
      <p:sp>
        <p:nvSpPr>
          <p:cNvPr id="182" name="Google Shape;182;p10"/>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83" name="Google Shape;183;p10"/>
          <p:cNvPicPr preferRelativeResize="0"/>
          <p:nvPr/>
        </p:nvPicPr>
        <p:blipFill rotWithShape="1">
          <a:blip r:embed="rId3">
            <a:alphaModFix/>
          </a:blip>
          <a:srcRect b="15253" l="0" r="3531" t="0"/>
          <a:stretch/>
        </p:blipFill>
        <p:spPr>
          <a:xfrm>
            <a:off x="4397987" y="2032313"/>
            <a:ext cx="7419765" cy="4536798"/>
          </a:xfrm>
          <a:prstGeom prst="rect">
            <a:avLst/>
          </a:prstGeom>
          <a:noFill/>
          <a:ln>
            <a:noFill/>
          </a:ln>
        </p:spPr>
      </p:pic>
      <p:sp>
        <p:nvSpPr>
          <p:cNvPr id="184" name="Google Shape;184;p10"/>
          <p:cNvSpPr/>
          <p:nvPr/>
        </p:nvSpPr>
        <p:spPr>
          <a:xfrm>
            <a:off x="597138" y="1366845"/>
            <a:ext cx="11116442" cy="786754"/>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000" u="none" cap="none" strike="noStrike">
                <a:solidFill>
                  <a:schemeClr val="dk1"/>
                </a:solidFill>
                <a:latin typeface="Arial"/>
                <a:ea typeface="Arial"/>
                <a:cs typeface="Arial"/>
                <a:sym typeface="Arial"/>
              </a:rPr>
              <a:t>व्यक्तिगत सुरक्षा और फ़िशिंग हमलों की अवधारणाओं को समाविष्ट करते हुए एक विचार मानचित्र बनाएँ। आज आपने जो सीखा है उसे भी शामिल करें।</a:t>
            </a:r>
            <a:endParaRPr b="1" i="0" sz="2000" u="none" cap="none" strike="noStrike">
              <a:solidFill>
                <a:schemeClr val="dk1"/>
              </a:solidFill>
              <a:latin typeface="Arial"/>
              <a:ea typeface="Arial"/>
              <a:cs typeface="Arial"/>
              <a:sym typeface="Arial"/>
            </a:endParaRPr>
          </a:p>
        </p:txBody>
      </p:sp>
      <p:sp>
        <p:nvSpPr>
          <p:cNvPr id="185" name="Google Shape;185;p10"/>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2"/>
          <p:cNvSpPr/>
          <p:nvPr/>
        </p:nvSpPr>
        <p:spPr>
          <a:xfrm>
            <a:off x="828720" y="1800234"/>
            <a:ext cx="11363280" cy="3626288"/>
          </a:xfrm>
          <a:prstGeom prst="rect">
            <a:avLst/>
          </a:prstGeom>
          <a:solidFill>
            <a:srgbClr val="F2F2F2"/>
          </a:solidFill>
          <a:ln>
            <a:noFill/>
          </a:ln>
        </p:spPr>
        <p:txBody>
          <a:bodyPr anchorCtr="0" anchor="ctr" bIns="45700" lIns="5760000" spcFirstLastPara="1" rIns="432000" wrap="square" tIns="45700">
            <a:noAutofit/>
          </a:bodyPr>
          <a:lstStyle/>
          <a:p>
            <a:pPr indent="-2984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आपकी पसंदीदा ऑनलाइन गतिविधियाँ क्या हैं? क्यों?</a:t>
            </a:r>
            <a:endParaRPr sz="1600"/>
          </a:p>
          <a:p>
            <a:pPr indent="-298450" lvl="0" marL="285750" marR="0" rtl="0" algn="l">
              <a:spcBef>
                <a:spcPts val="24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जब आप किसी नई वेबसाइट पर जाते हैं, तो क्या आपसे व्यक्तिगत जानकारी मांगी गई है? आपने किस तरह के अनुरोध देखे हैं?</a:t>
            </a:r>
            <a:endParaRPr sz="1600"/>
          </a:p>
          <a:p>
            <a:pPr indent="-298450" lvl="0" marL="285750" marR="0" rtl="0" algn="l">
              <a:spcBef>
                <a:spcPts val="24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क्या आपको कोई अनुरोध मिला जो संदिग्ध लग रहा था?</a:t>
            </a:r>
            <a:endParaRPr sz="1600"/>
          </a:p>
          <a:p>
            <a:pPr indent="-298450" lvl="0" marL="285750" marR="0" rtl="0" algn="l">
              <a:spcBef>
                <a:spcPts val="24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आपने क्या किया?</a:t>
            </a:r>
            <a:endParaRPr b="0" i="0" sz="1800" u="none" cap="none" strike="noStrike">
              <a:solidFill>
                <a:schemeClr val="dk1"/>
              </a:solidFill>
              <a:latin typeface="Calibri"/>
              <a:ea typeface="Calibri"/>
              <a:cs typeface="Calibri"/>
              <a:sym typeface="Calibri"/>
            </a:endParaRPr>
          </a:p>
        </p:txBody>
      </p:sp>
      <p:sp>
        <p:nvSpPr>
          <p:cNvPr id="52" name="Google Shape;52;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3" name="Google Shape;53;p2"/>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ऑनलाइन अनुरोध</a:t>
            </a:r>
            <a:endParaRPr b="1" i="0" sz="3600" u="none" cap="none" strike="noStrike">
              <a:solidFill>
                <a:srgbClr val="0064E0"/>
              </a:solidFill>
              <a:latin typeface="Arial"/>
              <a:ea typeface="Arial"/>
              <a:cs typeface="Arial"/>
              <a:sym typeface="Arial"/>
            </a:endParaRPr>
          </a:p>
        </p:txBody>
      </p:sp>
      <p:sp>
        <p:nvSpPr>
          <p:cNvPr id="54" name="Google Shape;54;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12: अपने व्यक्तिगत डेटा की सुरक्षा करना</a:t>
            </a:r>
            <a:endParaRPr/>
          </a:p>
        </p:txBody>
      </p:sp>
      <p:sp>
        <p:nvSpPr>
          <p:cNvPr id="55" name="Google Shape;55;p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2"/>
          <p:cNvSpPr/>
          <p:nvPr/>
        </p:nvSpPr>
        <p:spPr>
          <a:xfrm>
            <a:off x="597137" y="1242049"/>
            <a:ext cx="8662610" cy="416204"/>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000" u="none" cap="none" strike="noStrike">
                <a:solidFill>
                  <a:schemeClr val="dk1"/>
                </a:solidFill>
                <a:latin typeface="Arial"/>
                <a:ea typeface="Arial"/>
                <a:cs typeface="Arial"/>
                <a:sym typeface="Arial"/>
              </a:rPr>
              <a:t>क्या आपने पॉप-अप के बारे में सुना है?</a:t>
            </a:r>
            <a:endParaRPr/>
          </a:p>
        </p:txBody>
      </p:sp>
      <p:sp>
        <p:nvSpPr>
          <p:cNvPr id="57" name="Google Shape;57;p2"/>
          <p:cNvSpPr/>
          <p:nvPr/>
        </p:nvSpPr>
        <p:spPr>
          <a:xfrm>
            <a:off x="828720" y="5563022"/>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8" name="Google Shape;58;p2"/>
          <p:cNvPicPr preferRelativeResize="0"/>
          <p:nvPr/>
        </p:nvPicPr>
        <p:blipFill rotWithShape="1">
          <a:blip r:embed="rId3">
            <a:alphaModFix/>
          </a:blip>
          <a:srcRect b="0" l="0" r="0" t="0"/>
          <a:stretch/>
        </p:blipFill>
        <p:spPr>
          <a:xfrm>
            <a:off x="828721" y="1800235"/>
            <a:ext cx="5586957" cy="3626287"/>
          </a:xfrm>
          <a:prstGeom prst="rect">
            <a:avLst/>
          </a:prstGeom>
          <a:noFill/>
          <a:ln>
            <a:noFill/>
          </a:ln>
        </p:spPr>
      </p:pic>
      <p:sp>
        <p:nvSpPr>
          <p:cNvPr id="59" name="Google Shape;59;p2"/>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3"/>
          <p:cNvPicPr preferRelativeResize="0"/>
          <p:nvPr/>
        </p:nvPicPr>
        <p:blipFill rotWithShape="1">
          <a:blip r:embed="rId3">
            <a:alphaModFix/>
          </a:blip>
          <a:srcRect b="29384" l="15753" r="15753" t="5356"/>
          <a:stretch/>
        </p:blipFill>
        <p:spPr>
          <a:xfrm>
            <a:off x="0" y="1"/>
            <a:ext cx="12192000" cy="6535678"/>
          </a:xfrm>
          <a:prstGeom prst="rect">
            <a:avLst/>
          </a:prstGeom>
          <a:noFill/>
          <a:ln>
            <a:noFill/>
          </a:ln>
        </p:spPr>
      </p:pic>
      <p:pic>
        <p:nvPicPr>
          <p:cNvPr id="66" name="Google Shape;66;p3">
            <a:hlinkClick r:id="rId4"/>
          </p:cNvPr>
          <p:cNvPicPr preferRelativeResize="0"/>
          <p:nvPr/>
        </p:nvPicPr>
        <p:blipFill rotWithShape="1">
          <a:blip r:embed="rId5">
            <a:alphaModFix/>
          </a:blip>
          <a:srcRect b="0" l="0" r="26349" t="0"/>
          <a:stretch/>
        </p:blipFill>
        <p:spPr>
          <a:xfrm>
            <a:off x="3299581" y="2114095"/>
            <a:ext cx="5582602" cy="3299733"/>
          </a:xfrm>
          <a:prstGeom prst="rect">
            <a:avLst/>
          </a:prstGeom>
          <a:noFill/>
          <a:ln>
            <a:noFill/>
          </a:ln>
        </p:spPr>
      </p:pic>
      <p:sp>
        <p:nvSpPr>
          <p:cNvPr id="67" name="Google Shape;67;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8" name="Google Shape;68;p3"/>
          <p:cNvSpPr txBox="1"/>
          <p:nvPr/>
        </p:nvSpPr>
        <p:spPr>
          <a:xfrm>
            <a:off x="705749" y="307757"/>
            <a:ext cx="11041146" cy="10895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क्या हो सकता है जब हमारी बहुत अधिक व्यक्तिगत जानकारी ऑनलाइन दी जाती है</a:t>
            </a:r>
            <a:endParaRPr/>
          </a:p>
        </p:txBody>
      </p:sp>
      <p:sp>
        <p:nvSpPr>
          <p:cNvPr id="69" name="Google Shape;69;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12: अपने व्यक्तिगत डेटा की सुरक्षा करना</a:t>
            </a:r>
            <a:endParaRPr/>
          </a:p>
        </p:txBody>
      </p:sp>
      <p:sp>
        <p:nvSpPr>
          <p:cNvPr id="70" name="Google Shape;70;p3"/>
          <p:cNvSpPr/>
          <p:nvPr/>
        </p:nvSpPr>
        <p:spPr>
          <a:xfrm>
            <a:off x="828720" y="5563022"/>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3"/>
          <p:cNvSpPr/>
          <p:nvPr/>
        </p:nvSpPr>
        <p:spPr>
          <a:xfrm>
            <a:off x="839788" y="146992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3"/>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p:nvPr/>
        </p:nvSpPr>
        <p:spPr>
          <a:xfrm>
            <a:off x="1234192" y="1510599"/>
            <a:ext cx="10424400" cy="4372800"/>
          </a:xfrm>
          <a:prstGeom prst="rect">
            <a:avLst/>
          </a:prstGeom>
          <a:solidFill>
            <a:srgbClr val="F2F2F2"/>
          </a:solidFill>
          <a:ln>
            <a:noFill/>
          </a:ln>
        </p:spPr>
        <p:txBody>
          <a:bodyPr anchorCtr="0" anchor="ctr" bIns="45700" lIns="4860000" spcFirstLastPara="1" rIns="864000" wrap="square" tIns="45700">
            <a:noAutofit/>
          </a:bodyPr>
          <a:lstStyle/>
          <a:p>
            <a:pPr indent="-2984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क्या आपने पहले कभी पहचान की चोरी के बारे में सुना है?</a:t>
            </a:r>
            <a:endParaRPr sz="1600"/>
          </a:p>
          <a:p>
            <a:pPr indent="-298450" lvl="0" marL="285750" marR="0" rtl="0" algn="l">
              <a:spcBef>
                <a:spcPts val="24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क्या आपने कभी किसी ऐसे व्यक्ति को जाना या सुना है जिसने पहचान की चोरी का अनुभव किया हो?</a:t>
            </a:r>
            <a:endParaRPr sz="1600"/>
          </a:p>
          <a:p>
            <a:pPr indent="-298450" lvl="0" marL="285750" marR="0" rtl="0" algn="l">
              <a:spcBef>
                <a:spcPts val="24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क्या आपने कभी उन सुरागों के बारे में सोचा है जो एक तस्वीर दे सकती है? उन तस्वीरों के बारे में क्या जो आपके दोस्त या परिवार पोस्ट करते हैं? क्या वे अनजाने में जानकारी दे रहे हैं?</a:t>
            </a:r>
            <a:endParaRPr b="0" i="0" sz="1800" u="none" cap="none" strike="noStrike">
              <a:solidFill>
                <a:schemeClr val="dk1"/>
              </a:solidFill>
              <a:latin typeface="Calibri"/>
              <a:ea typeface="Calibri"/>
              <a:cs typeface="Calibri"/>
              <a:sym typeface="Calibri"/>
            </a:endParaRPr>
          </a:p>
        </p:txBody>
      </p:sp>
      <p:sp>
        <p:nvSpPr>
          <p:cNvPr id="78" name="Google Shape;78;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79" name="Google Shape;79;p4"/>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चोरी की पहचान</a:t>
            </a:r>
            <a:endParaRPr b="1" i="0" sz="3600" u="none" cap="none" strike="noStrike">
              <a:solidFill>
                <a:srgbClr val="0064E0"/>
              </a:solidFill>
              <a:latin typeface="Arial"/>
              <a:ea typeface="Arial"/>
              <a:cs typeface="Arial"/>
              <a:sym typeface="Arial"/>
            </a:endParaRPr>
          </a:p>
        </p:txBody>
      </p:sp>
      <p:sp>
        <p:nvSpPr>
          <p:cNvPr id="80" name="Google Shape;80;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12: अपने व्यक्तिगत डेटा की सुरक्षा करना</a:t>
            </a:r>
            <a:endParaRPr/>
          </a:p>
        </p:txBody>
      </p:sp>
      <p:sp>
        <p:nvSpPr>
          <p:cNvPr id="81" name="Google Shape;81;p4"/>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2" name="Google Shape;82;p4"/>
          <p:cNvPicPr preferRelativeResize="0"/>
          <p:nvPr/>
        </p:nvPicPr>
        <p:blipFill rotWithShape="1">
          <a:blip r:embed="rId3">
            <a:alphaModFix/>
          </a:blip>
          <a:srcRect b="0" l="0" r="0" t="0"/>
          <a:stretch/>
        </p:blipFill>
        <p:spPr>
          <a:xfrm>
            <a:off x="1234192" y="1428634"/>
            <a:ext cx="4326678" cy="4454648"/>
          </a:xfrm>
          <a:prstGeom prst="rect">
            <a:avLst/>
          </a:prstGeom>
          <a:noFill/>
          <a:ln>
            <a:noFill/>
          </a:ln>
        </p:spPr>
      </p:pic>
      <p:sp>
        <p:nvSpPr>
          <p:cNvPr id="83" name="Google Shape;83;p4"/>
          <p:cNvSpPr/>
          <p:nvPr/>
        </p:nvSpPr>
        <p:spPr>
          <a:xfrm>
            <a:off x="455149" y="5046134"/>
            <a:ext cx="1218151" cy="1218151"/>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 name="Google Shape;84;p4"/>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5"/>
          <p:cNvSpPr/>
          <p:nvPr/>
        </p:nvSpPr>
        <p:spPr>
          <a:xfrm>
            <a:off x="1" y="-4850"/>
            <a:ext cx="6477002"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5"/>
          <p:cNvSpPr/>
          <p:nvPr/>
        </p:nvSpPr>
        <p:spPr>
          <a:xfrm>
            <a:off x="439488" y="895037"/>
            <a:ext cx="1345200" cy="11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2" name="Google Shape;92;p5"/>
          <p:cNvSpPr txBox="1"/>
          <p:nvPr/>
        </p:nvSpPr>
        <p:spPr>
          <a:xfrm>
            <a:off x="81149" y="153782"/>
            <a:ext cx="7894800" cy="59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घोटाले का पता लगाएं!</a:t>
            </a:r>
            <a:endParaRPr b="1" i="0" sz="3600" u="none" cap="none" strike="noStrike">
              <a:solidFill>
                <a:schemeClr val="lt1"/>
              </a:solidFill>
              <a:latin typeface="Arial"/>
              <a:ea typeface="Arial"/>
              <a:cs typeface="Arial"/>
              <a:sym typeface="Arial"/>
            </a:endParaRPr>
          </a:p>
        </p:txBody>
      </p:sp>
      <p:sp>
        <p:nvSpPr>
          <p:cNvPr id="93" name="Google Shape;93;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12: अपने व्यक्तिगत डेटा की सुरक्षा करना</a:t>
            </a:r>
            <a:endParaRPr/>
          </a:p>
        </p:txBody>
      </p:sp>
      <p:sp>
        <p:nvSpPr>
          <p:cNvPr id="94" name="Google Shape;94;p5"/>
          <p:cNvSpPr/>
          <p:nvPr/>
        </p:nvSpPr>
        <p:spPr>
          <a:xfrm>
            <a:off x="81150" y="1357075"/>
            <a:ext cx="6754200" cy="576000"/>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lt1"/>
                </a:solidFill>
                <a:latin typeface="Arial"/>
                <a:ea typeface="Arial"/>
                <a:cs typeface="Arial"/>
                <a:sym typeface="Arial"/>
              </a:rPr>
              <a:t>धोखाधड़ी के प्रकार का परिस्थिति से मिलान करें</a:t>
            </a:r>
            <a:endParaRPr/>
          </a:p>
        </p:txBody>
      </p:sp>
      <p:cxnSp>
        <p:nvCxnSpPr>
          <p:cNvPr id="95" name="Google Shape;95;p5"/>
          <p:cNvCxnSpPr/>
          <p:nvPr/>
        </p:nvCxnSpPr>
        <p:spPr>
          <a:xfrm>
            <a:off x="839788" y="2045907"/>
            <a:ext cx="5169852" cy="0"/>
          </a:xfrm>
          <a:prstGeom prst="straightConnector1">
            <a:avLst/>
          </a:prstGeom>
          <a:noFill/>
          <a:ln cap="flat" cmpd="sng" w="12700">
            <a:solidFill>
              <a:schemeClr val="lt1"/>
            </a:solidFill>
            <a:prstDash val="solid"/>
            <a:miter lim="800000"/>
            <a:headEnd len="sm" w="sm" type="none"/>
            <a:tailEnd len="sm" w="sm" type="none"/>
          </a:ln>
        </p:spPr>
      </p:cxnSp>
      <p:sp>
        <p:nvSpPr>
          <p:cNvPr id="96" name="Google Shape;96;p5"/>
          <p:cNvSpPr/>
          <p:nvPr/>
        </p:nvSpPr>
        <p:spPr>
          <a:xfrm>
            <a:off x="439501" y="2547525"/>
            <a:ext cx="6037500"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14285"/>
              </a:lnSpc>
              <a:spcBef>
                <a:spcPts val="0"/>
              </a:spcBef>
              <a:spcAft>
                <a:spcPts val="0"/>
              </a:spcAft>
              <a:buNone/>
            </a:pPr>
            <a:r>
              <a:rPr b="0" i="0" lang="en-US" sz="1400" u="none" cap="none" strike="noStrike">
                <a:solidFill>
                  <a:schemeClr val="dk1"/>
                </a:solidFill>
                <a:latin typeface="Arial"/>
                <a:ea typeface="Arial"/>
                <a:cs typeface="Arial"/>
                <a:sym typeface="Arial"/>
              </a:rPr>
              <a:t>एक लिंक पर क्लिक करके अपना खाता अपडेट करने के लिए आपको अपना पासवर्ड बदलने के लिए कहने वाला एक ईमेल</a:t>
            </a:r>
            <a:endParaRPr/>
          </a:p>
        </p:txBody>
      </p:sp>
      <p:sp>
        <p:nvSpPr>
          <p:cNvPr id="97" name="Google Shape;97;p5"/>
          <p:cNvSpPr/>
          <p:nvPr/>
        </p:nvSpPr>
        <p:spPr>
          <a:xfrm>
            <a:off x="439501" y="3156865"/>
            <a:ext cx="6037500"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14285"/>
              </a:lnSpc>
              <a:spcBef>
                <a:spcPts val="0"/>
              </a:spcBef>
              <a:spcAft>
                <a:spcPts val="0"/>
              </a:spcAft>
              <a:buNone/>
            </a:pPr>
            <a:r>
              <a:rPr b="0" i="0" lang="en-US" sz="1400" u="none" cap="none" strike="noStrike">
                <a:solidFill>
                  <a:schemeClr val="dk1"/>
                </a:solidFill>
                <a:latin typeface="Arial"/>
                <a:ea typeface="Arial"/>
                <a:cs typeface="Arial"/>
                <a:sym typeface="Arial"/>
              </a:rPr>
              <a:t>आपके फ़ोन पर एक टेक्स्ट संदेश आपको सूचित करता है कि आपने एक बड़ी राशि जीती है</a:t>
            </a:r>
            <a:endParaRPr/>
          </a:p>
        </p:txBody>
      </p:sp>
      <p:sp>
        <p:nvSpPr>
          <p:cNvPr id="98" name="Google Shape;98;p5"/>
          <p:cNvSpPr/>
          <p:nvPr/>
        </p:nvSpPr>
        <p:spPr>
          <a:xfrm>
            <a:off x="439501" y="3766205"/>
            <a:ext cx="6037500"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14285"/>
              </a:lnSpc>
              <a:spcBef>
                <a:spcPts val="0"/>
              </a:spcBef>
              <a:spcAft>
                <a:spcPts val="0"/>
              </a:spcAft>
              <a:buNone/>
            </a:pPr>
            <a:r>
              <a:rPr b="0" i="0" lang="en-US" sz="1400" u="none" cap="none" strike="noStrike">
                <a:solidFill>
                  <a:schemeClr val="dk1"/>
                </a:solidFill>
                <a:latin typeface="Arial"/>
                <a:ea typeface="Arial"/>
                <a:cs typeface="Arial"/>
                <a:sym typeface="Arial"/>
              </a:rPr>
              <a:t>एक ईमेल जो आपको एक गुप्त प्रशंसक से कार्ड डाउनलोड करने के लिए कह रहा है</a:t>
            </a:r>
            <a:endParaRPr/>
          </a:p>
        </p:txBody>
      </p:sp>
      <p:sp>
        <p:nvSpPr>
          <p:cNvPr id="99" name="Google Shape;99;p5"/>
          <p:cNvSpPr/>
          <p:nvPr/>
        </p:nvSpPr>
        <p:spPr>
          <a:xfrm>
            <a:off x="439501" y="4375545"/>
            <a:ext cx="6037500"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14285"/>
              </a:lnSpc>
              <a:spcBef>
                <a:spcPts val="0"/>
              </a:spcBef>
              <a:spcAft>
                <a:spcPts val="0"/>
              </a:spcAft>
              <a:buNone/>
            </a:pPr>
            <a:r>
              <a:rPr b="0" i="0" lang="en-US" sz="1400" u="none" cap="none" strike="noStrike">
                <a:solidFill>
                  <a:schemeClr val="dk1"/>
                </a:solidFill>
                <a:latin typeface="Arial"/>
                <a:ea typeface="Arial"/>
                <a:cs typeface="Arial"/>
                <a:sym typeface="Arial"/>
              </a:rPr>
              <a:t>यदि आप लिंक का अनुसरण करते हैं और 2 मिनट का वीडियो देखते हैं तो आपके ऑनलाइन गेम में एक पॉप-अप 100 मुफ्त गेम सिक्के पेश करता है</a:t>
            </a:r>
            <a:endParaRPr/>
          </a:p>
        </p:txBody>
      </p:sp>
      <p:sp>
        <p:nvSpPr>
          <p:cNvPr id="100" name="Google Shape;100;p5"/>
          <p:cNvSpPr/>
          <p:nvPr/>
        </p:nvSpPr>
        <p:spPr>
          <a:xfrm>
            <a:off x="439501" y="4984886"/>
            <a:ext cx="6037500" cy="768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14285"/>
              </a:lnSpc>
              <a:spcBef>
                <a:spcPts val="0"/>
              </a:spcBef>
              <a:spcAft>
                <a:spcPts val="0"/>
              </a:spcAft>
              <a:buNone/>
            </a:pPr>
            <a:r>
              <a:rPr b="0" i="0" lang="en-US" sz="1400" u="none" cap="none" strike="noStrike">
                <a:solidFill>
                  <a:schemeClr val="dk1"/>
                </a:solidFill>
                <a:latin typeface="Arial"/>
                <a:ea typeface="Arial"/>
                <a:cs typeface="Arial"/>
                <a:sym typeface="Arial"/>
              </a:rPr>
              <a:t>एक संदेश आपको बताता है कि आपके मैसेजिंग ऐप पर सुरक्षा भंग हो गई है और आपको अपना पासवर्ड रीसेट करने के लिए एक लिंक पर क्लिक करने की आवश्यकता है</a:t>
            </a:r>
            <a:endParaRPr/>
          </a:p>
        </p:txBody>
      </p:sp>
      <p:sp>
        <p:nvSpPr>
          <p:cNvPr id="101" name="Google Shape;101;p5"/>
          <p:cNvSpPr/>
          <p:nvPr/>
        </p:nvSpPr>
        <p:spPr>
          <a:xfrm>
            <a:off x="439501" y="5786325"/>
            <a:ext cx="6037500"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14285"/>
              </a:lnSpc>
              <a:spcBef>
                <a:spcPts val="0"/>
              </a:spcBef>
              <a:spcAft>
                <a:spcPts val="0"/>
              </a:spcAft>
              <a:buNone/>
            </a:pPr>
            <a:r>
              <a:rPr b="0" i="0" lang="en-US" sz="1400" u="none" cap="none" strike="noStrike">
                <a:solidFill>
                  <a:schemeClr val="dk1"/>
                </a:solidFill>
                <a:latin typeface="Arial"/>
                <a:ea typeface="Arial"/>
                <a:cs typeface="Arial"/>
                <a:sym typeface="Arial"/>
              </a:rPr>
              <a:t>आपकी स्क्रीन पर एक पॉप-अप आपसे हाल की बाढ़ से प्रभावित लोगों को दान करने के लिए कह रहा है</a:t>
            </a:r>
            <a:endParaRPr/>
          </a:p>
        </p:txBody>
      </p:sp>
      <p:sp>
        <p:nvSpPr>
          <p:cNvPr id="102" name="Google Shape;102;p5"/>
          <p:cNvSpPr/>
          <p:nvPr/>
        </p:nvSpPr>
        <p:spPr>
          <a:xfrm>
            <a:off x="7025834" y="2547529"/>
            <a:ext cx="2476982"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ctr">
              <a:lnSpc>
                <a:spcPct val="114285"/>
              </a:lnSpc>
              <a:spcBef>
                <a:spcPts val="0"/>
              </a:spcBef>
              <a:spcAft>
                <a:spcPts val="0"/>
              </a:spcAft>
              <a:buNone/>
            </a:pPr>
            <a:r>
              <a:rPr b="1" i="0" lang="en-US" sz="1400" u="none" cap="none" strike="noStrike">
                <a:solidFill>
                  <a:schemeClr val="dk1"/>
                </a:solidFill>
                <a:latin typeface="Arial"/>
                <a:ea typeface="Arial"/>
                <a:cs typeface="Arial"/>
                <a:sym typeface="Arial"/>
              </a:rPr>
              <a:t>ग्रीटिंग कार्ड घोटाला</a:t>
            </a:r>
            <a:endParaRPr/>
          </a:p>
        </p:txBody>
      </p:sp>
      <p:sp>
        <p:nvSpPr>
          <p:cNvPr id="103" name="Google Shape;103;p5"/>
          <p:cNvSpPr/>
          <p:nvPr/>
        </p:nvSpPr>
        <p:spPr>
          <a:xfrm>
            <a:off x="7025834" y="3195289"/>
            <a:ext cx="2476982"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ctr">
              <a:lnSpc>
                <a:spcPct val="114285"/>
              </a:lnSpc>
              <a:spcBef>
                <a:spcPts val="0"/>
              </a:spcBef>
              <a:spcAft>
                <a:spcPts val="0"/>
              </a:spcAft>
              <a:buNone/>
            </a:pPr>
            <a:r>
              <a:rPr b="1" i="0" lang="en-US" sz="1400" u="none" cap="none" strike="noStrike">
                <a:solidFill>
                  <a:schemeClr val="dk1"/>
                </a:solidFill>
                <a:latin typeface="Arial"/>
                <a:ea typeface="Arial"/>
                <a:cs typeface="Arial"/>
                <a:sym typeface="Arial"/>
              </a:rPr>
              <a:t>गेमिंग घोटाला</a:t>
            </a:r>
            <a:endParaRPr/>
          </a:p>
        </p:txBody>
      </p:sp>
      <p:sp>
        <p:nvSpPr>
          <p:cNvPr id="104" name="Google Shape;104;p5"/>
          <p:cNvSpPr/>
          <p:nvPr/>
        </p:nvSpPr>
        <p:spPr>
          <a:xfrm>
            <a:off x="7025834" y="3843049"/>
            <a:ext cx="2476982"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ctr">
              <a:lnSpc>
                <a:spcPct val="114285"/>
              </a:lnSpc>
              <a:spcBef>
                <a:spcPts val="0"/>
              </a:spcBef>
              <a:spcAft>
                <a:spcPts val="0"/>
              </a:spcAft>
              <a:buNone/>
            </a:pPr>
            <a:r>
              <a:rPr b="1" i="0" lang="en-US" sz="1400" u="none" cap="none" strike="noStrike">
                <a:solidFill>
                  <a:schemeClr val="dk1"/>
                </a:solidFill>
                <a:latin typeface="Arial"/>
                <a:ea typeface="Arial"/>
                <a:cs typeface="Arial"/>
                <a:sym typeface="Arial"/>
              </a:rPr>
              <a:t>दान घोटाला</a:t>
            </a:r>
            <a:endParaRPr/>
          </a:p>
        </p:txBody>
      </p:sp>
      <p:sp>
        <p:nvSpPr>
          <p:cNvPr id="105" name="Google Shape;105;p5"/>
          <p:cNvSpPr/>
          <p:nvPr/>
        </p:nvSpPr>
        <p:spPr>
          <a:xfrm>
            <a:off x="7025834" y="4490809"/>
            <a:ext cx="2476982"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ctr">
              <a:lnSpc>
                <a:spcPct val="114285"/>
              </a:lnSpc>
              <a:spcBef>
                <a:spcPts val="0"/>
              </a:spcBef>
              <a:spcAft>
                <a:spcPts val="0"/>
              </a:spcAft>
              <a:buNone/>
            </a:pPr>
            <a:r>
              <a:rPr b="1" i="0" lang="en-US" sz="1400" u="none" cap="none" strike="noStrike">
                <a:solidFill>
                  <a:schemeClr val="dk1"/>
                </a:solidFill>
                <a:latin typeface="Arial"/>
                <a:ea typeface="Arial"/>
                <a:cs typeface="Arial"/>
                <a:sym typeface="Arial"/>
              </a:rPr>
              <a:t>ईमेल धोखाधड़ी</a:t>
            </a:r>
            <a:endParaRPr/>
          </a:p>
        </p:txBody>
      </p:sp>
      <p:sp>
        <p:nvSpPr>
          <p:cNvPr id="106" name="Google Shape;106;p5"/>
          <p:cNvSpPr/>
          <p:nvPr/>
        </p:nvSpPr>
        <p:spPr>
          <a:xfrm>
            <a:off x="7025834" y="5138569"/>
            <a:ext cx="2476982"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ctr">
              <a:lnSpc>
                <a:spcPct val="114285"/>
              </a:lnSpc>
              <a:spcBef>
                <a:spcPts val="0"/>
              </a:spcBef>
              <a:spcAft>
                <a:spcPts val="0"/>
              </a:spcAft>
              <a:buNone/>
            </a:pPr>
            <a:r>
              <a:rPr b="1" i="0" lang="en-US" sz="1400" u="none" cap="none" strike="noStrike">
                <a:solidFill>
                  <a:schemeClr val="dk1"/>
                </a:solidFill>
                <a:latin typeface="Arial"/>
                <a:ea typeface="Arial"/>
                <a:cs typeface="Arial"/>
                <a:sym typeface="Arial"/>
              </a:rPr>
              <a:t>लॉटरी घोटाला</a:t>
            </a:r>
            <a:endParaRPr/>
          </a:p>
        </p:txBody>
      </p:sp>
      <p:sp>
        <p:nvSpPr>
          <p:cNvPr id="107" name="Google Shape;107;p5"/>
          <p:cNvSpPr/>
          <p:nvPr/>
        </p:nvSpPr>
        <p:spPr>
          <a:xfrm>
            <a:off x="7025834" y="5786328"/>
            <a:ext cx="2476982"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ctr">
              <a:lnSpc>
                <a:spcPct val="114285"/>
              </a:lnSpc>
              <a:spcBef>
                <a:spcPts val="0"/>
              </a:spcBef>
              <a:spcAft>
                <a:spcPts val="0"/>
              </a:spcAft>
              <a:buNone/>
            </a:pPr>
            <a:r>
              <a:rPr b="1" i="0" lang="en-US" sz="1400" u="none" cap="none" strike="noStrike">
                <a:solidFill>
                  <a:schemeClr val="dk1"/>
                </a:solidFill>
                <a:latin typeface="Arial"/>
                <a:ea typeface="Arial"/>
                <a:cs typeface="Arial"/>
                <a:sym typeface="Arial"/>
              </a:rPr>
              <a:t>मैसेजिंग धोखाधड़ी</a:t>
            </a:r>
            <a:endParaRPr/>
          </a:p>
        </p:txBody>
      </p:sp>
      <p:pic>
        <p:nvPicPr>
          <p:cNvPr id="108" name="Google Shape;108;p5"/>
          <p:cNvPicPr preferRelativeResize="0"/>
          <p:nvPr/>
        </p:nvPicPr>
        <p:blipFill rotWithShape="1">
          <a:blip r:embed="rId3">
            <a:alphaModFix/>
          </a:blip>
          <a:srcRect b="0" l="0" r="0" t="0"/>
          <a:stretch/>
        </p:blipFill>
        <p:spPr>
          <a:xfrm>
            <a:off x="8123057" y="232855"/>
            <a:ext cx="3711387" cy="1946451"/>
          </a:xfrm>
          <a:prstGeom prst="rect">
            <a:avLst/>
          </a:prstGeom>
          <a:noFill/>
          <a:ln>
            <a:noFill/>
          </a:ln>
        </p:spPr>
      </p:pic>
      <p:sp>
        <p:nvSpPr>
          <p:cNvPr id="109" name="Google Shape;109;p5"/>
          <p:cNvSpPr txBox="1"/>
          <p:nvPr/>
        </p:nvSpPr>
        <p:spPr>
          <a:xfrm>
            <a:off x="839788" y="2172324"/>
            <a:ext cx="37503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परिस्थिति</a:t>
            </a:r>
            <a:endParaRPr b="1" i="0" sz="1800" u="none" cap="none" strike="noStrike">
              <a:solidFill>
                <a:schemeClr val="lt1"/>
              </a:solidFill>
              <a:latin typeface="Arial"/>
              <a:ea typeface="Arial"/>
              <a:cs typeface="Arial"/>
              <a:sym typeface="Arial"/>
            </a:endParaRPr>
          </a:p>
        </p:txBody>
      </p:sp>
      <p:sp>
        <p:nvSpPr>
          <p:cNvPr id="110" name="Google Shape;110;p5"/>
          <p:cNvSpPr txBox="1"/>
          <p:nvPr/>
        </p:nvSpPr>
        <p:spPr>
          <a:xfrm>
            <a:off x="7029917" y="2172324"/>
            <a:ext cx="24728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0064DF"/>
                </a:solidFill>
                <a:latin typeface="Arial"/>
                <a:ea typeface="Arial"/>
                <a:cs typeface="Arial"/>
                <a:sym typeface="Arial"/>
              </a:rPr>
              <a:t>धोखाधड़ी के प्रकार</a:t>
            </a:r>
            <a:endParaRPr/>
          </a:p>
        </p:txBody>
      </p:sp>
      <p:sp>
        <p:nvSpPr>
          <p:cNvPr id="111" name="Google Shape;111;p5"/>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6"/>
          <p:cNvPicPr preferRelativeResize="0"/>
          <p:nvPr/>
        </p:nvPicPr>
        <p:blipFill rotWithShape="1">
          <a:blip r:embed="rId3">
            <a:alphaModFix/>
          </a:blip>
          <a:srcRect b="0" l="0" r="0" t="0"/>
          <a:stretch/>
        </p:blipFill>
        <p:spPr>
          <a:xfrm>
            <a:off x="839788" y="2036582"/>
            <a:ext cx="4088187" cy="3066140"/>
          </a:xfrm>
          <a:prstGeom prst="rect">
            <a:avLst/>
          </a:prstGeom>
          <a:noFill/>
          <a:ln>
            <a:noFill/>
          </a:ln>
        </p:spPr>
      </p:pic>
      <p:sp>
        <p:nvSpPr>
          <p:cNvPr id="117" name="Google Shape;117;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8" name="Google Shape;118;p6"/>
          <p:cNvSpPr txBox="1"/>
          <p:nvPr/>
        </p:nvSpPr>
        <p:spPr>
          <a:xfrm>
            <a:off x="705749" y="307757"/>
            <a:ext cx="9445248"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फ़िशिंग</a:t>
            </a:r>
            <a:endParaRPr b="1" i="0" sz="3600" u="none" cap="none" strike="noStrike">
              <a:solidFill>
                <a:srgbClr val="0064E0"/>
              </a:solidFill>
              <a:latin typeface="Arial"/>
              <a:ea typeface="Arial"/>
              <a:cs typeface="Arial"/>
              <a:sym typeface="Arial"/>
            </a:endParaRPr>
          </a:p>
        </p:txBody>
      </p:sp>
      <p:sp>
        <p:nvSpPr>
          <p:cNvPr id="119" name="Google Shape;119;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12: अपने व्यक्तिगत डेटा की सुरक्षा करना</a:t>
            </a:r>
            <a:endParaRPr/>
          </a:p>
        </p:txBody>
      </p:sp>
      <p:sp>
        <p:nvSpPr>
          <p:cNvPr id="120" name="Google Shape;120;p6"/>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1" name="Google Shape;121;p6"/>
          <p:cNvPicPr preferRelativeResize="0"/>
          <p:nvPr/>
        </p:nvPicPr>
        <p:blipFill rotWithShape="1">
          <a:blip r:embed="rId4">
            <a:alphaModFix/>
          </a:blip>
          <a:srcRect b="0" l="0" r="0" t="0"/>
          <a:stretch/>
        </p:blipFill>
        <p:spPr>
          <a:xfrm rot="-5400000">
            <a:off x="4306027" y="1318060"/>
            <a:ext cx="621947" cy="621947"/>
          </a:xfrm>
          <a:prstGeom prst="rect">
            <a:avLst/>
          </a:prstGeom>
          <a:noFill/>
          <a:ln>
            <a:noFill/>
          </a:ln>
        </p:spPr>
      </p:pic>
      <p:sp>
        <p:nvSpPr>
          <p:cNvPr id="122" name="Google Shape;122;p6"/>
          <p:cNvSpPr/>
          <p:nvPr/>
        </p:nvSpPr>
        <p:spPr>
          <a:xfrm>
            <a:off x="3958895"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3" name="Google Shape;123;p6"/>
          <p:cNvSpPr/>
          <p:nvPr/>
        </p:nvSpPr>
        <p:spPr>
          <a:xfrm>
            <a:off x="3799428" y="3924996"/>
            <a:ext cx="1005566" cy="100556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सीसीसी</a:t>
            </a:r>
            <a:endParaRPr/>
          </a:p>
        </p:txBody>
      </p:sp>
      <p:sp>
        <p:nvSpPr>
          <p:cNvPr id="124" name="Google Shape;124;p6"/>
          <p:cNvSpPr/>
          <p:nvPr/>
        </p:nvSpPr>
        <p:spPr>
          <a:xfrm>
            <a:off x="839788" y="5150878"/>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6"/>
          <p:cNvSpPr/>
          <p:nvPr/>
        </p:nvSpPr>
        <p:spPr>
          <a:xfrm>
            <a:off x="1836064" y="5150878"/>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 name="Google Shape;126;p6"/>
          <p:cNvSpPr txBox="1"/>
          <p:nvPr/>
        </p:nvSpPr>
        <p:spPr>
          <a:xfrm>
            <a:off x="4927975" y="1604396"/>
            <a:ext cx="3750300" cy="446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300" u="none" cap="none" strike="noStrike">
                <a:solidFill>
                  <a:srgbClr val="0064DF"/>
                </a:solidFill>
                <a:latin typeface="Arial"/>
                <a:ea typeface="Arial"/>
                <a:cs typeface="Arial"/>
                <a:sym typeface="Arial"/>
              </a:rPr>
              <a:t>फ़िशिंग क्या है?</a:t>
            </a:r>
            <a:endParaRPr sz="1900"/>
          </a:p>
        </p:txBody>
      </p:sp>
      <p:sp>
        <p:nvSpPr>
          <p:cNvPr id="127" name="Google Shape;127;p6"/>
          <p:cNvSpPr/>
          <p:nvPr/>
        </p:nvSpPr>
        <p:spPr>
          <a:xfrm>
            <a:off x="4927975" y="2036582"/>
            <a:ext cx="6753038" cy="1428277"/>
          </a:xfrm>
          <a:prstGeom prst="rect">
            <a:avLst/>
          </a:prstGeom>
          <a:solidFill>
            <a:srgbClr val="0064DF"/>
          </a:soli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lt1"/>
                </a:solidFill>
                <a:latin typeface="Arial"/>
                <a:ea typeface="Arial"/>
                <a:cs typeface="Arial"/>
                <a:sym typeface="Arial"/>
              </a:rPr>
              <a:t>फिशिंग का एक तरीका है</a:t>
            </a:r>
            <a:r>
              <a:rPr b="0" i="0" lang="en-US" sz="1600" u="sng" cap="none" strike="noStrike">
                <a:solidFill>
                  <a:srgbClr val="FFFF00"/>
                </a:solidFill>
                <a:latin typeface="Arial"/>
                <a:ea typeface="Arial"/>
                <a:cs typeface="Arial"/>
                <a:sym typeface="Arial"/>
                <a:hlinkClick r:id="rId5">
                  <a:extLst>
                    <a:ext uri="{A12FA001-AC4F-418D-AE19-62706E023703}">
                      <ahyp:hlinkClr val="tx"/>
                    </a:ext>
                  </a:extLst>
                </a:hlinkClick>
              </a:rPr>
              <a:t>चोरी की पहचान</a:t>
            </a:r>
            <a:r>
              <a:rPr b="0" i="0" lang="en-US" sz="1600" u="none" cap="none" strike="noStrike">
                <a:solidFill>
                  <a:schemeClr val="lt1"/>
                </a:solidFill>
                <a:latin typeface="Arial"/>
                <a:ea typeface="Arial"/>
                <a:cs typeface="Arial"/>
                <a:sym typeface="Arial"/>
              </a:rPr>
              <a:t>जो व्यक्तियों पर अनजाने में व्यक्तिगत विवरण या जानकारी स्वेच्छा से देने पर निर्भर करता है जिसका उपयोग तब नापाक उद्देश्यों के लिए किया जा सकता है। यह अक्सर एक कपटपूर्ण वेबसाइट, ईमेल, या एक वैध फर्म का प्रतिनिधित्व करने वाले टेक्स्ट के निर्माण के माध्यम से किया जाता है।</a:t>
            </a:r>
            <a:endParaRPr/>
          </a:p>
        </p:txBody>
      </p:sp>
      <p:sp>
        <p:nvSpPr>
          <p:cNvPr id="128" name="Google Shape;128;p6"/>
          <p:cNvSpPr/>
          <p:nvPr/>
        </p:nvSpPr>
        <p:spPr>
          <a:xfrm>
            <a:off x="4927975" y="3464858"/>
            <a:ext cx="6753038" cy="2603483"/>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rPr b="1" i="0" lang="en-US" sz="1400" u="none" cap="none" strike="noStrike">
                <a:solidFill>
                  <a:schemeClr val="dk1"/>
                </a:solidFill>
                <a:latin typeface="Arial"/>
                <a:ea typeface="Arial"/>
                <a:cs typeface="Arial"/>
                <a:sym typeface="Arial"/>
              </a:rPr>
              <a:t>मुख्य बातें</a:t>
            </a:r>
            <a:endParaRPr b="1" i="0" sz="1400" u="none" cap="none" strike="noStrike">
              <a:solidFill>
                <a:schemeClr val="dk1"/>
              </a:solidFill>
              <a:latin typeface="Arial"/>
              <a:ea typeface="Arial"/>
              <a:cs typeface="Arial"/>
              <a:sym typeface="Arial"/>
            </a:endParaRPr>
          </a:p>
          <a:p>
            <a:pPr indent="-285750" lvl="0" marL="285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फ़िशिंग एक डेटा चोरी है जिसमें लोग अनजाने में एक बुरे अभिनेता को अपनी व्यक्तिगत जानकारी स्वेच्छा से दे देते हैं।</a:t>
            </a:r>
            <a:endParaRPr/>
          </a:p>
          <a:p>
            <a:pPr indent="-285750" lvl="0" marL="285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एक फ़िशिंग प्रयास एक आधिकारिक दिखने वाली वेबसाइट, ईमेल, एसएमएस आदि का उपयोग कर सकता है ताकि उपयोगकर्ताओं को क्रेडिट कार्ड नंबर या पासवर्ड जैसे विवरण सौंपे जा सकें।</a:t>
            </a:r>
            <a:endParaRPr/>
          </a:p>
          <a:p>
            <a:pPr indent="-285750" lvl="0" marL="285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फ़िशिंग वेबसाइटें आधिकारिक वेबसाइटों के लगभग समान दिखाई दे सकती हैं, जो उपयोगकर्ताओं को दुर्भावनापूर्ण वेबसाइट पर अपनी वास्तविक साख दर्ज करने के लिए प्रेरित करती हैं।</a:t>
            </a:r>
            <a:endParaRPr/>
          </a:p>
        </p:txBody>
      </p:sp>
      <p:sp>
        <p:nvSpPr>
          <p:cNvPr id="129" name="Google Shape;129;p6"/>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7"/>
          <p:cNvPicPr preferRelativeResize="0"/>
          <p:nvPr/>
        </p:nvPicPr>
        <p:blipFill rotWithShape="1">
          <a:blip r:embed="rId3">
            <a:alphaModFix/>
          </a:blip>
          <a:srcRect b="13336" l="0" r="0" t="6295"/>
          <a:stretch/>
        </p:blipFill>
        <p:spPr>
          <a:xfrm>
            <a:off x="0" y="0"/>
            <a:ext cx="12192000" cy="6535678"/>
          </a:xfrm>
          <a:prstGeom prst="rect">
            <a:avLst/>
          </a:prstGeom>
          <a:noFill/>
          <a:ln>
            <a:noFill/>
          </a:ln>
        </p:spPr>
      </p:pic>
      <p:sp>
        <p:nvSpPr>
          <p:cNvPr id="136" name="Google Shape;136;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12: अपने व्यक्तिगत डेटा की सुरक्षा करना</a:t>
            </a:r>
            <a:endParaRPr/>
          </a:p>
        </p:txBody>
      </p:sp>
      <p:sp>
        <p:nvSpPr>
          <p:cNvPr id="137" name="Google Shape;137;p7"/>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138" name="Google Shape;138;p7"/>
          <p:cNvSpPr txBox="1"/>
          <p:nvPr/>
        </p:nvSpPr>
        <p:spPr>
          <a:xfrm>
            <a:off x="705749" y="307757"/>
            <a:ext cx="11242411" cy="85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आइए महक के अनुभव से सीखें</a:t>
            </a:r>
            <a:endParaRPr/>
          </a:p>
        </p:txBody>
      </p:sp>
      <p:sp>
        <p:nvSpPr>
          <p:cNvPr id="139" name="Google Shape;139;p7"/>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0" name="Google Shape;140;p7"/>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pic>
        <p:nvPicPr>
          <p:cNvPr descr="#DearHackers, &#10;Mahak has a message for you. &#10;&#10;Phishing is a huge threat and growing more widespread every year. 96% of phishing attacks arrive by email. Another 3% are carried out through malicious websites and just one percent via phone. &#10;&#10;If you are or someone you know is, a victim of Phishing, reach out to our Whatsapp helpline number +91 957 00000 66 or email us at helpline@cyberpeace.net.&#10;&#10;▶️ SUBSCRIBE FOR MORE VIDEOS: https://youtube.com/cyberpeacefoundation ▶️&#10;&#10;🔔 CLICK THE BELL ICON FOR ALERTS AND LIVESTREAM UPDATES! 🔔&#10;&#10;About CyberPeace Foundation&#10;&#10;Started in the year 2000 as a grassroots civil society body, CyberPeace Foundation is among the rare organisations working in the domain of promoting cyber peace and building trust in technology and the internet. We are supported by many like-minded individuals, volunteers, state and non-state organisations and our passionate team.&#10;&#10;We work globally on multi-stakeholder initiatives with industries, government agencies and regulatory bodies promoting self-regulation to build collective resilience against cybercrimes &amp; global threats of cyber warfare. Not just that, we work on all the issues that surround or affect the global digital spectrum.&#10;&#10;For more informative videos on cybersecurity and awareness do like, share and subscribe to CyberPeace TV. &#10;&#10;Subscribe/Follow CyberPeace Foundation&#10;►CyberPeace Foundation Facebook: https://www.facebook.com/cyberpeacefoundation&#10;►CyberPeace Corps Facebook: https://www.facebook.com/cyberpeacecorps/&#10;►CyberPeace Foundation Instagram: https://twitter.com/cyberpeacengo&#10;►CyberPeace Corps Instagram: https://twitter.com/cyberpeacecorps&#10;►CyberPeace Foundation Twitter: https://www.instagram.com/cyberpeacefoundation&#10;►CyberPeace Corps Twitter: https://www.twitter.com/cyberpeacecorps/&#10;►CyberPeace Foundation Youtube: https://www.youtube.com/cyberpeacefoundation/&#10;►CyberPeace Foundation Linkedin: https://www.linkedin.com/company/cyberpeacecorps/&#10;►CyberPeace Foundation Website: https://cyberpeace.org&#10;&#10;----------------------------------------------------&#10;&#10;&#10;#CyberPeace☮️  #CyberPeaceFoundation #CyberPeace #CPF #cybercrime #cyberattack #cybersecurity #cybercrimemovies #hacked #cyberadvise #MajorVineetKumar #VineetKumar #cybercrimereport #crimealert #crimepatrol #crimestory #StopCrime #crimeseries #crimekahani #crimecases #Hacking #EthicalHacking #DarkWeb" id="141" name="Google Shape;141;p7" title="#DearHackers | Mahak has a message for you | Phishing | #CyberCrime">
            <a:hlinkClick r:id="rId4"/>
          </p:cNvPr>
          <p:cNvPicPr preferRelativeResize="0"/>
          <p:nvPr/>
        </p:nvPicPr>
        <p:blipFill>
          <a:blip r:embed="rId5">
            <a:alphaModFix/>
          </a:blip>
          <a:stretch>
            <a:fillRect/>
          </a:stretch>
        </p:blipFill>
        <p:spPr>
          <a:xfrm>
            <a:off x="3015000" y="1319700"/>
            <a:ext cx="6335450" cy="3563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8"/>
          <p:cNvPicPr preferRelativeResize="0"/>
          <p:nvPr/>
        </p:nvPicPr>
        <p:blipFill rotWithShape="1">
          <a:blip r:embed="rId3">
            <a:alphaModFix/>
          </a:blip>
          <a:srcRect b="13336" l="0" r="0" t="6295"/>
          <a:stretch/>
        </p:blipFill>
        <p:spPr>
          <a:xfrm>
            <a:off x="0" y="0"/>
            <a:ext cx="12192000" cy="6535678"/>
          </a:xfrm>
          <a:prstGeom prst="rect">
            <a:avLst/>
          </a:prstGeom>
          <a:noFill/>
          <a:ln>
            <a:noFill/>
          </a:ln>
        </p:spPr>
      </p:pic>
      <p:sp>
        <p:nvSpPr>
          <p:cNvPr id="148" name="Google Shape;148;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12: अपने व्यक्तिगत डेटा की सुरक्षा करना</a:t>
            </a:r>
            <a:endParaRPr/>
          </a:p>
        </p:txBody>
      </p:sp>
      <p:sp>
        <p:nvSpPr>
          <p:cNvPr id="149" name="Google Shape;149;p8"/>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150" name="Google Shape;150;p8"/>
          <p:cNvSpPr txBox="1"/>
          <p:nvPr/>
        </p:nvSpPr>
        <p:spPr>
          <a:xfrm>
            <a:off x="705749" y="307757"/>
            <a:ext cx="11242411" cy="85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फ़िश कैसे पकड़ें।</a:t>
            </a:r>
            <a:endParaRPr/>
          </a:p>
        </p:txBody>
      </p:sp>
      <p:sp>
        <p:nvSpPr>
          <p:cNvPr id="151" name="Google Shape;151;p8"/>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8">
            <a:hlinkClick r:id="rId4"/>
          </p:cNvPr>
          <p:cNvSpPr/>
          <p:nvPr/>
        </p:nvSpPr>
        <p:spPr>
          <a:xfrm>
            <a:off x="4323080" y="2708622"/>
            <a:ext cx="3545840" cy="755174"/>
          </a:xfrm>
          <a:prstGeom prst="roundRect">
            <a:avLst>
              <a:gd fmla="val 50000" name="adj"/>
            </a:avLst>
          </a:prstGeom>
          <a:gradFill>
            <a:gsLst>
              <a:gs pos="0">
                <a:srgbClr val="00378A"/>
              </a:gs>
              <a:gs pos="50000">
                <a:srgbClr val="0051C7"/>
              </a:gs>
              <a:gs pos="100000">
                <a:srgbClr val="0062EF"/>
              </a:gs>
            </a:gsLst>
            <a:lin ang="16200000" scaled="0"/>
          </a:gradFill>
          <a:ln cap="flat" cmpd="sng" w="28575">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Calibri"/>
                <a:ea typeface="Calibri"/>
                <a:cs typeface="Calibri"/>
                <a:sym typeface="Calibri"/>
              </a:rPr>
              <a:t>यहाँ क्लिक करें</a:t>
            </a:r>
            <a:endParaRPr b="0" i="0" sz="2800" u="none" cap="none" strike="noStrike">
              <a:solidFill>
                <a:schemeClr val="lt1"/>
              </a:solidFill>
              <a:latin typeface="Calibri"/>
              <a:ea typeface="Calibri"/>
              <a:cs typeface="Calibri"/>
              <a:sym typeface="Calibri"/>
            </a:endParaRPr>
          </a:p>
        </p:txBody>
      </p:sp>
      <p:sp>
        <p:nvSpPr>
          <p:cNvPr id="153" name="Google Shape;153;p8"/>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9"/>
          <p:cNvSpPr/>
          <p:nvPr/>
        </p:nvSpPr>
        <p:spPr>
          <a:xfrm rot="10800000">
            <a:off x="412749" y="1525391"/>
            <a:ext cx="753035" cy="907200"/>
          </a:xfrm>
          <a:prstGeom prst="flowChartDelay">
            <a:avLst/>
          </a:prstGeom>
          <a:solidFill>
            <a:srgbClr val="0064E0"/>
          </a:soli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159" name="Google Shape;159;p9"/>
          <p:cNvSpPr/>
          <p:nvPr/>
        </p:nvSpPr>
        <p:spPr>
          <a:xfrm rot="10800000">
            <a:off x="412748" y="2981041"/>
            <a:ext cx="753035" cy="896601"/>
          </a:xfrm>
          <a:prstGeom prst="flowChartDelay">
            <a:avLst/>
          </a:prstGeom>
          <a:solidFill>
            <a:srgbClr val="0064E0"/>
          </a:soli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160" name="Google Shape;160;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61" name="Google Shape;161;p9"/>
          <p:cNvSpPr txBox="1"/>
          <p:nvPr/>
        </p:nvSpPr>
        <p:spPr>
          <a:xfrm>
            <a:off x="705749" y="288889"/>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फ़िशिंग से बचने की रणनीतियाँ</a:t>
            </a:r>
            <a:endParaRPr b="1" i="0" sz="3600" u="none" cap="none" strike="noStrike">
              <a:solidFill>
                <a:srgbClr val="0064E0"/>
              </a:solidFill>
              <a:latin typeface="Arial"/>
              <a:ea typeface="Arial"/>
              <a:cs typeface="Arial"/>
              <a:sym typeface="Arial"/>
            </a:endParaRPr>
          </a:p>
        </p:txBody>
      </p:sp>
      <p:sp>
        <p:nvSpPr>
          <p:cNvPr id="162" name="Google Shape;162;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12: अपने व्यक्तिगत डेटा की सुरक्षा करना</a:t>
            </a:r>
            <a:endParaRPr/>
          </a:p>
        </p:txBody>
      </p:sp>
      <p:sp>
        <p:nvSpPr>
          <p:cNvPr id="163" name="Google Shape;163;p9"/>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4" name="Google Shape;164;p9"/>
          <p:cNvSpPr/>
          <p:nvPr/>
        </p:nvSpPr>
        <p:spPr>
          <a:xfrm>
            <a:off x="839788" y="1525052"/>
            <a:ext cx="6310617" cy="907539"/>
          </a:xfrm>
          <a:prstGeom prst="rect">
            <a:avLst/>
          </a:prstGeom>
          <a:solidFill>
            <a:srgbClr val="0064E0"/>
          </a:soli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rPr b="1" i="0" lang="en-US" sz="1600" u="none" cap="none" strike="noStrike">
                <a:solidFill>
                  <a:schemeClr val="lt1"/>
                </a:solidFill>
                <a:latin typeface="Arial"/>
                <a:ea typeface="Arial"/>
                <a:cs typeface="Arial"/>
                <a:sym typeface="Arial"/>
              </a:rPr>
              <a:t>इस प्रकार के घोटालों की प्रमुख विशेषताएं क्या हैं?</a:t>
            </a:r>
            <a:endParaRPr sz="1600"/>
          </a:p>
        </p:txBody>
      </p:sp>
      <p:sp>
        <p:nvSpPr>
          <p:cNvPr id="165" name="Google Shape;165;p9"/>
          <p:cNvSpPr/>
          <p:nvPr/>
        </p:nvSpPr>
        <p:spPr>
          <a:xfrm>
            <a:off x="839789" y="2981041"/>
            <a:ext cx="6310616" cy="896601"/>
          </a:xfrm>
          <a:prstGeom prst="rect">
            <a:avLst/>
          </a:prstGeom>
          <a:solidFill>
            <a:srgbClr val="0064E0"/>
          </a:soli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rPr b="1" i="0" lang="en-US" sz="1600" u="none" cap="none" strike="noStrike">
                <a:solidFill>
                  <a:schemeClr val="lt1"/>
                </a:solidFill>
                <a:latin typeface="Arial"/>
                <a:ea typeface="Arial"/>
                <a:cs typeface="Arial"/>
                <a:sym typeface="Arial"/>
              </a:rPr>
              <a:t>फ़िशिंग या अन्य प्रकार के घोटालों से बचने के लिए कुछ रणनीतियाँ क्या हो सकती हैं?</a:t>
            </a:r>
            <a:endParaRPr sz="1600"/>
          </a:p>
        </p:txBody>
      </p:sp>
      <p:pic>
        <p:nvPicPr>
          <p:cNvPr id="166" name="Google Shape;166;p9"/>
          <p:cNvPicPr preferRelativeResize="0"/>
          <p:nvPr/>
        </p:nvPicPr>
        <p:blipFill rotWithShape="1">
          <a:blip r:embed="rId3">
            <a:alphaModFix/>
          </a:blip>
          <a:srcRect b="0" l="0" r="0" t="0"/>
          <a:stretch/>
        </p:blipFill>
        <p:spPr>
          <a:xfrm>
            <a:off x="7150405" y="1525052"/>
            <a:ext cx="5041595" cy="5041595"/>
          </a:xfrm>
          <a:prstGeom prst="rect">
            <a:avLst/>
          </a:prstGeom>
          <a:noFill/>
          <a:ln>
            <a:noFill/>
          </a:ln>
        </p:spPr>
      </p:pic>
      <p:grpSp>
        <p:nvGrpSpPr>
          <p:cNvPr id="167" name="Google Shape;167;p9"/>
          <p:cNvGrpSpPr/>
          <p:nvPr/>
        </p:nvGrpSpPr>
        <p:grpSpPr>
          <a:xfrm rot="5400000">
            <a:off x="5945188" y="5387370"/>
            <a:ext cx="1361941" cy="917463"/>
            <a:chOff x="839788" y="5150878"/>
            <a:chExt cx="1361941" cy="917463"/>
          </a:xfrm>
        </p:grpSpPr>
        <p:sp>
          <p:nvSpPr>
            <p:cNvPr id="168" name="Google Shape;168;p9"/>
            <p:cNvSpPr/>
            <p:nvPr/>
          </p:nvSpPr>
          <p:spPr>
            <a:xfrm>
              <a:off x="839788" y="5150878"/>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9" name="Google Shape;169;p9"/>
            <p:cNvSpPr/>
            <p:nvPr/>
          </p:nvSpPr>
          <p:spPr>
            <a:xfrm>
              <a:off x="1836064" y="5150878"/>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170" name="Google Shape;170;p9"/>
          <p:cNvPicPr preferRelativeResize="0"/>
          <p:nvPr/>
        </p:nvPicPr>
        <p:blipFill rotWithShape="1">
          <a:blip r:embed="rId4">
            <a:alphaModFix/>
          </a:blip>
          <a:srcRect b="0" l="0" r="0" t="0"/>
          <a:stretch/>
        </p:blipFill>
        <p:spPr>
          <a:xfrm rot="-5400000">
            <a:off x="11486251" y="879820"/>
            <a:ext cx="621947" cy="621947"/>
          </a:xfrm>
          <a:prstGeom prst="rect">
            <a:avLst/>
          </a:prstGeom>
          <a:noFill/>
          <a:ln>
            <a:noFill/>
          </a:ln>
        </p:spPr>
      </p:pic>
      <p:sp>
        <p:nvSpPr>
          <p:cNvPr id="171" name="Google Shape;171;p9"/>
          <p:cNvSpPr/>
          <p:nvPr/>
        </p:nvSpPr>
        <p:spPr>
          <a:xfrm>
            <a:off x="11139119" y="124316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p9"/>
          <p:cNvSpPr/>
          <p:nvPr/>
        </p:nvSpPr>
        <p:spPr>
          <a:xfrm>
            <a:off x="11081925" y="5376516"/>
            <a:ext cx="1005566" cy="100556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सीसीसी</a:t>
            </a:r>
            <a:endParaRPr/>
          </a:p>
        </p:txBody>
      </p:sp>
      <p:sp>
        <p:nvSpPr>
          <p:cNvPr id="173" name="Google Shape;173;p9"/>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