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8" roundtripDataSignature="AMtx7mjdcumD/09tkrJTnc2pLjmJlU62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E33C60-50BC-4DBB-8348-15D00CBB4CA4}">
  <a:tblStyle styleId="{5CE33C60-50BC-4DBB-8348-15D00CBB4CA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2QDcWIH0WI&amp;t=2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nxolrIIWEMQ"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(1) What Are The Core Reasons Behind Body-Shaming Tradition In India? - YouTube</a:t>
            </a:r>
            <a:endParaRPr/>
          </a:p>
        </p:txBody>
      </p:sp>
      <p:sp>
        <p:nvSpPr>
          <p:cNvPr id="106" name="Google Shape;10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https://www.youtube.com/watch?v=nxolrIIWEMQ</a:t>
            </a:r>
            <a:endParaRPr/>
          </a:p>
        </p:txBody>
      </p:sp>
      <p:sp>
        <p:nvSpPr>
          <p:cNvPr id="149" name="Google Shape;14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1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6" name="Google Shape;26;p1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1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1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1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gi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hyperlink" Target="http://www.youtube.com/watch?v=l2QDcWIH0WI" TargetMode="External"/><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hyperlink" Target="http://www.youtube.com/watch?v=nxolrIIWEMQ" TargetMode="External"/><Relationship Id="rId5"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1" name="Google Shape;41;p1"/>
          <p:cNvPicPr preferRelativeResize="0"/>
          <p:nvPr/>
        </p:nvPicPr>
        <p:blipFill rotWithShape="1">
          <a:blip r:embed="rId3">
            <a:alphaModFix/>
          </a:blip>
          <a:srcRect b="0" l="0" r="0" t="0"/>
          <a:stretch/>
        </p:blipFill>
        <p:spPr>
          <a:xfrm>
            <a:off x="1029939" y="840670"/>
            <a:ext cx="4533265" cy="5176658"/>
          </a:xfrm>
          <a:prstGeom prst="rect">
            <a:avLst/>
          </a:prstGeom>
          <a:noFill/>
          <a:ln>
            <a:noFill/>
          </a:ln>
        </p:spPr>
      </p:pic>
      <p:sp>
        <p:nvSpPr>
          <p:cNvPr id="42" name="Google Shape;42;p1"/>
          <p:cNvSpPr/>
          <p:nvPr/>
        </p:nvSpPr>
        <p:spPr>
          <a:xfrm>
            <a:off x="7177872" y="3536950"/>
            <a:ext cx="5014127" cy="151466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
          <p:cNvSpPr/>
          <p:nvPr/>
        </p:nvSpPr>
        <p:spPr>
          <a:xfrm>
            <a:off x="7177873" y="3655644"/>
            <a:ext cx="5101213"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11</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आत्म-छवि, सोशल मीडिया, और आत्म-सम्मान</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0"/>
          <p:cNvSpPr/>
          <p:nvPr/>
        </p:nvSpPr>
        <p:spPr>
          <a:xfrm>
            <a:off x="2" y="-4850"/>
            <a:ext cx="5642656"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6" name="Google Shape;176;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77" name="Google Shape;177;p10"/>
          <p:cNvSpPr txBox="1"/>
          <p:nvPr/>
        </p:nvSpPr>
        <p:spPr>
          <a:xfrm>
            <a:off x="705750" y="286615"/>
            <a:ext cx="5376116"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छवियों को बदलना</a:t>
            </a:r>
            <a:endParaRPr b="1" i="0" sz="3600" u="none" cap="none" strike="noStrike">
              <a:solidFill>
                <a:schemeClr val="lt1"/>
              </a:solidFill>
              <a:latin typeface="Arial"/>
              <a:ea typeface="Arial"/>
              <a:cs typeface="Arial"/>
              <a:sym typeface="Arial"/>
            </a:endParaRPr>
          </a:p>
        </p:txBody>
      </p:sp>
      <p:sp>
        <p:nvSpPr>
          <p:cNvPr id="178" name="Google Shape;178;p10"/>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9" name="Google Shape;179;p10"/>
          <p:cNvPicPr preferRelativeResize="0"/>
          <p:nvPr/>
        </p:nvPicPr>
        <p:blipFill rotWithShape="1">
          <a:blip r:embed="rId3">
            <a:alphaModFix/>
          </a:blip>
          <a:srcRect b="0" l="0" r="0" t="0"/>
          <a:stretch/>
        </p:blipFill>
        <p:spPr>
          <a:xfrm>
            <a:off x="426624" y="2204977"/>
            <a:ext cx="4902633" cy="2430683"/>
          </a:xfrm>
          <a:prstGeom prst="rect">
            <a:avLst/>
          </a:prstGeom>
          <a:noFill/>
          <a:ln>
            <a:noFill/>
          </a:ln>
        </p:spPr>
      </p:pic>
      <p:sp>
        <p:nvSpPr>
          <p:cNvPr id="180" name="Google Shape;180;p10"/>
          <p:cNvSpPr/>
          <p:nvPr/>
        </p:nvSpPr>
        <p:spPr>
          <a:xfrm>
            <a:off x="5903089" y="1957018"/>
            <a:ext cx="5862287" cy="3218445"/>
          </a:xfrm>
          <a:prstGeom prst="rect">
            <a:avLst/>
          </a:prstGeom>
          <a:noFill/>
          <a:ln>
            <a:noFill/>
          </a:ln>
        </p:spPr>
        <p:txBody>
          <a:bodyPr anchorCtr="0" anchor="t" bIns="45700" lIns="91425" spcFirstLastPara="1" rIns="91425" wrap="square" tIns="45700">
            <a:spAutoFit/>
          </a:bodyPr>
          <a:lstStyle/>
          <a:p>
            <a:pPr indent="-298450" lvl="0" marL="412747"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क्या आपने कभी फोटो पोस्ट करने से पहले सोशल मीडिया पर फिल्टर का इस्तेमाल किया है?</a:t>
            </a:r>
            <a:endParaRPr sz="2000"/>
          </a:p>
          <a:p>
            <a:pPr indent="-298450" lvl="0" marL="412747" marR="0" rtl="0" algn="l">
              <a:lnSpc>
                <a:spcPct val="115000"/>
              </a:lnSpc>
              <a:spcBef>
                <a:spcPts val="2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आपने कौन सा फ़िल्टर इस्तेमाल किया?</a:t>
            </a:r>
            <a:endParaRPr sz="2000"/>
          </a:p>
          <a:p>
            <a:pPr indent="-298450" lvl="0" marL="412747" marR="0" rtl="0" algn="l">
              <a:lnSpc>
                <a:spcPct val="115000"/>
              </a:lnSpc>
              <a:spcBef>
                <a:spcPts val="2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आपने इसे क्यों चुना और आपकी तस्वीर में क्या बदलाव आया?</a:t>
            </a:r>
            <a:endParaRPr sz="2000"/>
          </a:p>
          <a:p>
            <a:pPr indent="-298450" lvl="0" marL="412747" marR="0" rtl="0" algn="l">
              <a:lnSpc>
                <a:spcPct val="115000"/>
              </a:lnSpc>
              <a:spcBef>
                <a:spcPts val="2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कौन सा फ़िल्टर किसी व्यक्ति के रूप को बदलने में मदद करता है? क्या वे लोकप्रिय हैं? क्यों या क्यों नहीं?</a:t>
            </a:r>
            <a:endParaRPr sz="2000"/>
          </a:p>
        </p:txBody>
      </p:sp>
      <p:sp>
        <p:nvSpPr>
          <p:cNvPr id="181" name="Google Shape;181;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11: स्व-छवि, सोशल मीडिया और आत्म-सम्मान</a:t>
            </a:r>
            <a:endParaRPr/>
          </a:p>
        </p:txBody>
      </p:sp>
      <p:sp>
        <p:nvSpPr>
          <p:cNvPr id="182" name="Google Shape;182;p10"/>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11"/>
          <p:cNvGrpSpPr/>
          <p:nvPr/>
        </p:nvGrpSpPr>
        <p:grpSpPr>
          <a:xfrm flipH="1">
            <a:off x="3170099" y="2445925"/>
            <a:ext cx="5851803" cy="1966150"/>
            <a:chOff x="2788049" y="2445925"/>
            <a:chExt cx="5851803" cy="1966150"/>
          </a:xfrm>
        </p:grpSpPr>
        <p:pic>
          <p:nvPicPr>
            <p:cNvPr id="188" name="Google Shape;188;p11"/>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189" name="Google Shape;189;p11"/>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190" name="Google Shape;190;p11"/>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191" name="Google Shape;191;p11"/>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spcBef>
                <a:spcPts val="0"/>
              </a:spcBef>
              <a:spcAft>
                <a:spcPts val="0"/>
              </a:spcAft>
              <a:buNone/>
            </a:pPr>
            <a:r>
              <a:rPr b="0" i="0" lang="en-US" sz="1600" u="none" cap="none" strike="noStrike">
                <a:solidFill>
                  <a:srgbClr val="222222"/>
                </a:solidFill>
                <a:latin typeface="Arial"/>
                <a:ea typeface="Arial"/>
                <a:cs typeface="Arial"/>
                <a:sym typeface="Arial"/>
              </a:rPr>
              <a:t>के द्वारा बनाई गई</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p:nvPr/>
        </p:nvSpPr>
        <p:spPr>
          <a:xfrm>
            <a:off x="839788" y="2036582"/>
            <a:ext cx="4088187" cy="3069833"/>
          </a:xfrm>
          <a:prstGeom prst="rect">
            <a:avLst/>
          </a:prstGeom>
          <a:solidFill>
            <a:srgbClr val="86E0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0" name="Google Shape;50;p2"/>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छवियों को बदलना</a:t>
            </a:r>
            <a:endParaRPr b="1" i="0" sz="3600" u="none" cap="none" strike="noStrike">
              <a:solidFill>
                <a:srgbClr val="0064E0"/>
              </a:solidFill>
              <a:latin typeface="Arial"/>
              <a:ea typeface="Arial"/>
              <a:cs typeface="Arial"/>
              <a:sym typeface="Arial"/>
            </a:endParaRPr>
          </a:p>
        </p:txBody>
      </p:sp>
      <p:sp>
        <p:nvSpPr>
          <p:cNvPr id="51" name="Google Shape;51;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11: स्व-छवि, सोशल मीडिया और आत्म-सम्मान</a:t>
            </a:r>
            <a:endParaRPr/>
          </a:p>
        </p:txBody>
      </p:sp>
      <p:sp>
        <p:nvSpPr>
          <p:cNvPr id="52" name="Google Shape;52;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2"/>
          <p:cNvSpPr/>
          <p:nvPr/>
        </p:nvSpPr>
        <p:spPr>
          <a:xfrm flipH="1">
            <a:off x="6024622" y="1658458"/>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7F7F7F"/>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4" name="Google Shape;54;p2"/>
          <p:cNvSpPr/>
          <p:nvPr/>
        </p:nvSpPr>
        <p:spPr>
          <a:xfrm flipH="1">
            <a:off x="6024622" y="2630732"/>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7F7F7F"/>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5" name="Google Shape;55;p2"/>
          <p:cNvSpPr/>
          <p:nvPr/>
        </p:nvSpPr>
        <p:spPr>
          <a:xfrm flipH="1">
            <a:off x="6024622" y="3603006"/>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7F7F7F"/>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6" name="Google Shape;56;p2"/>
          <p:cNvSpPr/>
          <p:nvPr/>
        </p:nvSpPr>
        <p:spPr>
          <a:xfrm flipH="1">
            <a:off x="6024622" y="4575280"/>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7F7F7F"/>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7" name="Google Shape;57;p2"/>
          <p:cNvSpPr/>
          <p:nvPr/>
        </p:nvSpPr>
        <p:spPr>
          <a:xfrm flipH="1">
            <a:off x="5249118" y="1658458"/>
            <a:ext cx="6188135" cy="879339"/>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216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क्या आपने कभी फोटो पोस्ट करने से पहले सोशल मीडिया पर फिल्टर का इस्तेमाल किया है?</a:t>
            </a:r>
            <a:endParaRPr/>
          </a:p>
        </p:txBody>
      </p:sp>
      <p:pic>
        <p:nvPicPr>
          <p:cNvPr id="58" name="Google Shape;58;p2"/>
          <p:cNvPicPr preferRelativeResize="0"/>
          <p:nvPr/>
        </p:nvPicPr>
        <p:blipFill rotWithShape="1">
          <a:blip r:embed="rId3">
            <a:alphaModFix/>
          </a:blip>
          <a:srcRect b="0" l="0" r="0" t="0"/>
          <a:stretch/>
        </p:blipFill>
        <p:spPr>
          <a:xfrm rot="-5400000">
            <a:off x="4306028" y="1318060"/>
            <a:ext cx="621947" cy="621947"/>
          </a:xfrm>
          <a:prstGeom prst="rect">
            <a:avLst/>
          </a:prstGeom>
          <a:noFill/>
          <a:ln>
            <a:noFill/>
          </a:ln>
        </p:spPr>
      </p:pic>
      <p:sp>
        <p:nvSpPr>
          <p:cNvPr id="59" name="Google Shape;59;p2"/>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2"/>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 name="Google Shape;61;p2"/>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 name="Google Shape;62;p2"/>
          <p:cNvSpPr/>
          <p:nvPr/>
        </p:nvSpPr>
        <p:spPr>
          <a:xfrm flipH="1">
            <a:off x="5249118" y="2630732"/>
            <a:ext cx="6188135" cy="879339"/>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216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आपने कौन सा फ़िल्टर इस्तेमाल किया?</a:t>
            </a:r>
            <a:endParaRPr/>
          </a:p>
        </p:txBody>
      </p:sp>
      <p:sp>
        <p:nvSpPr>
          <p:cNvPr id="63" name="Google Shape;63;p2"/>
          <p:cNvSpPr/>
          <p:nvPr/>
        </p:nvSpPr>
        <p:spPr>
          <a:xfrm flipH="1">
            <a:off x="5249118" y="3603006"/>
            <a:ext cx="6188135" cy="879339"/>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216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आपने इसे क्यों चुना और आपकी तस्वीर में क्या बदलाव आया?</a:t>
            </a:r>
            <a:endParaRPr/>
          </a:p>
        </p:txBody>
      </p:sp>
      <p:sp>
        <p:nvSpPr>
          <p:cNvPr id="64" name="Google Shape;64;p2"/>
          <p:cNvSpPr/>
          <p:nvPr/>
        </p:nvSpPr>
        <p:spPr>
          <a:xfrm flipH="1">
            <a:off x="5249118" y="4575280"/>
            <a:ext cx="6188135" cy="879339"/>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216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कौन सा फ़िल्टर किसी व्यक्ति के रूप को बदलने में मदद करता है? क्या वे लोकप्रिय हैं? क्यों या क्यों नहीं?</a:t>
            </a:r>
            <a:endParaRPr/>
          </a:p>
        </p:txBody>
      </p:sp>
      <p:pic>
        <p:nvPicPr>
          <p:cNvPr id="65" name="Google Shape;65;p2"/>
          <p:cNvPicPr preferRelativeResize="0"/>
          <p:nvPr/>
        </p:nvPicPr>
        <p:blipFill rotWithShape="1">
          <a:blip r:embed="rId4">
            <a:alphaModFix/>
          </a:blip>
          <a:srcRect b="0" l="0" r="0" t="0"/>
          <a:stretch/>
        </p:blipFill>
        <p:spPr>
          <a:xfrm>
            <a:off x="1136438" y="2630732"/>
            <a:ext cx="3480563" cy="1725633"/>
          </a:xfrm>
          <a:prstGeom prst="rect">
            <a:avLst/>
          </a:prstGeom>
          <a:noFill/>
          <a:ln>
            <a:noFill/>
          </a:ln>
        </p:spPr>
      </p:pic>
      <p:sp>
        <p:nvSpPr>
          <p:cNvPr id="66" name="Google Shape;66;p2"/>
          <p:cNvSpPr/>
          <p:nvPr/>
        </p:nvSpPr>
        <p:spPr>
          <a:xfrm>
            <a:off x="3712571" y="3920157"/>
            <a:ext cx="1009845" cy="100984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सीसीसी</a:t>
            </a:r>
            <a:endParaRPr/>
          </a:p>
        </p:txBody>
      </p:sp>
      <p:sp>
        <p:nvSpPr>
          <p:cNvPr id="67" name="Google Shape;67;p2"/>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73" name="Google Shape;73;p3"/>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तारा की कहानी</a:t>
            </a:r>
            <a:endParaRPr b="1" i="0" sz="3600" u="none" cap="none" strike="noStrike">
              <a:solidFill>
                <a:srgbClr val="0064E0"/>
              </a:solidFill>
              <a:latin typeface="Arial"/>
              <a:ea typeface="Arial"/>
              <a:cs typeface="Arial"/>
              <a:sym typeface="Arial"/>
            </a:endParaRPr>
          </a:p>
        </p:txBody>
      </p:sp>
      <p:sp>
        <p:nvSpPr>
          <p:cNvPr id="74" name="Google Shape;74;p3"/>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3"/>
          <p:cNvSpPr/>
          <p:nvPr/>
        </p:nvSpPr>
        <p:spPr>
          <a:xfrm>
            <a:off x="2414955" y="1070865"/>
            <a:ext cx="8994726" cy="5342935"/>
          </a:xfrm>
          <a:prstGeom prst="rect">
            <a:avLst/>
          </a:prstGeom>
          <a:solidFill>
            <a:srgbClr val="F2F2F2"/>
          </a:solidFill>
          <a:ln>
            <a:noFill/>
          </a:ln>
        </p:spPr>
        <p:txBody>
          <a:bodyPr anchorCtr="0" anchor="t" bIns="45700" lIns="324000" spcFirstLastPara="1" rIns="324000" wrap="square" tIns="1800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तारा 13 वर्षीय और स्कूल में प्रसिद्ध लड़कियों में से एक है। वह निवर्तमान , खेल पसंद और अध्ययन में काफी अच्छी है। वह अपने माता-पिता से विनती करती है और उन्हें अपने जन्मदिन के लिए एक फोन उपहार में देने के लिए मना लेती है। उनकी अनुमति के साथ ही वह इंस्टाग्राम और स्नैपचैट खाते बनाती है। तारा जल्द ही एक सक्रिय सामाजिक जीवन बनाती है जिसमें कई फ़ॉलोअर्स होते हैं। वह अपने ऊपरी कक्षाओं में सभी लोकप्रिय छात्रों का अनुसरण करती है और उनमें से कुछ के साथ दोस्ती करती है। उसे सामाजिक मीडिया पर तस्वीरें, मीम्स, सेल्फ़ीज़ और अन्य मज़ेदार सामग्री पोस्ट करके बहुत मज़ा आता है।</a:t>
            </a:r>
            <a:endParaRPr sz="1500"/>
          </a:p>
          <a:p>
            <a:pPr indent="0" lvl="0" marL="0" marR="0" rtl="0" algn="l">
              <a:spcBef>
                <a:spcPts val="1500"/>
              </a:spcBef>
              <a:spcAft>
                <a:spcPts val="0"/>
              </a:spcAft>
              <a:buNone/>
            </a:pPr>
            <a:r>
              <a:rPr b="0" i="0" lang="en-US" sz="1800" u="none" cap="none" strike="noStrike">
                <a:solidFill>
                  <a:schemeClr val="dk1"/>
                </a:solidFill>
                <a:latin typeface="Calibri"/>
                <a:ea typeface="Calibri"/>
                <a:cs typeface="Calibri"/>
                <a:sym typeface="Calibri"/>
              </a:rPr>
              <a:t>उसे यह भी पता चलता है कि वह अलग-अलग चेहरे को सुंदर बनाने वाले फ़िल्टर्स का उपयोग कैसे कर सकती है, जो तस्वीरों को बहुत अच्छा बनाते हैं। उसे मिलने वाली सभी प्रशंसाओं का वह आनंद लेती है और वह विभिन्न प्रकार के कपड़ों और मेकअप के साथ भी प्रयोग करना शुरू कर देती है।  शुरुआत में उसने सप्ताहांत पर तस्वीरें पोस्ट कीं लेकिन उसने धीरे-धीरे लगभग हर दिन तस्वीरें पोस्ट करना शुरू कर दिया। सकारात्मक टिप्पणियों का आनंद उसे मज़ेदार लगता है, लेकिन जब किसी तस्वीर को पर्याप्त लाइक्स नहीं मिलते हैं, तो यह उसे अत्यधिक प्रभावित करता है । यदि कोई नकारात्मक टिप्पणी करता है, तो वह गुस्सा और/या निराश महसूस करती है । वह जितना भी समय सोशल मीडिया पर बिताती है, उसका असर उसके स्कूल के काम  और दोस्ती पर भी असर डालता है। वह शांत और अलगवादी हो जाती है। उसे मेकअप के बिना अपने आप से नफ़रत होने लगती है और महसूस करती है कि वह बदसूरत दिखती है। कभी-कभी वह चाहती है कि वह वास्तविक जीवन में भी एक स्थायी फ़िल्टर पहन सके।</a:t>
            </a:r>
            <a:endParaRPr sz="1500"/>
          </a:p>
        </p:txBody>
      </p:sp>
      <p:pic>
        <p:nvPicPr>
          <p:cNvPr id="76" name="Google Shape;76;p3"/>
          <p:cNvPicPr preferRelativeResize="0"/>
          <p:nvPr/>
        </p:nvPicPr>
        <p:blipFill rotWithShape="1">
          <a:blip r:embed="rId3">
            <a:alphaModFix/>
          </a:blip>
          <a:srcRect b="0" l="0" r="0" t="0"/>
          <a:stretch/>
        </p:blipFill>
        <p:spPr>
          <a:xfrm>
            <a:off x="910319" y="1750966"/>
            <a:ext cx="1204253" cy="4649833"/>
          </a:xfrm>
          <a:prstGeom prst="rect">
            <a:avLst/>
          </a:prstGeom>
          <a:noFill/>
          <a:ln>
            <a:noFill/>
          </a:ln>
        </p:spPr>
      </p:pic>
      <p:sp>
        <p:nvSpPr>
          <p:cNvPr id="77" name="Google Shape;77;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11: स्व-छवि, सोशल मीडिया और आत्म-सम्मान</a:t>
            </a:r>
            <a:endParaRPr/>
          </a:p>
        </p:txBody>
      </p:sp>
      <p:sp>
        <p:nvSpPr>
          <p:cNvPr id="78" name="Google Shape;78;p3"/>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p:nvPr/>
        </p:nvSpPr>
        <p:spPr>
          <a:xfrm>
            <a:off x="1463344" y="1451950"/>
            <a:ext cx="2754150" cy="4203438"/>
          </a:xfrm>
          <a:prstGeom prst="rect">
            <a:avLst/>
          </a:prstGeom>
          <a:solidFill>
            <a:srgbClr val="86E0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 name="Google Shape;84;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5" name="Google Shape;85;p4"/>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तारा की कहानी</a:t>
            </a:r>
            <a:endParaRPr b="1" i="0" sz="3600" u="none" cap="none" strike="noStrike">
              <a:solidFill>
                <a:srgbClr val="0064E0"/>
              </a:solidFill>
              <a:latin typeface="Arial"/>
              <a:ea typeface="Arial"/>
              <a:cs typeface="Arial"/>
              <a:sym typeface="Arial"/>
            </a:endParaRPr>
          </a:p>
        </p:txBody>
      </p:sp>
      <p:sp>
        <p:nvSpPr>
          <p:cNvPr id="86" name="Google Shape;86;p4"/>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7" name="Google Shape;87;p4"/>
          <p:cNvPicPr preferRelativeResize="0"/>
          <p:nvPr/>
        </p:nvPicPr>
        <p:blipFill rotWithShape="1">
          <a:blip r:embed="rId3">
            <a:alphaModFix/>
          </a:blip>
          <a:srcRect b="0" l="0" r="0" t="0"/>
          <a:stretch/>
        </p:blipFill>
        <p:spPr>
          <a:xfrm>
            <a:off x="2185104" y="1596632"/>
            <a:ext cx="1018125" cy="3931160"/>
          </a:xfrm>
          <a:prstGeom prst="rect">
            <a:avLst/>
          </a:prstGeom>
          <a:noFill/>
          <a:ln>
            <a:noFill/>
          </a:ln>
        </p:spPr>
      </p:pic>
      <p:grpSp>
        <p:nvGrpSpPr>
          <p:cNvPr id="88" name="Google Shape;88;p4"/>
          <p:cNvGrpSpPr/>
          <p:nvPr/>
        </p:nvGrpSpPr>
        <p:grpSpPr>
          <a:xfrm rot="5400000">
            <a:off x="4142235" y="1665192"/>
            <a:ext cx="969079" cy="621947"/>
            <a:chOff x="3958896" y="1318060"/>
            <a:chExt cx="969079" cy="621947"/>
          </a:xfrm>
        </p:grpSpPr>
        <p:pic>
          <p:nvPicPr>
            <p:cNvPr id="89" name="Google Shape;89;p4"/>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90" name="Google Shape;90;p4"/>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1" name="Google Shape;91;p4"/>
          <p:cNvGrpSpPr/>
          <p:nvPr/>
        </p:nvGrpSpPr>
        <p:grpSpPr>
          <a:xfrm>
            <a:off x="705749" y="4969533"/>
            <a:ext cx="1030950" cy="1087405"/>
            <a:chOff x="-173642" y="4099280"/>
            <a:chExt cx="1379095" cy="1454616"/>
          </a:xfrm>
        </p:grpSpPr>
        <p:sp>
          <p:nvSpPr>
            <p:cNvPr id="92" name="Google Shape;92;p4"/>
            <p:cNvSpPr/>
            <p:nvPr/>
          </p:nvSpPr>
          <p:spPr>
            <a:xfrm>
              <a:off x="-173642" y="4099280"/>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4"/>
            <p:cNvSpPr/>
            <p:nvPr/>
          </p:nvSpPr>
          <p:spPr>
            <a:xfrm>
              <a:off x="839788" y="5188231"/>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94" name="Google Shape;94;p4"/>
          <p:cNvSpPr/>
          <p:nvPr/>
        </p:nvSpPr>
        <p:spPr>
          <a:xfrm>
            <a:off x="3203229" y="4627670"/>
            <a:ext cx="813130" cy="81313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4"/>
          <p:cNvSpPr/>
          <p:nvPr/>
        </p:nvSpPr>
        <p:spPr>
          <a:xfrm>
            <a:off x="5524986" y="1451950"/>
            <a:ext cx="4710607" cy="1087453"/>
          </a:xfrm>
          <a:prstGeom prst="rect">
            <a:avLst/>
          </a:prstGeom>
          <a:solidFill>
            <a:srgbClr val="0064DF"/>
          </a:solidFill>
          <a:ln>
            <a:noFill/>
          </a:ln>
        </p:spPr>
        <p:txBody>
          <a:bodyPr anchorCtr="0" anchor="ctr" bIns="45700" lIns="360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सोशल मीडिया पर अपने अनुभव के कारण तारा एक व्यक्ति के रूप में कैसे बदली?</a:t>
            </a:r>
            <a:endParaRPr/>
          </a:p>
        </p:txBody>
      </p:sp>
      <p:sp>
        <p:nvSpPr>
          <p:cNvPr id="96" name="Google Shape;96;p4"/>
          <p:cNvSpPr/>
          <p:nvPr/>
        </p:nvSpPr>
        <p:spPr>
          <a:xfrm>
            <a:off x="5524986" y="2615206"/>
            <a:ext cx="4710607" cy="1087453"/>
          </a:xfrm>
          <a:prstGeom prst="rect">
            <a:avLst/>
          </a:prstGeom>
          <a:solidFill>
            <a:srgbClr val="00B050"/>
          </a:solidFill>
          <a:ln>
            <a:noFill/>
          </a:ln>
        </p:spPr>
        <p:txBody>
          <a:bodyPr anchorCtr="0" anchor="ctr" bIns="45700" lIns="360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क्या सोशल मीडिया प्रभावित कर सकता है कि हम अपने बारे में क्या सोचते और महसूस करते हैं? </a:t>
            </a:r>
            <a:endParaRPr/>
          </a:p>
        </p:txBody>
      </p:sp>
      <p:sp>
        <p:nvSpPr>
          <p:cNvPr id="97" name="Google Shape;97;p4"/>
          <p:cNvSpPr/>
          <p:nvPr/>
        </p:nvSpPr>
        <p:spPr>
          <a:xfrm>
            <a:off x="5524986" y="3798963"/>
            <a:ext cx="4710607" cy="1087453"/>
          </a:xfrm>
          <a:prstGeom prst="rect">
            <a:avLst/>
          </a:prstGeom>
          <a:solidFill>
            <a:srgbClr val="00B0F0"/>
          </a:solidFill>
          <a:ln>
            <a:noFill/>
          </a:ln>
        </p:spPr>
        <p:txBody>
          <a:bodyPr anchorCtr="0" anchor="ctr" bIns="45700" lIns="360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व्याख्या करें।</a:t>
            </a:r>
            <a:endParaRPr/>
          </a:p>
        </p:txBody>
      </p:sp>
      <p:sp>
        <p:nvSpPr>
          <p:cNvPr id="98" name="Google Shape;98;p4"/>
          <p:cNvSpPr/>
          <p:nvPr/>
        </p:nvSpPr>
        <p:spPr>
          <a:xfrm rot="5400000">
            <a:off x="5233703" y="1866377"/>
            <a:ext cx="638333" cy="258599"/>
          </a:xfrm>
          <a:prstGeom prst="triangle">
            <a:avLst>
              <a:gd fmla="val 50000" name="adj"/>
            </a:avLst>
          </a:prstGeom>
          <a:solidFill>
            <a:srgbClr val="0064DF"/>
          </a:solidFill>
          <a:ln cap="flat" cmpd="sng" w="22225">
            <a:solidFill>
              <a:schemeClr val="lt1"/>
            </a:solidFill>
            <a:prstDash val="solid"/>
            <a:miter lim="800000"/>
            <a:headEnd len="sm" w="sm" type="none"/>
            <a:tailEnd len="sm" w="sm" type="none"/>
          </a:ln>
        </p:spPr>
        <p:txBody>
          <a:bodyPr anchorCtr="0" anchor="ctr" bIns="45700" lIns="360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9" name="Google Shape;99;p4"/>
          <p:cNvSpPr/>
          <p:nvPr/>
        </p:nvSpPr>
        <p:spPr>
          <a:xfrm rot="5400000">
            <a:off x="5233703" y="3029632"/>
            <a:ext cx="638333" cy="258599"/>
          </a:xfrm>
          <a:prstGeom prst="triangle">
            <a:avLst>
              <a:gd fmla="val 50000" name="adj"/>
            </a:avLst>
          </a:prstGeom>
          <a:solidFill>
            <a:srgbClr val="00B050"/>
          </a:solidFill>
          <a:ln cap="flat" cmpd="sng" w="22225">
            <a:solidFill>
              <a:schemeClr val="lt1"/>
            </a:solidFill>
            <a:prstDash val="solid"/>
            <a:miter lim="800000"/>
            <a:headEnd len="sm" w="sm" type="none"/>
            <a:tailEnd len="sm" w="sm" type="none"/>
          </a:ln>
        </p:spPr>
        <p:txBody>
          <a:bodyPr anchorCtr="0" anchor="ctr" bIns="45700" lIns="360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4"/>
          <p:cNvSpPr/>
          <p:nvPr/>
        </p:nvSpPr>
        <p:spPr>
          <a:xfrm rot="5400000">
            <a:off x="5233703" y="4192889"/>
            <a:ext cx="638333" cy="258599"/>
          </a:xfrm>
          <a:prstGeom prst="triangle">
            <a:avLst>
              <a:gd fmla="val 50000" name="adj"/>
            </a:avLst>
          </a:prstGeom>
          <a:solidFill>
            <a:srgbClr val="00B0F0"/>
          </a:solidFill>
          <a:ln cap="flat" cmpd="sng" w="22225">
            <a:solidFill>
              <a:schemeClr val="lt1"/>
            </a:solidFill>
            <a:prstDash val="solid"/>
            <a:miter lim="800000"/>
            <a:headEnd len="sm" w="sm" type="none"/>
            <a:tailEnd len="sm" w="sm" type="none"/>
          </a:ln>
        </p:spPr>
        <p:txBody>
          <a:bodyPr anchorCtr="0" anchor="ctr" bIns="45700" lIns="360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1" name="Google Shape;101;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11: स्व-छवि, सोशल मीडिया और आत्म-सम्मान</a:t>
            </a:r>
            <a:endParaRPr/>
          </a:p>
        </p:txBody>
      </p:sp>
      <p:sp>
        <p:nvSpPr>
          <p:cNvPr id="102" name="Google Shape;102;p4"/>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5"/>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109" name="Google Shape;109;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0" name="Google Shape;110;p5"/>
          <p:cNvSpPr txBox="1"/>
          <p:nvPr/>
        </p:nvSpPr>
        <p:spPr>
          <a:xfrm>
            <a:off x="705749" y="307757"/>
            <a:ext cx="7192925"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हमें क्या प्रभावित करता है</a:t>
            </a:r>
            <a:endParaRPr b="1" i="0" sz="3600" u="none" cap="none" strike="noStrike">
              <a:solidFill>
                <a:srgbClr val="0064E0"/>
              </a:solidFill>
              <a:latin typeface="Arial"/>
              <a:ea typeface="Arial"/>
              <a:cs typeface="Arial"/>
              <a:sym typeface="Arial"/>
            </a:endParaRPr>
          </a:p>
        </p:txBody>
      </p:sp>
      <p:sp>
        <p:nvSpPr>
          <p:cNvPr id="111" name="Google Shape;111;p5"/>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5"/>
          <p:cNvSpPr/>
          <p:nvPr/>
        </p:nvSpPr>
        <p:spPr>
          <a:xfrm>
            <a:off x="640115" y="1170435"/>
            <a:ext cx="11449179" cy="500906"/>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आइए देखें कि विभिन्न प्रभाव कैसे प्रभावित करते हैं कि हम अपने बारे में कैसा महसूस करते हैं।</a:t>
            </a:r>
            <a:endParaRPr b="1" i="0" sz="2400" u="none" cap="none" strike="noStrike">
              <a:solidFill>
                <a:schemeClr val="dk1"/>
              </a:solidFill>
              <a:latin typeface="Arial"/>
              <a:ea typeface="Arial"/>
              <a:cs typeface="Arial"/>
              <a:sym typeface="Arial"/>
            </a:endParaRPr>
          </a:p>
        </p:txBody>
      </p:sp>
      <p:sp>
        <p:nvSpPr>
          <p:cNvPr id="113" name="Google Shape;113;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11: स्व-छवि, सोशल मीडिया और आत्म-सम्मान</a:t>
            </a:r>
            <a:endParaRPr/>
          </a:p>
        </p:txBody>
      </p:sp>
      <p:sp>
        <p:nvSpPr>
          <p:cNvPr id="114" name="Google Shape;114;p5"/>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pic>
        <p:nvPicPr>
          <p:cNvPr descr="India Ahead is a national English news channel offering the latest in politics, national events, business, sports and entertainment. We also bring to you exclusive ground reports from various parts of the country. &#10;Subscribe to India Ahead for updates on latest news and much more.&#10;India Ahead. It's Good News. &#10;&#10;YouTube: https://www.youtube.com/indiaaheadnews&#10;Website: https://www.indiaaheadnews.com/&#10;Twitter: https://twitter.com/indiaaheadnews&#10;&#10;&#10;Download our official app for your smartphone. &#10;Android: https://bit.ly/2CWrz7z&#10;&#10;#BodyShaming #VidyaBalan #Patriarchy #News #IndiaAhead" id="115" name="Google Shape;115;p5" title="What Are The Core Reasons Behind Body-Shaming Tradition In India?">
            <a:hlinkClick r:id="rId4"/>
          </p:cNvPr>
          <p:cNvPicPr preferRelativeResize="0"/>
          <p:nvPr/>
        </p:nvPicPr>
        <p:blipFill>
          <a:blip r:embed="rId5">
            <a:alphaModFix/>
          </a:blip>
          <a:stretch>
            <a:fillRect/>
          </a:stretch>
        </p:blipFill>
        <p:spPr>
          <a:xfrm>
            <a:off x="2270963" y="1671350"/>
            <a:ext cx="8187500" cy="460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p:nvPr/>
        </p:nvSpPr>
        <p:spPr>
          <a:xfrm>
            <a:off x="7494608" y="1645050"/>
            <a:ext cx="4710607" cy="1087453"/>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6"/>
          <p:cNvSpPr/>
          <p:nvPr/>
        </p:nvSpPr>
        <p:spPr>
          <a:xfrm>
            <a:off x="7494608" y="2808306"/>
            <a:ext cx="4710607" cy="1087453"/>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6"/>
          <p:cNvSpPr/>
          <p:nvPr/>
        </p:nvSpPr>
        <p:spPr>
          <a:xfrm>
            <a:off x="7494608" y="3971562"/>
            <a:ext cx="4710607" cy="1087453"/>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4" name="Google Shape;124;p6"/>
          <p:cNvSpPr txBox="1"/>
          <p:nvPr/>
        </p:nvSpPr>
        <p:spPr>
          <a:xfrm>
            <a:off x="705749" y="307757"/>
            <a:ext cx="10747111"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हमें क्या प्रभावित करता है</a:t>
            </a:r>
            <a:endParaRPr b="1" i="0" sz="3600" u="none" cap="none" strike="noStrike">
              <a:solidFill>
                <a:srgbClr val="0064E0"/>
              </a:solidFill>
              <a:latin typeface="Arial"/>
              <a:ea typeface="Arial"/>
              <a:cs typeface="Arial"/>
              <a:sym typeface="Arial"/>
            </a:endParaRPr>
          </a:p>
        </p:txBody>
      </p:sp>
      <p:sp>
        <p:nvSpPr>
          <p:cNvPr id="125" name="Google Shape;125;p6"/>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6"/>
          <p:cNvSpPr/>
          <p:nvPr/>
        </p:nvSpPr>
        <p:spPr>
          <a:xfrm>
            <a:off x="6328749" y="1645050"/>
            <a:ext cx="5124000" cy="1087500"/>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मीडिया कैसे प्रभावित करता है कि हम खुद को और दूसरों को कैसे देखते हैं?</a:t>
            </a:r>
            <a:endParaRPr/>
          </a:p>
        </p:txBody>
      </p:sp>
      <p:pic>
        <p:nvPicPr>
          <p:cNvPr id="127" name="Google Shape;127;p6"/>
          <p:cNvPicPr preferRelativeResize="0"/>
          <p:nvPr/>
        </p:nvPicPr>
        <p:blipFill rotWithShape="1">
          <a:blip r:embed="rId3">
            <a:alphaModFix/>
          </a:blip>
          <a:srcRect b="0" l="0" r="0" t="0"/>
          <a:stretch/>
        </p:blipFill>
        <p:spPr>
          <a:xfrm>
            <a:off x="600119" y="1601998"/>
            <a:ext cx="5586960" cy="3626288"/>
          </a:xfrm>
          <a:prstGeom prst="rect">
            <a:avLst/>
          </a:prstGeom>
          <a:noFill/>
          <a:ln>
            <a:noFill/>
          </a:ln>
        </p:spPr>
      </p:pic>
      <p:sp>
        <p:nvSpPr>
          <p:cNvPr id="128" name="Google Shape;128;p6"/>
          <p:cNvSpPr/>
          <p:nvPr/>
        </p:nvSpPr>
        <p:spPr>
          <a:xfrm>
            <a:off x="828720" y="5364786"/>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6"/>
          <p:cNvSpPr/>
          <p:nvPr/>
        </p:nvSpPr>
        <p:spPr>
          <a:xfrm>
            <a:off x="6328749" y="2808309"/>
            <a:ext cx="5124000" cy="1087500"/>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जब आप किसी ऐसी चीज के लिए बार-बार विज्ञापन देखते हैं जिसके बारे में आप आत्म-जागरूक होते हैं तो आपको कैसा लगता है?</a:t>
            </a:r>
            <a:endParaRPr/>
          </a:p>
        </p:txBody>
      </p:sp>
      <p:sp>
        <p:nvSpPr>
          <p:cNvPr id="130" name="Google Shape;130;p6"/>
          <p:cNvSpPr/>
          <p:nvPr/>
        </p:nvSpPr>
        <p:spPr>
          <a:xfrm>
            <a:off x="6328749" y="3971569"/>
            <a:ext cx="5124000" cy="1087500"/>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क्या आप खुद को दूसरों और उनके शरीर के बारे में निर्णय लेते हुए पाते हैं? इसे स्पष्ट कीजिए। आप इसके बारे में कैसा महसूस करते हैं?</a:t>
            </a:r>
            <a:endParaRPr b="0" i="0" sz="1800" u="none" cap="none" strike="noStrike">
              <a:solidFill>
                <a:schemeClr val="lt1"/>
              </a:solidFill>
              <a:latin typeface="Arial"/>
              <a:ea typeface="Arial"/>
              <a:cs typeface="Arial"/>
              <a:sym typeface="Arial"/>
            </a:endParaRPr>
          </a:p>
        </p:txBody>
      </p:sp>
      <p:sp>
        <p:nvSpPr>
          <p:cNvPr id="131" name="Google Shape;131;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11: स्व-छवि, सोशल मीडिया और आत्म-सम्मान</a:t>
            </a:r>
            <a:endParaRPr/>
          </a:p>
        </p:txBody>
      </p:sp>
      <p:sp>
        <p:nvSpPr>
          <p:cNvPr id="132" name="Google Shape;132;p6"/>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9" name="Google Shape;139;p7"/>
          <p:cNvSpPr txBox="1"/>
          <p:nvPr/>
        </p:nvSpPr>
        <p:spPr>
          <a:xfrm>
            <a:off x="99462" y="89465"/>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आत्म मूल्यांकन</a:t>
            </a:r>
            <a:endParaRPr b="1" i="0" sz="3600" u="none" cap="none" strike="noStrike">
              <a:solidFill>
                <a:srgbClr val="0064E0"/>
              </a:solidFill>
              <a:latin typeface="Arial"/>
              <a:ea typeface="Arial"/>
              <a:cs typeface="Arial"/>
              <a:sym typeface="Arial"/>
            </a:endParaRPr>
          </a:p>
        </p:txBody>
      </p:sp>
      <p:sp>
        <p:nvSpPr>
          <p:cNvPr id="140" name="Google Shape;140;p7"/>
          <p:cNvSpPr/>
          <p:nvPr/>
        </p:nvSpPr>
        <p:spPr>
          <a:xfrm>
            <a:off x="332893" y="711730"/>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7"/>
          <p:cNvSpPr/>
          <p:nvPr/>
        </p:nvSpPr>
        <p:spPr>
          <a:xfrm>
            <a:off x="597137" y="814534"/>
            <a:ext cx="11409333" cy="717312"/>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नीचे दिए गए मेट्रिक पर खुद की ग्रेडिंग करते समय जितना हो सके ईमानदार रहने की कोशिश करें।</a:t>
            </a:r>
            <a:endParaRPr/>
          </a:p>
          <a:p>
            <a:pPr indent="0" lvl="0" marL="126997" marR="0" rtl="0" algn="l">
              <a:lnSpc>
                <a:spcPct val="115000"/>
              </a:lnSpc>
              <a:spcBef>
                <a:spcPts val="0"/>
              </a:spcBef>
              <a:spcAft>
                <a:spcPts val="0"/>
              </a:spcAft>
              <a:buNone/>
            </a:pPr>
            <a:r>
              <a:rPr b="0" i="0" lang="en-US" sz="1800" u="none" cap="none" strike="noStrike">
                <a:solidFill>
                  <a:schemeClr val="dk1"/>
                </a:solidFill>
                <a:latin typeface="Arial"/>
                <a:ea typeface="Arial"/>
                <a:cs typeface="Arial"/>
                <a:sym typeface="Arial"/>
              </a:rPr>
              <a:t>यह एक निजी आकलन है।</a:t>
            </a:r>
            <a:endParaRPr/>
          </a:p>
        </p:txBody>
      </p:sp>
      <p:graphicFrame>
        <p:nvGraphicFramePr>
          <p:cNvPr id="142" name="Google Shape;142;p7"/>
          <p:cNvGraphicFramePr/>
          <p:nvPr/>
        </p:nvGraphicFramePr>
        <p:xfrm>
          <a:off x="730459" y="1507789"/>
          <a:ext cx="3000000" cy="3000000"/>
        </p:xfrm>
        <a:graphic>
          <a:graphicData uri="http://schemas.openxmlformats.org/drawingml/2006/table">
            <a:tbl>
              <a:tblPr>
                <a:noFill/>
                <a:tableStyleId>{5CE33C60-50BC-4DBB-8348-15D00CBB4CA4}</a:tableStyleId>
              </a:tblPr>
              <a:tblGrid>
                <a:gridCol w="374325"/>
                <a:gridCol w="6167125"/>
                <a:gridCol w="1000750"/>
                <a:gridCol w="1000750"/>
                <a:gridCol w="1000750"/>
                <a:gridCol w="1000750"/>
              </a:tblGrid>
              <a:tr h="487600">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68575" marL="68575" anchor="ctr">
                    <a:lnL cap="flat" cmpd="sng" w="9525">
                      <a:solidFill>
                        <a:srgbClr val="5B9BD5"/>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solidFill>
                      <a:srgbClr val="0064E0"/>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solidFill>
                      <a:srgbClr val="0064E0"/>
                    </a:solidFill>
                  </a:tcPr>
                </a:tc>
                <a:tc>
                  <a:txBody>
                    <a:bodyPr/>
                    <a:lstStyle/>
                    <a:p>
                      <a:pPr indent="0" lvl="0" marL="0" marR="0" rtl="0" algn="ctr">
                        <a:spcBef>
                          <a:spcPts val="0"/>
                        </a:spcBef>
                        <a:spcAft>
                          <a:spcPts val="0"/>
                        </a:spcAft>
                        <a:buNone/>
                      </a:pPr>
                      <a:r>
                        <a:rPr b="1" i="0" lang="en-US" sz="1400" u="none" cap="none" strike="noStrike">
                          <a:solidFill>
                            <a:srgbClr val="FFFFFF"/>
                          </a:solidFill>
                          <a:latin typeface="Arial"/>
                          <a:ea typeface="Arial"/>
                          <a:cs typeface="Arial"/>
                          <a:sym typeface="Arial"/>
                        </a:rPr>
                        <a:t>दृढ़तापूर्वक सहमत</a:t>
                      </a:r>
                      <a:endParaRPr sz="1400" u="none" cap="none" strike="noStrike">
                        <a:latin typeface="Arial"/>
                        <a:ea typeface="Arial"/>
                        <a:cs typeface="Arial"/>
                        <a:sym typeface="Arial"/>
                      </a:endParaRPr>
                    </a:p>
                  </a:txBody>
                  <a:tcPr marT="45725" marB="45725"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solidFill>
                      <a:srgbClr val="0064E0"/>
                    </a:solidFill>
                  </a:tcPr>
                </a:tc>
                <a:tc>
                  <a:txBody>
                    <a:bodyPr/>
                    <a:lstStyle/>
                    <a:p>
                      <a:pPr indent="0" lvl="0" marL="0" marR="0" rtl="0" algn="ctr">
                        <a:spcBef>
                          <a:spcPts val="0"/>
                        </a:spcBef>
                        <a:spcAft>
                          <a:spcPts val="0"/>
                        </a:spcAft>
                        <a:buNone/>
                      </a:pPr>
                      <a:r>
                        <a:rPr b="1" i="0" lang="en-US" sz="1400" u="none" cap="none" strike="noStrike">
                          <a:solidFill>
                            <a:srgbClr val="FFFFFF"/>
                          </a:solidFill>
                          <a:latin typeface="Arial"/>
                          <a:ea typeface="Arial"/>
                          <a:cs typeface="Arial"/>
                          <a:sym typeface="Arial"/>
                        </a:rPr>
                        <a:t>सहमत</a:t>
                      </a:r>
                      <a:endParaRPr sz="1400" u="none" cap="none" strike="noStrike">
                        <a:latin typeface="Arial"/>
                        <a:ea typeface="Arial"/>
                        <a:cs typeface="Arial"/>
                        <a:sym typeface="Arial"/>
                      </a:endParaRPr>
                    </a:p>
                  </a:txBody>
                  <a:tcPr marT="45725" marB="45725"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solidFill>
                      <a:srgbClr val="0064E0"/>
                    </a:solidFill>
                  </a:tcPr>
                </a:tc>
                <a:tc>
                  <a:txBody>
                    <a:bodyPr/>
                    <a:lstStyle/>
                    <a:p>
                      <a:pPr indent="0" lvl="0" marL="0" marR="0" rtl="0" algn="ctr">
                        <a:spcBef>
                          <a:spcPts val="0"/>
                        </a:spcBef>
                        <a:spcAft>
                          <a:spcPts val="0"/>
                        </a:spcAft>
                        <a:buNone/>
                      </a:pPr>
                      <a:r>
                        <a:rPr b="1" i="0" lang="en-US" sz="1400" u="none" cap="none" strike="noStrike">
                          <a:solidFill>
                            <a:srgbClr val="FFFFFF"/>
                          </a:solidFill>
                          <a:latin typeface="Arial"/>
                          <a:ea typeface="Arial"/>
                          <a:cs typeface="Arial"/>
                          <a:sym typeface="Arial"/>
                        </a:rPr>
                        <a:t>असहमत</a:t>
                      </a:r>
                      <a:endParaRPr sz="1400" u="none" cap="none" strike="noStrike">
                        <a:latin typeface="Arial"/>
                        <a:ea typeface="Arial"/>
                        <a:cs typeface="Arial"/>
                        <a:sym typeface="Arial"/>
                      </a:endParaRPr>
                    </a:p>
                  </a:txBody>
                  <a:tcPr marT="45725" marB="45725"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solidFill>
                      <a:srgbClr val="0064E0"/>
                    </a:solidFill>
                  </a:tcPr>
                </a:tc>
                <a:tc>
                  <a:txBody>
                    <a:bodyPr/>
                    <a:lstStyle/>
                    <a:p>
                      <a:pPr indent="0" lvl="0" marL="0" marR="0" rtl="0" algn="ctr">
                        <a:spcBef>
                          <a:spcPts val="0"/>
                        </a:spcBef>
                        <a:spcAft>
                          <a:spcPts val="0"/>
                        </a:spcAft>
                        <a:buNone/>
                      </a:pPr>
                      <a:r>
                        <a:rPr b="1" i="0" lang="en-US" sz="1400" u="none" cap="none" strike="noStrike">
                          <a:solidFill>
                            <a:srgbClr val="FFFFFF"/>
                          </a:solidFill>
                          <a:latin typeface="Arial"/>
                          <a:ea typeface="Arial"/>
                          <a:cs typeface="Arial"/>
                          <a:sym typeface="Arial"/>
                        </a:rPr>
                        <a:t>दृढ़तापूर्वक असहमत</a:t>
                      </a:r>
                      <a:endParaRPr sz="1400" u="none" cap="none" strike="noStrike">
                        <a:latin typeface="Arial"/>
                        <a:ea typeface="Arial"/>
                        <a:cs typeface="Arial"/>
                        <a:sym typeface="Arial"/>
                      </a:endParaRPr>
                    </a:p>
                  </a:txBody>
                  <a:tcPr marT="45725" marB="45725" marR="68575" marL="68575" anchor="ctr">
                    <a:lnL cap="flat" cmpd="sng" w="9525">
                      <a:solidFill>
                        <a:srgbClr val="000000">
                          <a:alpha val="0"/>
                        </a:srgbClr>
                      </a:solidFill>
                      <a:prstDash val="solid"/>
                      <a:round/>
                      <a:headEnd len="sm" w="sm" type="none"/>
                      <a:tailEnd len="sm" w="sm" type="none"/>
                    </a:lnL>
                    <a:lnR cap="flat" cmpd="sng" w="9525">
                      <a:solidFill>
                        <a:srgbClr val="5B9BD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5B9BD5"/>
                      </a:solidFill>
                      <a:prstDash val="solid"/>
                      <a:round/>
                      <a:headEnd len="sm" w="sm" type="none"/>
                      <a:tailEnd len="sm" w="sm" type="none"/>
                    </a:lnB>
                    <a:solidFill>
                      <a:srgbClr val="0064E0"/>
                    </a:solidFill>
                  </a:tcPr>
                </a:tc>
              </a:tr>
              <a:tr h="3954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a:t>
                      </a:r>
                      <a:endParaRPr sz="14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कुल मिलाकर मैं अपने आप से संतुष्ट हूँ।</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3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2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1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0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5B9BD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r>
              <a:tr h="3954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2</a:t>
                      </a:r>
                      <a:endParaRPr sz="14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कभी-कभी मुझे लगता है कि मैं बिल्कुल भी अच्छा नहीं हूं।</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0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1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2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3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r>
              <a:tr h="3954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3</a:t>
                      </a:r>
                      <a:endParaRPr sz="14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मुझे लगता है कि मुझमें कई अच्छे गुण हैं।</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3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2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1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0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r>
              <a:tr h="3954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4</a:t>
                      </a:r>
                      <a:endParaRPr sz="14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मैं ज्यादातर चीजों के साथ-साथ अधिकांश अन्य लोगों के लिए भी करने में सक्षम हूं।</a:t>
                      </a:r>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3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2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1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0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r>
              <a:tr h="3954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5</a:t>
                      </a:r>
                      <a:endParaRPr sz="14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मुझे लगता है कि मेरे पास गर्व करने के लिए बहुत कुछ नहीं है।</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0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1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2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3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r>
              <a:tr h="3954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6</a:t>
                      </a:r>
                      <a:endParaRPr sz="14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मैं निश्चित रूप से कभी-कभी बेकार महसूस करता हूं।</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0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1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2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3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r>
              <a:tr h="3954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7</a:t>
                      </a:r>
                      <a:endParaRPr sz="14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मुझे लगता है कि मैं एक योग्य व्यक्ति हूं, कम से कम दूसरों के साथ बराबरी की योजना पर।</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3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2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1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0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r>
              <a:tr h="3954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8</a:t>
                      </a:r>
                      <a:endParaRPr sz="14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काश मैं खुद के लिए और अधिक सम्मान कर पाता।</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0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1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2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3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r>
              <a:tr h="3954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9</a:t>
                      </a:r>
                      <a:endParaRPr sz="14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कुल मिलाकर, मुझे लगता है कि मैं असफल हूं।</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0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1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2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3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rgbClr val="F2F2F2"/>
                    </a:solidFill>
                  </a:tcPr>
                </a:tc>
              </a:tr>
              <a:tr h="3954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10</a:t>
                      </a:r>
                      <a:endParaRPr sz="14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मैं अपने प्रति सकारात्मक दृष्टिकोण रखता हूं।</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3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2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1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500" u="none" cap="none" strike="noStrike">
                          <a:solidFill>
                            <a:srgbClr val="000000"/>
                          </a:solidFill>
                          <a:latin typeface="Arial"/>
                          <a:ea typeface="Arial"/>
                          <a:cs typeface="Arial"/>
                          <a:sym typeface="Arial"/>
                        </a:rPr>
                        <a:t>0 अंक</a:t>
                      </a:r>
                      <a:endParaRPr sz="1500" u="none" cap="none" strike="noStrike">
                        <a:latin typeface="Arial"/>
                        <a:ea typeface="Arial"/>
                        <a:cs typeface="Arial"/>
                        <a:sym typeface="Arial"/>
                      </a:endParaRPr>
                    </a:p>
                  </a:txBody>
                  <a:tcPr marT="45725" marB="45725" marR="68575" marL="68575" anchor="ctr">
                    <a:lnL cap="flat" cmpd="sng" w="9525">
                      <a:solidFill>
                        <a:srgbClr val="9CC3E5"/>
                      </a:solidFill>
                      <a:prstDash val="solid"/>
                      <a:round/>
                      <a:headEnd len="sm" w="sm" type="none"/>
                      <a:tailEnd len="sm" w="sm" type="none"/>
                    </a:lnL>
                    <a:lnR cap="flat" cmpd="sng" w="9525">
                      <a:solidFill>
                        <a:srgbClr val="9CC3E5"/>
                      </a:solidFill>
                      <a:prstDash val="solid"/>
                      <a:round/>
                      <a:headEnd len="sm" w="sm" type="none"/>
                      <a:tailEnd len="sm" w="sm" type="none"/>
                    </a:lnR>
                    <a:lnT cap="flat" cmpd="sng" w="9525">
                      <a:solidFill>
                        <a:srgbClr val="9CC3E5"/>
                      </a:solidFill>
                      <a:prstDash val="solid"/>
                      <a:round/>
                      <a:headEnd len="sm" w="sm" type="none"/>
                      <a:tailEnd len="sm" w="sm" type="none"/>
                    </a:lnT>
                    <a:lnB cap="flat" cmpd="sng" w="9525">
                      <a:solidFill>
                        <a:srgbClr val="9CC3E5"/>
                      </a:solidFill>
                      <a:prstDash val="solid"/>
                      <a:round/>
                      <a:headEnd len="sm" w="sm" type="none"/>
                      <a:tailEnd len="sm" w="sm" type="none"/>
                    </a:lnB>
                    <a:solidFill>
                      <a:schemeClr val="lt1"/>
                    </a:solidFill>
                  </a:tcPr>
                </a:tc>
              </a:tr>
            </a:tbl>
          </a:graphicData>
        </a:graphic>
      </p:graphicFrame>
      <p:sp>
        <p:nvSpPr>
          <p:cNvPr id="143" name="Google Shape;143;p7"/>
          <p:cNvSpPr/>
          <p:nvPr/>
        </p:nvSpPr>
        <p:spPr>
          <a:xfrm>
            <a:off x="2032425" y="6195817"/>
            <a:ext cx="7669950" cy="330668"/>
          </a:xfrm>
          <a:prstGeom prst="rect">
            <a:avLst/>
          </a:prstGeom>
          <a:solidFill>
            <a:srgbClr val="D8E2F3"/>
          </a:solid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b="0" i="0" lang="en-US" sz="1400" u="none" cap="none" strike="noStrike">
                <a:solidFill>
                  <a:schemeClr val="dk1"/>
                </a:solidFill>
                <a:latin typeface="Arial"/>
                <a:ea typeface="Arial"/>
                <a:cs typeface="Arial"/>
                <a:sym typeface="Arial"/>
              </a:rPr>
              <a:t>अपने उत्तरों पर चिंतन करें और निर्धारित करें कि क्या कोई परिवर्तन है जिसे आप करना चाहते हैं।</a:t>
            </a:r>
            <a:endParaRPr/>
          </a:p>
        </p:txBody>
      </p:sp>
      <p:sp>
        <p:nvSpPr>
          <p:cNvPr id="144" name="Google Shape;144;p7"/>
          <p:cNvSpPr txBox="1"/>
          <p:nvPr/>
        </p:nvSpPr>
        <p:spPr>
          <a:xfrm>
            <a:off x="1752600" y="6596003"/>
            <a:ext cx="4114800" cy="27432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rgbClr val="FFFFFF"/>
                </a:solidFill>
                <a:latin typeface="Arial"/>
                <a:ea typeface="Arial"/>
                <a:cs typeface="Arial"/>
                <a:sym typeface="Arial"/>
              </a:rPr>
              <a:t>पाठ 11: स्व-छवि, सोशल मीडिया और आत्म-सम्मान</a:t>
            </a:r>
            <a:endParaRPr b="0" i="0" sz="900" u="none" cap="none" strike="noStrike">
              <a:solidFill>
                <a:srgbClr val="FFFFFF"/>
              </a:solidFill>
              <a:latin typeface="Arial"/>
              <a:ea typeface="Arial"/>
              <a:cs typeface="Arial"/>
              <a:sym typeface="Arial"/>
            </a:endParaRPr>
          </a:p>
        </p:txBody>
      </p:sp>
      <p:sp>
        <p:nvSpPr>
          <p:cNvPr id="145" name="Google Shape;145;p7"/>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b="29384" l="15753" r="15753" t="5356"/>
          <a:stretch/>
        </p:blipFill>
        <p:spPr>
          <a:xfrm>
            <a:off x="0" y="1"/>
            <a:ext cx="12192000" cy="6535678"/>
          </a:xfrm>
          <a:prstGeom prst="rect">
            <a:avLst/>
          </a:prstGeom>
          <a:noFill/>
          <a:ln>
            <a:noFill/>
          </a:ln>
        </p:spPr>
      </p:pic>
      <p:sp>
        <p:nvSpPr>
          <p:cNvPr id="152" name="Google Shape;152;p8"/>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153" name="Google Shape;153;p8"/>
          <p:cNvSpPr txBox="1"/>
          <p:nvPr/>
        </p:nvSpPr>
        <p:spPr>
          <a:xfrm>
            <a:off x="208792" y="150541"/>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किशोर और स्वाभिमान</a:t>
            </a:r>
            <a:endParaRPr b="1" i="0" sz="3600" u="none" cap="none" strike="noStrike">
              <a:solidFill>
                <a:schemeClr val="lt1"/>
              </a:solidFill>
              <a:latin typeface="Arial"/>
              <a:ea typeface="Arial"/>
              <a:cs typeface="Arial"/>
              <a:sym typeface="Arial"/>
            </a:endParaRPr>
          </a:p>
        </p:txBody>
      </p:sp>
      <p:sp>
        <p:nvSpPr>
          <p:cNvPr id="154" name="Google Shape;154;p8"/>
          <p:cNvSpPr/>
          <p:nvPr/>
        </p:nvSpPr>
        <p:spPr>
          <a:xfrm>
            <a:off x="740797" y="821475"/>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8"/>
          <p:cNvSpPr/>
          <p:nvPr/>
        </p:nvSpPr>
        <p:spPr>
          <a:xfrm>
            <a:off x="610464" y="1019620"/>
            <a:ext cx="11242411" cy="90563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दो चीजें साझा करें जो हम यह सुनिश्चित करने के लिए कर सकते हैं कि सोशल मीडिया का हमारे आत्मसम्मान पर नकारात्मक प्रभाव न पड़े</a:t>
            </a:r>
            <a:endParaRPr/>
          </a:p>
        </p:txBody>
      </p:sp>
      <p:sp>
        <p:nvSpPr>
          <p:cNvPr id="156" name="Google Shape;156;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11: स्व-छवि, सोशल मीडिया और आत्म-सम्मान</a:t>
            </a:r>
            <a:endParaRPr/>
          </a:p>
        </p:txBody>
      </p:sp>
      <p:sp>
        <p:nvSpPr>
          <p:cNvPr id="157" name="Google Shape;157;p8"/>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pic>
        <p:nvPicPr>
          <p:cNvPr descr="A short animated video in a teenage perspective about social media and self-esteem." id="158" name="Google Shape;158;p8" title="Social Media and Teenage Self-Esteem">
            <a:hlinkClick r:id="rId4"/>
          </p:cNvPr>
          <p:cNvPicPr preferRelativeResize="0"/>
          <p:nvPr/>
        </p:nvPicPr>
        <p:blipFill>
          <a:blip r:embed="rId5">
            <a:alphaModFix/>
          </a:blip>
          <a:stretch>
            <a:fillRect/>
          </a:stretch>
        </p:blipFill>
        <p:spPr>
          <a:xfrm>
            <a:off x="2882666" y="1980885"/>
            <a:ext cx="6426659" cy="36149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4" name="Google Shape;164;p9"/>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टेक-होम गतिविधि</a:t>
            </a:r>
            <a:endParaRPr b="1" i="0" sz="3600" u="none" cap="none" strike="noStrike">
              <a:solidFill>
                <a:srgbClr val="0064E0"/>
              </a:solidFill>
              <a:latin typeface="Arial"/>
              <a:ea typeface="Arial"/>
              <a:cs typeface="Arial"/>
              <a:sym typeface="Arial"/>
            </a:endParaRPr>
          </a:p>
        </p:txBody>
      </p:sp>
      <p:sp>
        <p:nvSpPr>
          <p:cNvPr id="165" name="Google Shape;165;p9"/>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6" name="Google Shape;166;p9"/>
          <p:cNvPicPr preferRelativeResize="0"/>
          <p:nvPr/>
        </p:nvPicPr>
        <p:blipFill rotWithShape="1">
          <a:blip r:embed="rId3">
            <a:alphaModFix/>
          </a:blip>
          <a:srcRect b="0" l="0" r="0" t="0"/>
          <a:stretch/>
        </p:blipFill>
        <p:spPr>
          <a:xfrm>
            <a:off x="812800" y="1108550"/>
            <a:ext cx="4681340" cy="5345750"/>
          </a:xfrm>
          <a:prstGeom prst="rect">
            <a:avLst/>
          </a:prstGeom>
          <a:noFill/>
          <a:ln>
            <a:noFill/>
          </a:ln>
        </p:spPr>
      </p:pic>
      <p:sp>
        <p:nvSpPr>
          <p:cNvPr id="167" name="Google Shape;167;p9"/>
          <p:cNvSpPr/>
          <p:nvPr/>
        </p:nvSpPr>
        <p:spPr>
          <a:xfrm>
            <a:off x="479425" y="5151961"/>
            <a:ext cx="1217160" cy="121716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9"/>
          <p:cNvSpPr/>
          <p:nvPr/>
        </p:nvSpPr>
        <p:spPr>
          <a:xfrm>
            <a:off x="5590575" y="1540500"/>
            <a:ext cx="6163800" cy="4188900"/>
          </a:xfrm>
          <a:prstGeom prst="rect">
            <a:avLst/>
          </a:prstGeom>
          <a:noFill/>
          <a:ln>
            <a:noFill/>
          </a:ln>
        </p:spPr>
        <p:txBody>
          <a:bodyPr anchorCtr="0" anchor="t" bIns="45700" lIns="91425" spcFirstLastPara="1" rIns="91425" wrap="square" tIns="45700">
            <a:spAutoFit/>
          </a:bodyPr>
          <a:lstStyle/>
          <a:p>
            <a:pPr indent="-298450" lvl="0" marL="412747"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अपने आत्म-मूल्यांकन के आधार पर, सोशल मीडिया या अन्य प्रभावों के आपके आत्म-सम्मान पर पड़ने वाले प्रभाव पर विचार करें।</a:t>
            </a:r>
            <a:endParaRPr sz="1600"/>
          </a:p>
          <a:p>
            <a:pPr indent="-298450" lvl="0" marL="412747" marR="0" rtl="0" algn="l">
              <a:lnSpc>
                <a:spcPct val="115000"/>
              </a:lnSpc>
              <a:spcBef>
                <a:spcPts val="2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अगर आप चीजों से खुश हैं तो यह बहुत अच्छी बात है और आप जो कर रहे हैं उसे करते रहें।</a:t>
            </a:r>
            <a:endParaRPr sz="1600"/>
          </a:p>
          <a:p>
            <a:pPr indent="-298450" lvl="0" marL="412747" marR="0" rtl="0" algn="l">
              <a:lnSpc>
                <a:spcPct val="115000"/>
              </a:lnSpc>
              <a:spcBef>
                <a:spcPts val="2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यदि आप कोई परिवर्तन करना चाहते हैं, तो सोचें कि वह क्या हो सकता है। आप अपने आत्मविश्वास में सुधार और अपनी खुशी कैसे बढ़ा सकते हैं? ?</a:t>
            </a:r>
            <a:endParaRPr sz="1600"/>
          </a:p>
          <a:p>
            <a:pPr indent="-298450" lvl="0" marL="412747" marR="0" rtl="0" algn="l">
              <a:lnSpc>
                <a:spcPct val="115000"/>
              </a:lnSpc>
              <a:spcBef>
                <a:spcPts val="2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सोचें कि आप अपने दोस्तों और अन्य लोगों की मदद कैसे कर सकते हैं जो बदलाव करना चाहते हैं।</a:t>
            </a:r>
            <a:endParaRPr sz="1600"/>
          </a:p>
        </p:txBody>
      </p:sp>
      <p:sp>
        <p:nvSpPr>
          <p:cNvPr id="169" name="Google Shape;169;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11: स्व-छवि, सोशल मीडिया और आत्म-सम्मान</a:t>
            </a:r>
            <a:endParaRPr/>
          </a:p>
        </p:txBody>
      </p:sp>
      <p:sp>
        <p:nvSpPr>
          <p:cNvPr id="170" name="Google Shape;170;p9"/>
          <p:cNvSpPr/>
          <p:nvPr/>
        </p:nvSpPr>
        <p:spPr>
          <a:xfrm>
            <a:off x="9014691" y="0"/>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