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9" roundtripDataSignature="AMtx7mjjILc7qGyyYjFVnOQp6otQGQ9v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iDrqte-HE&amp;t=2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ut.media/in/news/how-body-shaming-left-a-teenager-in-trauma-7ed4a6b4-32fd-456d-b0cf-e53f2b4b66b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w5NH2fNxq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https://www.youtube.com/watch?v=-ZiDrqte-HE&amp;t=2s</a:t>
            </a:r>
            <a:endParaRPr/>
          </a:p>
        </p:txBody>
      </p:sp>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कैसे बॉडी शेमिंग ने एक किशोर को ट्रॉमा में छोड़ दिया | क्रूर।</a:t>
            </a:r>
            <a:r>
              <a:rPr lang="en-US"/>
              <a:t> </a:t>
            </a:r>
            <a:endParaRPr/>
          </a:p>
        </p:txBody>
      </p:sp>
      <p:sp>
        <p:nvSpPr>
          <p:cNvPr id="134" name="Google Shape;1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(1) Arjun Kapoor opens up on his STRUGGLE with weight, BODY SHAMING in India and more - YouTube</a:t>
            </a:r>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hyperlink" Target="http://www.youtube.com/watch?v=-ZiDrqte-HE" TargetMode="External"/><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www.brut.media/in/news/how-body-shaming-left-a-teenager-in-trauma-7ed4a6b4-32fd-456d-b0cf-e53f2b4b66b3" TargetMode="Externa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www.youtube.com/watch?v=0w5NH2fNxq0" TargetMode="External"/><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 name="Google Shape;41;p1"/>
          <p:cNvPicPr preferRelativeResize="0"/>
          <p:nvPr/>
        </p:nvPicPr>
        <p:blipFill rotWithShape="1">
          <a:blip r:embed="rId3">
            <a:alphaModFix/>
          </a:blip>
          <a:srcRect b="0" l="0" r="0" t="0"/>
          <a:stretch/>
        </p:blipFill>
        <p:spPr>
          <a:xfrm>
            <a:off x="1029939" y="840670"/>
            <a:ext cx="4533265" cy="5176658"/>
          </a:xfrm>
          <a:prstGeom prst="rect">
            <a:avLst/>
          </a:prstGeom>
          <a:noFill/>
          <a:ln>
            <a:noFill/>
          </a:ln>
        </p:spPr>
      </p:pic>
      <p:sp>
        <p:nvSpPr>
          <p:cNvPr id="42" name="Google Shape;42;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386062" y="3664608"/>
            <a:ext cx="5101213"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10</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उपयुक्त शरीर की छवि</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p:nvPr/>
        </p:nvSpPr>
        <p:spPr>
          <a:xfrm flipH="1">
            <a:off x="6024622"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0" name="Google Shape;190;p10"/>
          <p:cNvSpPr/>
          <p:nvPr/>
        </p:nvSpPr>
        <p:spPr>
          <a:xfrm flipH="1">
            <a:off x="6024622" y="2630732"/>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1" name="Google Shape;191;p10"/>
          <p:cNvSpPr/>
          <p:nvPr/>
        </p:nvSpPr>
        <p:spPr>
          <a:xfrm flipH="1">
            <a:off x="6024622" y="3603006"/>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2" name="Google Shape;192;p10"/>
          <p:cNvSpPr/>
          <p:nvPr/>
        </p:nvSpPr>
        <p:spPr>
          <a:xfrm flipH="1">
            <a:off x="6024622" y="4575280"/>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4" name="Google Shape;194;p10"/>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 योग्य हूँ…</a:t>
            </a:r>
            <a:endParaRPr b="1" i="0" sz="3600" u="none" cap="none" strike="noStrike">
              <a:solidFill>
                <a:srgbClr val="0064E0"/>
              </a:solidFill>
              <a:latin typeface="Arial"/>
              <a:ea typeface="Arial"/>
              <a:cs typeface="Arial"/>
              <a:sym typeface="Arial"/>
            </a:endParaRPr>
          </a:p>
        </p:txBody>
      </p:sp>
      <p:sp>
        <p:nvSpPr>
          <p:cNvPr id="195" name="Google Shape;195;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96" name="Google Shape;196;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7" name="Google Shape;197;p10"/>
          <p:cNvPicPr preferRelativeResize="0"/>
          <p:nvPr/>
        </p:nvPicPr>
        <p:blipFill rotWithShape="1">
          <a:blip r:embed="rId3">
            <a:alphaModFix/>
          </a:blip>
          <a:srcRect b="270" l="0" r="0" t="271"/>
          <a:stretch/>
        </p:blipFill>
        <p:spPr>
          <a:xfrm>
            <a:off x="839788" y="2036582"/>
            <a:ext cx="4088187" cy="3069833"/>
          </a:xfrm>
          <a:prstGeom prst="rect">
            <a:avLst/>
          </a:prstGeom>
          <a:noFill/>
          <a:ln>
            <a:noFill/>
          </a:ln>
        </p:spPr>
      </p:pic>
      <p:sp>
        <p:nvSpPr>
          <p:cNvPr id="198" name="Google Shape;198;p10"/>
          <p:cNvSpPr/>
          <p:nvPr/>
        </p:nvSpPr>
        <p:spPr>
          <a:xfrm flipH="1">
            <a:off x="5249118"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4B04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तीन चीजें लिखें जो आपको अपने बारे में पसंद हैं लेकिन वे शारीरिक लक्षण नहीं हैं। </a:t>
            </a:r>
            <a:endParaRPr/>
          </a:p>
        </p:txBody>
      </p:sp>
      <p:pic>
        <p:nvPicPr>
          <p:cNvPr id="199" name="Google Shape;199;p10"/>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200" name="Google Shape;200;p10"/>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1" name="Google Shape;201;p10"/>
          <p:cNvSpPr/>
          <p:nvPr/>
        </p:nvSpPr>
        <p:spPr>
          <a:xfrm>
            <a:off x="1008429" y="2130920"/>
            <a:ext cx="1679080" cy="16790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202" name="Google Shape;202;p10"/>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10"/>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10"/>
          <p:cNvSpPr/>
          <p:nvPr/>
        </p:nvSpPr>
        <p:spPr>
          <a:xfrm flipH="1">
            <a:off x="5249118" y="2630732"/>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4B04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आप किसमें अच्छे हैं?</a:t>
            </a:r>
            <a:endParaRPr/>
          </a:p>
        </p:txBody>
      </p:sp>
      <p:sp>
        <p:nvSpPr>
          <p:cNvPr id="205" name="Google Shape;205;p10"/>
          <p:cNvSpPr/>
          <p:nvPr/>
        </p:nvSpPr>
        <p:spPr>
          <a:xfrm flipH="1">
            <a:off x="5249118" y="3603006"/>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4B04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लोग आपके बारे में क्या प्रशंसा करते हैं?</a:t>
            </a:r>
            <a:endParaRPr/>
          </a:p>
        </p:txBody>
      </p:sp>
      <p:sp>
        <p:nvSpPr>
          <p:cNvPr id="206" name="Google Shape;206;p10"/>
          <p:cNvSpPr/>
          <p:nvPr/>
        </p:nvSpPr>
        <p:spPr>
          <a:xfrm flipH="1">
            <a:off x="5249118" y="4575280"/>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4B04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आपको कब लगता है कि आप सर्वश्रेष्ठ और सबसे शक्तिशाली हैं?</a:t>
            </a:r>
            <a:endParaRPr b="0" i="0" sz="1800" u="none" cap="none" strike="noStrike">
              <a:solidFill>
                <a:schemeClr val="lt1"/>
              </a:solidFill>
              <a:latin typeface="Arial"/>
              <a:ea typeface="Arial"/>
              <a:cs typeface="Arial"/>
              <a:sym typeface="Arial"/>
            </a:endParaRPr>
          </a:p>
        </p:txBody>
      </p:sp>
      <p:sp>
        <p:nvSpPr>
          <p:cNvPr id="207" name="Google Shape;207;p10"/>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1"/>
          <p:cNvPicPr preferRelativeResize="0"/>
          <p:nvPr/>
        </p:nvPicPr>
        <p:blipFill rotWithShape="1">
          <a:blip r:embed="rId3">
            <a:alphaModFix/>
          </a:blip>
          <a:srcRect b="29384" l="15753" r="15753" t="5356"/>
          <a:stretch/>
        </p:blipFill>
        <p:spPr>
          <a:xfrm>
            <a:off x="0" y="-46891"/>
            <a:ext cx="12192000" cy="6535678"/>
          </a:xfrm>
          <a:prstGeom prst="rect">
            <a:avLst/>
          </a:prstGeom>
          <a:noFill/>
          <a:ln>
            <a:noFill/>
          </a:ln>
        </p:spPr>
      </p:pic>
      <p:sp>
        <p:nvSpPr>
          <p:cNvPr id="214" name="Google Shape;214;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215" name="Google Shape;215;p11"/>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216" name="Google Shape;216;p11"/>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शक्ति वापस ले लो!</a:t>
            </a:r>
            <a:endParaRPr b="1" i="0" sz="3600" u="none" cap="none" strike="noStrike">
              <a:solidFill>
                <a:schemeClr val="lt1"/>
              </a:solidFill>
              <a:latin typeface="Arial"/>
              <a:ea typeface="Arial"/>
              <a:cs typeface="Arial"/>
              <a:sym typeface="Arial"/>
            </a:endParaRPr>
          </a:p>
        </p:txBody>
      </p:sp>
      <p:sp>
        <p:nvSpPr>
          <p:cNvPr id="217" name="Google Shape;217;p11"/>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p11"/>
          <p:cNvSpPr/>
          <p:nvPr/>
        </p:nvSpPr>
        <p:spPr>
          <a:xfrm>
            <a:off x="610465" y="1187829"/>
            <a:ext cx="8366760" cy="50090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शरीर की छवि और शक्ति को आप वापस कैसे ले सकते हैं</a:t>
            </a:r>
            <a:endParaRPr b="1" i="0" sz="2400" u="none" cap="none" strike="noStrike">
              <a:solidFill>
                <a:schemeClr val="dk1"/>
              </a:solidFill>
              <a:latin typeface="Arial"/>
              <a:ea typeface="Arial"/>
              <a:cs typeface="Arial"/>
              <a:sym typeface="Arial"/>
            </a:endParaRPr>
          </a:p>
        </p:txBody>
      </p:sp>
      <p:sp>
        <p:nvSpPr>
          <p:cNvPr id="219" name="Google Shape;219;p11"/>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In Episode 6, Sneha, Craig and Jayde share how we can be empowered to take control of our body image.&#10;&#10;DISCUSSION QUESTIONS:&#10;1. What do you think causes images and content to be skewed towards certain ideals?&#10;2. What are the top three body image issues facing young people in your school?&#10;3. Think of a time where a friend is talking badly about themselves. What would you say to boost them up?&#10;&#10;Kids Helpline resources:&#10;Tips to develop a positive body image: https://kidshelpline.com.au/teens/issues/developing-positive-body-image&#10;&#10;Want more resources like these? Hit SUBSCRIBE to stay in the loop!&#10;&#10;PRTV: Season 3 is proudly sponsored by Kids Helpline&#10;Produced by Momentum Studios Australia" id="220" name="Google Shape;220;p11" title="BODY IMAGE: Taking the power back">
            <a:hlinkClick r:id="rId4"/>
          </p:cNvPr>
          <p:cNvPicPr preferRelativeResize="0"/>
          <p:nvPr/>
        </p:nvPicPr>
        <p:blipFill>
          <a:blip r:embed="rId5">
            <a:alphaModFix/>
          </a:blip>
          <a:stretch>
            <a:fillRect/>
          </a:stretch>
        </p:blipFill>
        <p:spPr>
          <a:xfrm>
            <a:off x="3085550" y="2091325"/>
            <a:ext cx="5973550" cy="336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26" name="Google Shape;226;p12"/>
          <p:cNvSpPr txBox="1"/>
          <p:nvPr/>
        </p:nvSpPr>
        <p:spPr>
          <a:xfrm>
            <a:off x="705749" y="307757"/>
            <a:ext cx="10747111"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शक्ति वापस ले लो !</a:t>
            </a:r>
            <a:endParaRPr b="1" i="0" sz="3600" u="none" cap="none" strike="noStrike">
              <a:solidFill>
                <a:srgbClr val="0064E0"/>
              </a:solidFill>
              <a:latin typeface="Arial"/>
              <a:ea typeface="Arial"/>
              <a:cs typeface="Arial"/>
              <a:sym typeface="Arial"/>
            </a:endParaRPr>
          </a:p>
        </p:txBody>
      </p:sp>
      <p:sp>
        <p:nvSpPr>
          <p:cNvPr id="227" name="Google Shape;227;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228" name="Google Shape;228;p1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29" name="Google Shape;229;p12"/>
          <p:cNvGrpSpPr/>
          <p:nvPr/>
        </p:nvGrpSpPr>
        <p:grpSpPr>
          <a:xfrm>
            <a:off x="839788" y="2035242"/>
            <a:ext cx="10613072" cy="3272266"/>
            <a:chOff x="839788" y="1918980"/>
            <a:chExt cx="10613072" cy="2169898"/>
          </a:xfrm>
        </p:grpSpPr>
        <p:sp>
          <p:nvSpPr>
            <p:cNvPr id="230" name="Google Shape;230;p12"/>
            <p:cNvSpPr/>
            <p:nvPr/>
          </p:nvSpPr>
          <p:spPr>
            <a:xfrm>
              <a:off x="839788" y="1918980"/>
              <a:ext cx="723418" cy="723418"/>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Arial"/>
                  <a:ea typeface="Arial"/>
                  <a:cs typeface="Arial"/>
                  <a:sym typeface="Arial"/>
                </a:rPr>
                <a:t>1</a:t>
              </a:r>
              <a:endParaRPr b="1" i="0" sz="2000" u="none" cap="none" strike="noStrike">
                <a:solidFill>
                  <a:schemeClr val="lt1"/>
                </a:solidFill>
                <a:latin typeface="Arial"/>
                <a:ea typeface="Arial"/>
                <a:cs typeface="Arial"/>
                <a:sym typeface="Arial"/>
              </a:endParaRPr>
            </a:p>
          </p:txBody>
        </p:sp>
        <p:sp>
          <p:nvSpPr>
            <p:cNvPr id="231" name="Google Shape;231;p12"/>
            <p:cNvSpPr/>
            <p:nvPr/>
          </p:nvSpPr>
          <p:spPr>
            <a:xfrm>
              <a:off x="839788" y="2639680"/>
              <a:ext cx="723418" cy="723418"/>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Arial"/>
                  <a:ea typeface="Arial"/>
                  <a:cs typeface="Arial"/>
                  <a:sym typeface="Arial"/>
                </a:rPr>
                <a:t>2</a:t>
              </a:r>
              <a:endParaRPr b="1" i="0" sz="2000" u="none" cap="none" strike="noStrike">
                <a:solidFill>
                  <a:schemeClr val="lt1"/>
                </a:solidFill>
                <a:latin typeface="Arial"/>
                <a:ea typeface="Arial"/>
                <a:cs typeface="Arial"/>
                <a:sym typeface="Arial"/>
              </a:endParaRPr>
            </a:p>
          </p:txBody>
        </p:sp>
        <p:sp>
          <p:nvSpPr>
            <p:cNvPr id="232" name="Google Shape;232;p12"/>
            <p:cNvSpPr/>
            <p:nvPr/>
          </p:nvSpPr>
          <p:spPr>
            <a:xfrm>
              <a:off x="839788" y="3365460"/>
              <a:ext cx="723418" cy="723418"/>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Arial"/>
                  <a:ea typeface="Arial"/>
                  <a:cs typeface="Arial"/>
                  <a:sym typeface="Arial"/>
                </a:rPr>
                <a:t>3</a:t>
              </a:r>
              <a:endParaRPr b="1" i="0" sz="2000" u="none" cap="none" strike="noStrike">
                <a:solidFill>
                  <a:schemeClr val="lt1"/>
                </a:solidFill>
                <a:latin typeface="Arial"/>
                <a:ea typeface="Arial"/>
                <a:cs typeface="Arial"/>
                <a:sym typeface="Arial"/>
              </a:endParaRPr>
            </a:p>
          </p:txBody>
        </p:sp>
        <p:sp>
          <p:nvSpPr>
            <p:cNvPr id="233" name="Google Shape;233;p12"/>
            <p:cNvSpPr/>
            <p:nvPr/>
          </p:nvSpPr>
          <p:spPr>
            <a:xfrm>
              <a:off x="1556067" y="1918980"/>
              <a:ext cx="9843453"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अगली बार जब मैं टीवी या सोशल मीडिया या पत्रिका पर कोई विज्ञापन देखूंगा, तो मुझे याद होगा कि _________________________</a:t>
              </a:r>
              <a:endParaRPr/>
            </a:p>
          </p:txBody>
        </p:sp>
        <p:sp>
          <p:nvSpPr>
            <p:cNvPr id="234" name="Google Shape;234;p12"/>
            <p:cNvSpPr/>
            <p:nvPr/>
          </p:nvSpPr>
          <p:spPr>
            <a:xfrm>
              <a:off x="1556067" y="2639680"/>
              <a:ext cx="9843453"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जब मैं किसी को अपने बारे में नकारात्मक बातें करते हुए सुनता हूँ, तो मैं ___________________________________ करूंगा ।</a:t>
              </a:r>
              <a:endParaRPr/>
            </a:p>
          </p:txBody>
        </p:sp>
        <p:sp>
          <p:nvSpPr>
            <p:cNvPr id="235" name="Google Shape;235;p12"/>
            <p:cNvSpPr/>
            <p:nvPr/>
          </p:nvSpPr>
          <p:spPr>
            <a:xfrm>
              <a:off x="1556067" y="3365460"/>
              <a:ext cx="9843453"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अपने शरीर या शरीर के कुछ अंगों के बारे में चिंता करने के बजाय, मैं _________________________ जैसी एक नई आदत/शौक विकसित कर सकता हूं जो मुझे अपने बारे में अच्छा महसूस कराएगा।</a:t>
              </a:r>
              <a:endParaRPr/>
            </a:p>
          </p:txBody>
        </p:sp>
        <p:sp>
          <p:nvSpPr>
            <p:cNvPr id="236" name="Google Shape;236;p12"/>
            <p:cNvSpPr/>
            <p:nvPr/>
          </p:nvSpPr>
          <p:spPr>
            <a:xfrm>
              <a:off x="11366962" y="1918980"/>
              <a:ext cx="85898" cy="723418"/>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Arial"/>
                <a:ea typeface="Arial"/>
                <a:cs typeface="Arial"/>
                <a:sym typeface="Arial"/>
              </a:endParaRPr>
            </a:p>
          </p:txBody>
        </p:sp>
        <p:sp>
          <p:nvSpPr>
            <p:cNvPr id="237" name="Google Shape;237;p12"/>
            <p:cNvSpPr/>
            <p:nvPr/>
          </p:nvSpPr>
          <p:spPr>
            <a:xfrm>
              <a:off x="11366962" y="2639680"/>
              <a:ext cx="85898" cy="723418"/>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Arial"/>
                <a:ea typeface="Arial"/>
                <a:cs typeface="Arial"/>
                <a:sym typeface="Arial"/>
              </a:endParaRPr>
            </a:p>
          </p:txBody>
        </p:sp>
        <p:sp>
          <p:nvSpPr>
            <p:cNvPr id="238" name="Google Shape;238;p12"/>
            <p:cNvSpPr/>
            <p:nvPr/>
          </p:nvSpPr>
          <p:spPr>
            <a:xfrm>
              <a:off x="11366962" y="3365460"/>
              <a:ext cx="85898" cy="723418"/>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Arial"/>
                <a:ea typeface="Arial"/>
                <a:cs typeface="Arial"/>
                <a:sym typeface="Arial"/>
              </a:endParaRPr>
            </a:p>
          </p:txBody>
        </p:sp>
      </p:grpSp>
      <p:sp>
        <p:nvSpPr>
          <p:cNvPr id="239" name="Google Shape;239;p12"/>
          <p:cNvSpPr/>
          <p:nvPr/>
        </p:nvSpPr>
        <p:spPr>
          <a:xfrm>
            <a:off x="0" y="1257248"/>
            <a:ext cx="4004841" cy="61944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12"/>
          <p:cNvSpPr/>
          <p:nvPr/>
        </p:nvSpPr>
        <p:spPr>
          <a:xfrm>
            <a:off x="597137" y="1318208"/>
            <a:ext cx="3257233"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वाक्य समाप्त करें:</a:t>
            </a:r>
            <a:endParaRPr/>
          </a:p>
        </p:txBody>
      </p:sp>
      <p:sp>
        <p:nvSpPr>
          <p:cNvPr id="241" name="Google Shape;241;p12"/>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47" name="Google Shape;247;p13"/>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सही या गलत?</a:t>
            </a:r>
            <a:endParaRPr b="1" i="0" sz="3600" u="none" cap="none" strike="noStrike">
              <a:solidFill>
                <a:srgbClr val="0064E0"/>
              </a:solidFill>
              <a:latin typeface="Arial"/>
              <a:ea typeface="Arial"/>
              <a:cs typeface="Arial"/>
              <a:sym typeface="Arial"/>
            </a:endParaRPr>
          </a:p>
        </p:txBody>
      </p:sp>
      <p:sp>
        <p:nvSpPr>
          <p:cNvPr id="248" name="Google Shape;248;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10: उपयुक्त शारीरिक छवि</a:t>
            </a:r>
            <a:endParaRPr/>
          </a:p>
        </p:txBody>
      </p:sp>
      <p:sp>
        <p:nvSpPr>
          <p:cNvPr id="249" name="Google Shape;249;p1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13"/>
          <p:cNvSpPr/>
          <p:nvPr/>
        </p:nvSpPr>
        <p:spPr>
          <a:xfrm>
            <a:off x="839788" y="2381069"/>
            <a:ext cx="7569220" cy="36146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251" name="Google Shape;251;p13"/>
          <p:cNvSpPr/>
          <p:nvPr/>
        </p:nvSpPr>
        <p:spPr>
          <a:xfrm>
            <a:off x="1035935" y="2650713"/>
            <a:ext cx="6386332" cy="309027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अपने नियमित सोशल मीडिया फीड की जांच करें और किसी भी ऐसे व्यक्ति की पहचान करें जो आपके शरीर के बारे में नकारात्मक भावनाओं में योगदान दे सकता है या आपको तनाव महसूस करा सकता है क्योंकि आपके पास 'आदर्श' शरीर नहीं है।</a:t>
            </a:r>
            <a:endParaRPr/>
          </a:p>
          <a:p>
            <a:pPr indent="-2857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इन खातों का अनुसरण करते रहना उचित है?</a:t>
            </a:r>
            <a:endParaRPr b="0" i="0" sz="1800" u="none" cap="none" strike="noStrike">
              <a:solidFill>
                <a:schemeClr val="dk1"/>
              </a:solidFill>
              <a:latin typeface="Arial"/>
              <a:ea typeface="Arial"/>
              <a:cs typeface="Arial"/>
              <a:sym typeface="Arial"/>
            </a:endParaRPr>
          </a:p>
          <a:p>
            <a:pPr indent="-2857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इन नकारात्मक प्रभावों को दूर करें।</a:t>
            </a:r>
            <a:endParaRPr/>
          </a:p>
          <a:p>
            <a:pPr indent="-2857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नए खातों या अनुसरण करने वाले लोगों को ढूंढें जो शरीर के बारे में सकारात्मक संदेश फैलाते हैं। </a:t>
            </a:r>
            <a:endParaRPr b="0" i="0" sz="1800" u="none" cap="none" strike="noStrike">
              <a:solidFill>
                <a:schemeClr val="dk1"/>
              </a:solidFill>
              <a:latin typeface="Arial"/>
              <a:ea typeface="Arial"/>
              <a:cs typeface="Arial"/>
              <a:sym typeface="Arial"/>
            </a:endParaRPr>
          </a:p>
        </p:txBody>
      </p:sp>
      <p:pic>
        <p:nvPicPr>
          <p:cNvPr id="252" name="Google Shape;252;p13"/>
          <p:cNvPicPr preferRelativeResize="0"/>
          <p:nvPr/>
        </p:nvPicPr>
        <p:blipFill rotWithShape="1">
          <a:blip r:embed="rId3">
            <a:alphaModFix/>
          </a:blip>
          <a:srcRect b="0" l="0" r="0" t="0"/>
          <a:stretch/>
        </p:blipFill>
        <p:spPr>
          <a:xfrm>
            <a:off x="7422267" y="1068434"/>
            <a:ext cx="4354087" cy="4972049"/>
          </a:xfrm>
          <a:prstGeom prst="rect">
            <a:avLst/>
          </a:prstGeom>
          <a:noFill/>
          <a:ln>
            <a:noFill/>
          </a:ln>
        </p:spPr>
      </p:pic>
      <p:sp>
        <p:nvSpPr>
          <p:cNvPr id="253" name="Google Shape;253;p13"/>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7494608" y="1543987"/>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2"/>
          <p:cNvSpPr/>
          <p:nvPr/>
        </p:nvSpPr>
        <p:spPr>
          <a:xfrm>
            <a:off x="7494608" y="2707243"/>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2"/>
          <p:cNvSpPr/>
          <p:nvPr/>
        </p:nvSpPr>
        <p:spPr>
          <a:xfrm>
            <a:off x="7494608" y="3870499"/>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2"/>
          <p:cNvSpPr/>
          <p:nvPr/>
        </p:nvSpPr>
        <p:spPr>
          <a:xfrm>
            <a:off x="7494608" y="5033755"/>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3" name="Google Shape;53;p2"/>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चलो शरीर की छवि के बारे में बात करते हैं</a:t>
            </a:r>
            <a:endParaRPr/>
          </a:p>
        </p:txBody>
      </p:sp>
      <p:sp>
        <p:nvSpPr>
          <p:cNvPr id="54" name="Google Shape;54;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55" name="Google Shape;55;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a:off x="6742253" y="1543987"/>
            <a:ext cx="4710607" cy="108745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आपने 'बॉडी इमेज' शब्द के बारे में सुना है?</a:t>
            </a:r>
            <a:endParaRPr/>
          </a:p>
        </p:txBody>
      </p:sp>
      <p:pic>
        <p:nvPicPr>
          <p:cNvPr id="57" name="Google Shape;57;p2"/>
          <p:cNvPicPr preferRelativeResize="0"/>
          <p:nvPr/>
        </p:nvPicPr>
        <p:blipFill rotWithShape="1">
          <a:blip r:embed="rId3">
            <a:alphaModFix/>
          </a:blip>
          <a:srcRect b="0" l="0" r="0" t="0"/>
          <a:stretch/>
        </p:blipFill>
        <p:spPr>
          <a:xfrm>
            <a:off x="828719" y="1601998"/>
            <a:ext cx="5586960" cy="3626289"/>
          </a:xfrm>
          <a:prstGeom prst="rect">
            <a:avLst/>
          </a:prstGeom>
          <a:noFill/>
          <a:ln>
            <a:noFill/>
          </a:ln>
        </p:spPr>
      </p:pic>
      <p:sp>
        <p:nvSpPr>
          <p:cNvPr id="58" name="Google Shape;58;p2"/>
          <p:cNvSpPr/>
          <p:nvPr/>
        </p:nvSpPr>
        <p:spPr>
          <a:xfrm>
            <a:off x="828720" y="5364786"/>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2"/>
          <p:cNvSpPr/>
          <p:nvPr/>
        </p:nvSpPr>
        <p:spPr>
          <a:xfrm>
            <a:off x="6742253" y="2707243"/>
            <a:ext cx="4710607" cy="108745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आपके लिए इसका क्या मतलब है?</a:t>
            </a:r>
            <a:endParaRPr/>
          </a:p>
        </p:txBody>
      </p:sp>
      <p:sp>
        <p:nvSpPr>
          <p:cNvPr id="60" name="Google Shape;60;p2"/>
          <p:cNvSpPr/>
          <p:nvPr/>
        </p:nvSpPr>
        <p:spPr>
          <a:xfrm>
            <a:off x="6742253" y="3870499"/>
            <a:ext cx="4710607" cy="108745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एक उपयुक्त शारीरिक </a:t>
            </a:r>
            <a:r>
              <a:rPr b="0" i="0" lang="en-US" sz="1800" u="none" cap="none" strike="noStrike">
                <a:solidFill>
                  <a:schemeClr val="lt1"/>
                </a:solidFill>
                <a:latin typeface="Calibri"/>
                <a:ea typeface="Calibri"/>
                <a:cs typeface="Calibri"/>
                <a:sym typeface="Calibri"/>
              </a:rPr>
              <a:t>की</a:t>
            </a:r>
            <a:r>
              <a:rPr b="0" i="0" lang="en-US" sz="1800" u="none" cap="none" strike="noStrike">
                <a:solidFill>
                  <a:schemeClr val="lt1"/>
                </a:solidFill>
                <a:latin typeface="Arial"/>
                <a:ea typeface="Arial"/>
                <a:cs typeface="Arial"/>
                <a:sym typeface="Arial"/>
              </a:rPr>
              <a:t> छवि क्या है? </a:t>
            </a:r>
            <a:endParaRPr/>
          </a:p>
        </p:txBody>
      </p:sp>
      <p:sp>
        <p:nvSpPr>
          <p:cNvPr id="61" name="Google Shape;61;p2"/>
          <p:cNvSpPr/>
          <p:nvPr/>
        </p:nvSpPr>
        <p:spPr>
          <a:xfrm>
            <a:off x="6742253" y="5033755"/>
            <a:ext cx="4710607" cy="108745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"आदर्श शरीर प्रकार" के दबाव को बढ़ाने में सोशल मीडिया कैसे भूमिका निभा सकता है?</a:t>
            </a:r>
            <a:endParaRPr/>
          </a:p>
        </p:txBody>
      </p:sp>
      <p:sp>
        <p:nvSpPr>
          <p:cNvPr id="62" name="Google Shape;62;p2"/>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8" name="Google Shape;68;p3"/>
          <p:cNvSpPr txBox="1"/>
          <p:nvPr/>
        </p:nvSpPr>
        <p:spPr>
          <a:xfrm>
            <a:off x="705749" y="307757"/>
            <a:ext cx="10747111"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शरीर की छवि के कुछ महत्वपूर्ण पहलू</a:t>
            </a:r>
            <a:endParaRPr/>
          </a:p>
        </p:txBody>
      </p:sp>
      <p:sp>
        <p:nvSpPr>
          <p:cNvPr id="69" name="Google Shape;69;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70" name="Google Shape;70;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3"/>
          <p:cNvSpPr/>
          <p:nvPr/>
        </p:nvSpPr>
        <p:spPr>
          <a:xfrm>
            <a:off x="846460" y="2733306"/>
            <a:ext cx="2075422" cy="2075975"/>
          </a:xfrm>
          <a:custGeom>
            <a:rect b="b" l="l" r="r" t="t"/>
            <a:pathLst>
              <a:path extrusionOk="0" h="1461450" w="2075422">
                <a:moveTo>
                  <a:pt x="-1" y="1544"/>
                </a:moveTo>
                <a:lnTo>
                  <a:pt x="-1" y="1232719"/>
                </a:lnTo>
                <a:cubicBezTo>
                  <a:pt x="-1" y="1360301"/>
                  <a:pt x="142862" y="1462995"/>
                  <a:pt x="320311" y="1462995"/>
                </a:cubicBezTo>
                <a:lnTo>
                  <a:pt x="1755111" y="1462995"/>
                </a:lnTo>
                <a:cubicBezTo>
                  <a:pt x="1932559" y="1462995"/>
                  <a:pt x="2075422" y="1360301"/>
                  <a:pt x="2075422" y="1232719"/>
                </a:cubicBezTo>
                <a:lnTo>
                  <a:pt x="2075422" y="1544"/>
                </a:lnTo>
                <a:close/>
              </a:path>
            </a:pathLst>
          </a:custGeom>
          <a:solidFill>
            <a:srgbClr val="FFFFFF"/>
          </a:solidFill>
          <a:ln>
            <a:noFill/>
          </a:ln>
          <a:effectLst>
            <a:outerShdw blurRad="50800" rotWithShape="0" algn="t" dir="5400000" dist="38100">
              <a:srgbClr val="000000">
                <a:alpha val="40000"/>
              </a:srgbClr>
            </a:outerShdw>
          </a:effectLst>
        </p:spPr>
        <p:txBody>
          <a:bodyPr anchorCtr="0" anchor="t" bIns="45700" lIns="91425" spcFirstLastPara="1" rIns="91425" wrap="square" tIns="3600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आप अपने शरीर को कैसे देखते हैं</a:t>
            </a:r>
            <a:endParaRPr b="0" i="0" sz="1600" u="none" cap="none" strike="noStrike">
              <a:solidFill>
                <a:schemeClr val="dk1"/>
              </a:solidFill>
              <a:latin typeface="Arial"/>
              <a:ea typeface="Arial"/>
              <a:cs typeface="Arial"/>
              <a:sym typeface="Arial"/>
            </a:endParaRPr>
          </a:p>
        </p:txBody>
      </p:sp>
      <p:sp>
        <p:nvSpPr>
          <p:cNvPr id="72" name="Google Shape;72;p3"/>
          <p:cNvSpPr/>
          <p:nvPr/>
        </p:nvSpPr>
        <p:spPr>
          <a:xfrm>
            <a:off x="479425" y="1952535"/>
            <a:ext cx="2809583" cy="780772"/>
          </a:xfrm>
          <a:custGeom>
            <a:rect b="b" l="l" r="r" t="t"/>
            <a:pathLst>
              <a:path extrusionOk="0" h="780772" w="2809583">
                <a:moveTo>
                  <a:pt x="780772" y="1544"/>
                </a:moveTo>
                <a:lnTo>
                  <a:pt x="2028788" y="1544"/>
                </a:lnTo>
                <a:cubicBezTo>
                  <a:pt x="2459999" y="1544"/>
                  <a:pt x="2809583" y="351106"/>
                  <a:pt x="2809583" y="782316"/>
                </a:cubicBezTo>
                <a:lnTo>
                  <a:pt x="-1" y="782316"/>
                </a:lnTo>
                <a:cubicBezTo>
                  <a:pt x="-1" y="351106"/>
                  <a:pt x="349561" y="1544"/>
                  <a:pt x="780772" y="1544"/>
                </a:cubicBezTo>
                <a:close/>
              </a:path>
            </a:pathLst>
          </a:custGeom>
          <a:solidFill>
            <a:srgbClr val="FF5F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3" name="Google Shape;73;p3"/>
          <p:cNvSpPr/>
          <p:nvPr/>
        </p:nvSpPr>
        <p:spPr>
          <a:xfrm>
            <a:off x="479425" y="2733285"/>
            <a:ext cx="367035" cy="325555"/>
          </a:xfrm>
          <a:custGeom>
            <a:rect b="b" l="l" r="r" t="t"/>
            <a:pathLst>
              <a:path extrusionOk="0" h="325555" w="367035">
                <a:moveTo>
                  <a:pt x="0" y="0"/>
                </a:moveTo>
                <a:lnTo>
                  <a:pt x="367036" y="325555"/>
                </a:lnTo>
                <a:lnTo>
                  <a:pt x="367036" y="0"/>
                </a:lnTo>
                <a:lnTo>
                  <a:pt x="0" y="0"/>
                </a:lnTo>
                <a:close/>
              </a:path>
            </a:pathLst>
          </a:custGeom>
          <a:solidFill>
            <a:srgbClr val="BF3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4" name="Google Shape;74;p3"/>
          <p:cNvSpPr/>
          <p:nvPr/>
        </p:nvSpPr>
        <p:spPr>
          <a:xfrm>
            <a:off x="2921882" y="2733285"/>
            <a:ext cx="367035" cy="325555"/>
          </a:xfrm>
          <a:custGeom>
            <a:rect b="b" l="l" r="r" t="t"/>
            <a:pathLst>
              <a:path extrusionOk="0" h="325555" w="367035">
                <a:moveTo>
                  <a:pt x="367036" y="0"/>
                </a:moveTo>
                <a:lnTo>
                  <a:pt x="0" y="325555"/>
                </a:lnTo>
                <a:lnTo>
                  <a:pt x="0" y="0"/>
                </a:lnTo>
                <a:lnTo>
                  <a:pt x="367036" y="0"/>
                </a:lnTo>
                <a:close/>
              </a:path>
            </a:pathLst>
          </a:custGeom>
          <a:solidFill>
            <a:srgbClr val="BF3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5" name="Google Shape;75;p3"/>
          <p:cNvSpPr/>
          <p:nvPr/>
        </p:nvSpPr>
        <p:spPr>
          <a:xfrm>
            <a:off x="479425" y="2143433"/>
            <a:ext cx="2809493" cy="589874"/>
          </a:xfrm>
          <a:custGeom>
            <a:rect b="b" l="l" r="r" t="t"/>
            <a:pathLst>
              <a:path extrusionOk="0" h="589874" w="2809493">
                <a:moveTo>
                  <a:pt x="2540269" y="1544"/>
                </a:moveTo>
                <a:lnTo>
                  <a:pt x="-1" y="591418"/>
                </a:lnTo>
                <a:lnTo>
                  <a:pt x="2809493" y="591418"/>
                </a:lnTo>
                <a:cubicBezTo>
                  <a:pt x="2809742" y="365008"/>
                  <a:pt x="2711478" y="149696"/>
                  <a:pt x="2540269" y="1544"/>
                </a:cubicBezTo>
                <a:close/>
              </a:path>
            </a:pathLst>
          </a:custGeom>
          <a:solidFill>
            <a:srgbClr val="FF37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6" name="Google Shape;76;p3"/>
          <p:cNvSpPr/>
          <p:nvPr/>
        </p:nvSpPr>
        <p:spPr>
          <a:xfrm>
            <a:off x="846460" y="2733307"/>
            <a:ext cx="2075422" cy="299831"/>
          </a:xfrm>
          <a:custGeom>
            <a:rect b="b" l="l" r="r" t="t"/>
            <a:pathLst>
              <a:path extrusionOk="0" h="299831" w="2075422">
                <a:moveTo>
                  <a:pt x="0" y="0"/>
                </a:moveTo>
                <a:lnTo>
                  <a:pt x="2075422" y="0"/>
                </a:lnTo>
                <a:lnTo>
                  <a:pt x="2075422" y="299831"/>
                </a:lnTo>
                <a:lnTo>
                  <a:pt x="0" y="299831"/>
                </a:lnTo>
                <a:close/>
              </a:path>
            </a:pathLst>
          </a:custGeom>
          <a:gradFill>
            <a:gsLst>
              <a:gs pos="0">
                <a:srgbClr val="BFBFBF"/>
              </a:gs>
              <a:gs pos="100000">
                <a:srgbClr val="F2F2F2">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7" name="Google Shape;77;p3"/>
          <p:cNvSpPr/>
          <p:nvPr/>
        </p:nvSpPr>
        <p:spPr>
          <a:xfrm>
            <a:off x="3779557" y="2733306"/>
            <a:ext cx="2075399" cy="2075975"/>
          </a:xfrm>
          <a:custGeom>
            <a:rect b="b" l="l" r="r" t="t"/>
            <a:pathLst>
              <a:path extrusionOk="0" h="1461450" w="2075399">
                <a:moveTo>
                  <a:pt x="-1" y="1544"/>
                </a:moveTo>
                <a:lnTo>
                  <a:pt x="-1" y="1232719"/>
                </a:lnTo>
                <a:cubicBezTo>
                  <a:pt x="-1" y="1360301"/>
                  <a:pt x="142840" y="1462995"/>
                  <a:pt x="320311" y="1462995"/>
                </a:cubicBezTo>
                <a:lnTo>
                  <a:pt x="1755088" y="1462995"/>
                </a:lnTo>
                <a:cubicBezTo>
                  <a:pt x="1932559" y="1462995"/>
                  <a:pt x="2075399" y="1360301"/>
                  <a:pt x="2075399" y="1232719"/>
                </a:cubicBezTo>
                <a:lnTo>
                  <a:pt x="2075399" y="1544"/>
                </a:lnTo>
                <a:close/>
              </a:path>
            </a:pathLst>
          </a:custGeom>
          <a:solidFill>
            <a:srgbClr val="FFFFFF"/>
          </a:solidFill>
          <a:ln>
            <a:noFill/>
          </a:ln>
          <a:effectLst>
            <a:outerShdw blurRad="50800" rotWithShape="0" algn="t" dir="5400000" dist="38100">
              <a:srgbClr val="000000">
                <a:alpha val="40000"/>
              </a:srgbClr>
            </a:outerShdw>
          </a:effectLst>
        </p:spPr>
        <p:txBody>
          <a:bodyPr anchorCtr="0" anchor="t" bIns="45700" lIns="91425" spcFirstLastPara="1" rIns="91425" wrap="square" tIns="3600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आप अपने शरीर के बारे में कैसा महसूस करते हैं</a:t>
            </a:r>
            <a:endParaRPr/>
          </a:p>
        </p:txBody>
      </p:sp>
      <p:sp>
        <p:nvSpPr>
          <p:cNvPr id="78" name="Google Shape;78;p3"/>
          <p:cNvSpPr/>
          <p:nvPr/>
        </p:nvSpPr>
        <p:spPr>
          <a:xfrm>
            <a:off x="3412521" y="1952535"/>
            <a:ext cx="2809470" cy="780772"/>
          </a:xfrm>
          <a:custGeom>
            <a:rect b="b" l="l" r="r" t="t"/>
            <a:pathLst>
              <a:path extrusionOk="0" h="780772" w="2809470">
                <a:moveTo>
                  <a:pt x="780772" y="1544"/>
                </a:moveTo>
                <a:lnTo>
                  <a:pt x="2028697" y="1544"/>
                </a:lnTo>
                <a:cubicBezTo>
                  <a:pt x="2459908" y="1544"/>
                  <a:pt x="2809470" y="351106"/>
                  <a:pt x="2809470" y="782316"/>
                </a:cubicBezTo>
                <a:lnTo>
                  <a:pt x="-1" y="782316"/>
                </a:lnTo>
                <a:cubicBezTo>
                  <a:pt x="-1" y="351106"/>
                  <a:pt x="349561" y="1544"/>
                  <a:pt x="780772" y="1544"/>
                </a:cubicBezTo>
                <a:close/>
              </a:path>
            </a:pathLst>
          </a:custGeom>
          <a:solidFill>
            <a:srgbClr val="FF9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9" name="Google Shape;79;p3"/>
          <p:cNvSpPr/>
          <p:nvPr/>
        </p:nvSpPr>
        <p:spPr>
          <a:xfrm>
            <a:off x="3412521" y="2733285"/>
            <a:ext cx="367012" cy="325555"/>
          </a:xfrm>
          <a:custGeom>
            <a:rect b="b" l="l" r="r" t="t"/>
            <a:pathLst>
              <a:path extrusionOk="0" h="325555" w="367012">
                <a:moveTo>
                  <a:pt x="0" y="0"/>
                </a:moveTo>
                <a:lnTo>
                  <a:pt x="367013" y="325555"/>
                </a:lnTo>
                <a:lnTo>
                  <a:pt x="367013" y="0"/>
                </a:lnTo>
                <a:lnTo>
                  <a:pt x="0" y="0"/>
                </a:lnTo>
                <a:close/>
              </a:path>
            </a:pathLst>
          </a:custGeom>
          <a:solidFill>
            <a:srgbClr val="BF65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0" name="Google Shape;80;p3"/>
          <p:cNvSpPr/>
          <p:nvPr/>
        </p:nvSpPr>
        <p:spPr>
          <a:xfrm>
            <a:off x="5854979" y="2733285"/>
            <a:ext cx="367012" cy="325555"/>
          </a:xfrm>
          <a:custGeom>
            <a:rect b="b" l="l" r="r" t="t"/>
            <a:pathLst>
              <a:path extrusionOk="0" h="325555" w="367012">
                <a:moveTo>
                  <a:pt x="367013" y="0"/>
                </a:moveTo>
                <a:lnTo>
                  <a:pt x="0" y="325555"/>
                </a:lnTo>
                <a:lnTo>
                  <a:pt x="0" y="0"/>
                </a:lnTo>
                <a:lnTo>
                  <a:pt x="367013" y="0"/>
                </a:lnTo>
                <a:close/>
              </a:path>
            </a:pathLst>
          </a:custGeom>
          <a:solidFill>
            <a:srgbClr val="BF65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1" name="Google Shape;81;p3"/>
          <p:cNvSpPr/>
          <p:nvPr/>
        </p:nvSpPr>
        <p:spPr>
          <a:xfrm>
            <a:off x="3412521" y="2143433"/>
            <a:ext cx="2809470" cy="589874"/>
          </a:xfrm>
          <a:custGeom>
            <a:rect b="b" l="l" r="r" t="t"/>
            <a:pathLst>
              <a:path extrusionOk="0" h="589874" w="2809470">
                <a:moveTo>
                  <a:pt x="2540246" y="1544"/>
                </a:moveTo>
                <a:lnTo>
                  <a:pt x="-1" y="591418"/>
                </a:lnTo>
                <a:lnTo>
                  <a:pt x="2809470" y="591418"/>
                </a:lnTo>
                <a:cubicBezTo>
                  <a:pt x="2809719" y="365008"/>
                  <a:pt x="2711433" y="149696"/>
                  <a:pt x="2540246" y="1544"/>
                </a:cubicBezTo>
                <a:close/>
              </a:path>
            </a:pathLst>
          </a:custGeom>
          <a:solidFill>
            <a:srgbClr val="FF77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2" name="Google Shape;82;p3"/>
          <p:cNvSpPr/>
          <p:nvPr/>
        </p:nvSpPr>
        <p:spPr>
          <a:xfrm>
            <a:off x="3779557" y="2733307"/>
            <a:ext cx="2075422" cy="299831"/>
          </a:xfrm>
          <a:custGeom>
            <a:rect b="b" l="l" r="r" t="t"/>
            <a:pathLst>
              <a:path extrusionOk="0" h="299831" w="2075422">
                <a:moveTo>
                  <a:pt x="0" y="0"/>
                </a:moveTo>
                <a:lnTo>
                  <a:pt x="2075422" y="0"/>
                </a:lnTo>
                <a:lnTo>
                  <a:pt x="2075422" y="299831"/>
                </a:lnTo>
                <a:lnTo>
                  <a:pt x="0" y="299831"/>
                </a:lnTo>
                <a:close/>
              </a:path>
            </a:pathLst>
          </a:custGeom>
          <a:gradFill>
            <a:gsLst>
              <a:gs pos="0">
                <a:srgbClr val="BFBFBF"/>
              </a:gs>
              <a:gs pos="100000">
                <a:srgbClr val="F2F2F2">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3" name="Google Shape;83;p3"/>
          <p:cNvSpPr/>
          <p:nvPr/>
        </p:nvSpPr>
        <p:spPr>
          <a:xfrm>
            <a:off x="6712722" y="2718523"/>
            <a:ext cx="2075422" cy="2075975"/>
          </a:xfrm>
          <a:custGeom>
            <a:rect b="b" l="l" r="r" t="t"/>
            <a:pathLst>
              <a:path extrusionOk="0" h="1461450" w="2075422">
                <a:moveTo>
                  <a:pt x="-1" y="1544"/>
                </a:moveTo>
                <a:lnTo>
                  <a:pt x="-1" y="1232719"/>
                </a:lnTo>
                <a:cubicBezTo>
                  <a:pt x="-1" y="1360301"/>
                  <a:pt x="142862" y="1462995"/>
                  <a:pt x="320311" y="1462995"/>
                </a:cubicBezTo>
                <a:lnTo>
                  <a:pt x="1755111" y="1462995"/>
                </a:lnTo>
                <a:cubicBezTo>
                  <a:pt x="1932559" y="1462995"/>
                  <a:pt x="2075422" y="1360301"/>
                  <a:pt x="2075422" y="1232719"/>
                </a:cubicBezTo>
                <a:lnTo>
                  <a:pt x="2075422" y="1544"/>
                </a:lnTo>
                <a:close/>
              </a:path>
            </a:pathLst>
          </a:custGeom>
          <a:solidFill>
            <a:srgbClr val="FFFFFF"/>
          </a:solidFill>
          <a:ln>
            <a:noFill/>
          </a:ln>
          <a:effectLst>
            <a:outerShdw blurRad="50800" rotWithShape="0" algn="t" dir="5400000" dist="38100">
              <a:srgbClr val="000000">
                <a:alpha val="40000"/>
              </a:srgbClr>
            </a:outerShdw>
          </a:effectLst>
        </p:spPr>
        <p:txBody>
          <a:bodyPr anchorCtr="0" anchor="t" bIns="45700" lIns="91425" spcFirstLastPara="1" rIns="91425" wrap="square" tIns="3600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आप अपने शरीर के बारे में कैसे सोचते हैं</a:t>
            </a:r>
            <a:endParaRPr b="0" i="0" sz="1600" u="none" cap="none" strike="noStrike">
              <a:solidFill>
                <a:schemeClr val="dk1"/>
              </a:solidFill>
              <a:latin typeface="Arial"/>
              <a:ea typeface="Arial"/>
              <a:cs typeface="Arial"/>
              <a:sym typeface="Arial"/>
            </a:endParaRPr>
          </a:p>
        </p:txBody>
      </p:sp>
      <p:sp>
        <p:nvSpPr>
          <p:cNvPr id="84" name="Google Shape;84;p3"/>
          <p:cNvSpPr/>
          <p:nvPr/>
        </p:nvSpPr>
        <p:spPr>
          <a:xfrm>
            <a:off x="6345596" y="1937729"/>
            <a:ext cx="2809515" cy="780795"/>
          </a:xfrm>
          <a:custGeom>
            <a:rect b="b" l="l" r="r" t="t"/>
            <a:pathLst>
              <a:path extrusionOk="0" h="780795" w="2809515">
                <a:moveTo>
                  <a:pt x="780795" y="1544"/>
                </a:moveTo>
                <a:lnTo>
                  <a:pt x="2028743" y="1544"/>
                </a:lnTo>
                <a:cubicBezTo>
                  <a:pt x="2459954" y="1544"/>
                  <a:pt x="2809515" y="351128"/>
                  <a:pt x="2809515" y="782339"/>
                </a:cubicBezTo>
                <a:lnTo>
                  <a:pt x="-1" y="782339"/>
                </a:lnTo>
                <a:cubicBezTo>
                  <a:pt x="-1" y="351128"/>
                  <a:pt x="349561" y="1544"/>
                  <a:pt x="780795" y="1544"/>
                </a:cubicBezTo>
                <a:close/>
              </a:path>
            </a:pathLst>
          </a:custGeom>
          <a:solidFill>
            <a:srgbClr val="03CD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5" name="Google Shape;85;p3"/>
          <p:cNvSpPr/>
          <p:nvPr/>
        </p:nvSpPr>
        <p:spPr>
          <a:xfrm>
            <a:off x="6345596" y="2718501"/>
            <a:ext cx="367035" cy="325555"/>
          </a:xfrm>
          <a:custGeom>
            <a:rect b="b" l="l" r="r" t="t"/>
            <a:pathLst>
              <a:path extrusionOk="0" h="325555" w="367035">
                <a:moveTo>
                  <a:pt x="0" y="0"/>
                </a:moveTo>
                <a:lnTo>
                  <a:pt x="367035" y="325556"/>
                </a:lnTo>
                <a:lnTo>
                  <a:pt x="367035" y="0"/>
                </a:lnTo>
                <a:lnTo>
                  <a:pt x="0" y="0"/>
                </a:lnTo>
                <a:close/>
              </a:path>
            </a:pathLst>
          </a:custGeom>
          <a:solidFill>
            <a:srgbClr val="018E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6" name="Google Shape;86;p3"/>
          <p:cNvSpPr/>
          <p:nvPr/>
        </p:nvSpPr>
        <p:spPr>
          <a:xfrm>
            <a:off x="8788054" y="2718501"/>
            <a:ext cx="367035" cy="325555"/>
          </a:xfrm>
          <a:custGeom>
            <a:rect b="b" l="l" r="r" t="t"/>
            <a:pathLst>
              <a:path extrusionOk="0" h="325555" w="367035">
                <a:moveTo>
                  <a:pt x="367035" y="0"/>
                </a:moveTo>
                <a:lnTo>
                  <a:pt x="0" y="325556"/>
                </a:lnTo>
                <a:lnTo>
                  <a:pt x="0" y="0"/>
                </a:lnTo>
                <a:lnTo>
                  <a:pt x="367035" y="0"/>
                </a:lnTo>
                <a:close/>
              </a:path>
            </a:pathLst>
          </a:custGeom>
          <a:solidFill>
            <a:srgbClr val="018E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7" name="Google Shape;87;p3"/>
          <p:cNvSpPr/>
          <p:nvPr/>
        </p:nvSpPr>
        <p:spPr>
          <a:xfrm>
            <a:off x="6345596" y="2128649"/>
            <a:ext cx="2809493" cy="589987"/>
          </a:xfrm>
          <a:custGeom>
            <a:rect b="b" l="l" r="r" t="t"/>
            <a:pathLst>
              <a:path extrusionOk="0" h="589987" w="2809493">
                <a:moveTo>
                  <a:pt x="2540269" y="1544"/>
                </a:moveTo>
                <a:lnTo>
                  <a:pt x="-1" y="591531"/>
                </a:lnTo>
                <a:lnTo>
                  <a:pt x="2809493" y="591531"/>
                </a:lnTo>
                <a:cubicBezTo>
                  <a:pt x="2809764" y="365076"/>
                  <a:pt x="2711501" y="149719"/>
                  <a:pt x="2540269" y="1544"/>
                </a:cubicBezTo>
                <a:close/>
              </a:path>
            </a:pathLst>
          </a:custGeom>
          <a:solidFill>
            <a:srgbClr val="01B27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8" name="Google Shape;88;p3"/>
          <p:cNvSpPr/>
          <p:nvPr/>
        </p:nvSpPr>
        <p:spPr>
          <a:xfrm>
            <a:off x="6712631" y="2718501"/>
            <a:ext cx="2075422" cy="299831"/>
          </a:xfrm>
          <a:custGeom>
            <a:rect b="b" l="l" r="r" t="t"/>
            <a:pathLst>
              <a:path extrusionOk="0" h="299831" w="2075422">
                <a:moveTo>
                  <a:pt x="0" y="0"/>
                </a:moveTo>
                <a:lnTo>
                  <a:pt x="2075422" y="0"/>
                </a:lnTo>
                <a:lnTo>
                  <a:pt x="2075422" y="299831"/>
                </a:lnTo>
                <a:lnTo>
                  <a:pt x="0" y="299831"/>
                </a:lnTo>
                <a:close/>
              </a:path>
            </a:pathLst>
          </a:custGeom>
          <a:gradFill>
            <a:gsLst>
              <a:gs pos="0">
                <a:srgbClr val="BFBFBF"/>
              </a:gs>
              <a:gs pos="100000">
                <a:srgbClr val="F2F2F2">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9" name="Google Shape;89;p3"/>
          <p:cNvSpPr/>
          <p:nvPr/>
        </p:nvSpPr>
        <p:spPr>
          <a:xfrm>
            <a:off x="9645728" y="2733306"/>
            <a:ext cx="2075422" cy="2075975"/>
          </a:xfrm>
          <a:custGeom>
            <a:rect b="b" l="l" r="r" t="t"/>
            <a:pathLst>
              <a:path extrusionOk="0" h="1461450" w="2075422">
                <a:moveTo>
                  <a:pt x="-1" y="1544"/>
                </a:moveTo>
                <a:lnTo>
                  <a:pt x="-1" y="1232719"/>
                </a:lnTo>
                <a:cubicBezTo>
                  <a:pt x="-1" y="1360301"/>
                  <a:pt x="142862" y="1462995"/>
                  <a:pt x="320311" y="1462995"/>
                </a:cubicBezTo>
                <a:lnTo>
                  <a:pt x="1755088" y="1462995"/>
                </a:lnTo>
                <a:cubicBezTo>
                  <a:pt x="1932559" y="1462995"/>
                  <a:pt x="2075422" y="1360301"/>
                  <a:pt x="2075422" y="1232719"/>
                </a:cubicBezTo>
                <a:lnTo>
                  <a:pt x="2075422" y="1544"/>
                </a:lnTo>
                <a:close/>
              </a:path>
            </a:pathLst>
          </a:custGeom>
          <a:solidFill>
            <a:srgbClr val="FFFFFF"/>
          </a:solidFill>
          <a:ln>
            <a:noFill/>
          </a:ln>
          <a:effectLst>
            <a:outerShdw blurRad="50800" rotWithShape="0" algn="t" dir="5400000" dist="38100">
              <a:srgbClr val="000000">
                <a:alpha val="40000"/>
              </a:srgbClr>
            </a:outerShdw>
          </a:effectLst>
        </p:spPr>
        <p:txBody>
          <a:bodyPr anchorCtr="0" anchor="t" bIns="45700" lIns="91425" spcFirstLastPara="1" rIns="91425" wrap="square" tIns="3600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जिस तरह से आप अपने अवधारणात्मक, भावात्मक और मानसिक शरीर की छवि के परिणामस्वरूप व्यवहार करते हैं</a:t>
            </a:r>
            <a:endParaRPr b="0" i="0" sz="1600" u="none" cap="none" strike="noStrike">
              <a:solidFill>
                <a:schemeClr val="dk1"/>
              </a:solidFill>
              <a:latin typeface="Arial"/>
              <a:ea typeface="Arial"/>
              <a:cs typeface="Arial"/>
              <a:sym typeface="Arial"/>
            </a:endParaRPr>
          </a:p>
        </p:txBody>
      </p:sp>
      <p:sp>
        <p:nvSpPr>
          <p:cNvPr id="90" name="Google Shape;90;p3"/>
          <p:cNvSpPr/>
          <p:nvPr/>
        </p:nvSpPr>
        <p:spPr>
          <a:xfrm>
            <a:off x="9278692" y="1952535"/>
            <a:ext cx="2809470" cy="780772"/>
          </a:xfrm>
          <a:custGeom>
            <a:rect b="b" l="l" r="r" t="t"/>
            <a:pathLst>
              <a:path extrusionOk="0" h="780772" w="2809470">
                <a:moveTo>
                  <a:pt x="780773" y="1544"/>
                </a:moveTo>
                <a:lnTo>
                  <a:pt x="2028698" y="1544"/>
                </a:lnTo>
                <a:cubicBezTo>
                  <a:pt x="2459908" y="1544"/>
                  <a:pt x="2809471" y="351106"/>
                  <a:pt x="2809471" y="782316"/>
                </a:cubicBezTo>
                <a:lnTo>
                  <a:pt x="-1" y="782316"/>
                </a:lnTo>
                <a:cubicBezTo>
                  <a:pt x="-1" y="351106"/>
                  <a:pt x="349562" y="1544"/>
                  <a:pt x="780773" y="1544"/>
                </a:cubicBezTo>
                <a:close/>
              </a:path>
            </a:pathLst>
          </a:custGeom>
          <a:solidFill>
            <a:srgbClr val="0197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1" name="Google Shape;91;p3"/>
          <p:cNvSpPr/>
          <p:nvPr/>
        </p:nvSpPr>
        <p:spPr>
          <a:xfrm>
            <a:off x="9278692" y="2733285"/>
            <a:ext cx="367035" cy="325555"/>
          </a:xfrm>
          <a:custGeom>
            <a:rect b="b" l="l" r="r" t="t"/>
            <a:pathLst>
              <a:path extrusionOk="0" h="325555" w="367035">
                <a:moveTo>
                  <a:pt x="0" y="0"/>
                </a:moveTo>
                <a:lnTo>
                  <a:pt x="367036" y="325555"/>
                </a:lnTo>
                <a:lnTo>
                  <a:pt x="367036" y="0"/>
                </a:lnTo>
                <a:lnTo>
                  <a:pt x="0" y="0"/>
                </a:lnTo>
                <a:close/>
              </a:path>
            </a:pathLst>
          </a:custGeom>
          <a:solidFill>
            <a:srgbClr val="015D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2" name="Google Shape;92;p3"/>
          <p:cNvSpPr/>
          <p:nvPr/>
        </p:nvSpPr>
        <p:spPr>
          <a:xfrm>
            <a:off x="11721151" y="2733285"/>
            <a:ext cx="367034" cy="325555"/>
          </a:xfrm>
          <a:custGeom>
            <a:rect b="b" l="l" r="r" t="t"/>
            <a:pathLst>
              <a:path extrusionOk="0" h="325555" w="367034">
                <a:moveTo>
                  <a:pt x="367035" y="0"/>
                </a:moveTo>
                <a:lnTo>
                  <a:pt x="0" y="325555"/>
                </a:lnTo>
                <a:lnTo>
                  <a:pt x="0" y="0"/>
                </a:lnTo>
                <a:lnTo>
                  <a:pt x="367035" y="0"/>
                </a:lnTo>
                <a:close/>
              </a:path>
            </a:pathLst>
          </a:custGeom>
          <a:solidFill>
            <a:srgbClr val="015D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3" name="Google Shape;93;p3"/>
          <p:cNvSpPr/>
          <p:nvPr/>
        </p:nvSpPr>
        <p:spPr>
          <a:xfrm>
            <a:off x="9278692" y="2143433"/>
            <a:ext cx="2809471" cy="589874"/>
          </a:xfrm>
          <a:custGeom>
            <a:rect b="b" l="l" r="r" t="t"/>
            <a:pathLst>
              <a:path extrusionOk="0" h="589874" w="2809471">
                <a:moveTo>
                  <a:pt x="2540246" y="1544"/>
                </a:moveTo>
                <a:lnTo>
                  <a:pt x="-1" y="591418"/>
                </a:lnTo>
                <a:lnTo>
                  <a:pt x="2809471" y="591418"/>
                </a:lnTo>
                <a:cubicBezTo>
                  <a:pt x="2809719" y="365008"/>
                  <a:pt x="2711456" y="149696"/>
                  <a:pt x="2540246" y="1544"/>
                </a:cubicBezTo>
                <a:close/>
              </a:path>
            </a:pathLst>
          </a:custGeom>
          <a:solidFill>
            <a:srgbClr val="006F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4" name="Google Shape;94;p3"/>
          <p:cNvSpPr/>
          <p:nvPr/>
        </p:nvSpPr>
        <p:spPr>
          <a:xfrm>
            <a:off x="9645728" y="2733307"/>
            <a:ext cx="2075422" cy="299831"/>
          </a:xfrm>
          <a:custGeom>
            <a:rect b="b" l="l" r="r" t="t"/>
            <a:pathLst>
              <a:path extrusionOk="0" h="299831" w="2075422">
                <a:moveTo>
                  <a:pt x="0" y="0"/>
                </a:moveTo>
                <a:lnTo>
                  <a:pt x="2075423" y="0"/>
                </a:lnTo>
                <a:lnTo>
                  <a:pt x="2075423" y="299831"/>
                </a:lnTo>
                <a:lnTo>
                  <a:pt x="1" y="299831"/>
                </a:lnTo>
                <a:close/>
              </a:path>
            </a:pathLst>
          </a:custGeom>
          <a:gradFill>
            <a:gsLst>
              <a:gs pos="0">
                <a:srgbClr val="BFBFBF"/>
              </a:gs>
              <a:gs pos="100000">
                <a:srgbClr val="F2F2F2">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5" name="Google Shape;95;p3"/>
          <p:cNvSpPr txBox="1"/>
          <p:nvPr/>
        </p:nvSpPr>
        <p:spPr>
          <a:xfrm>
            <a:off x="922354" y="2004960"/>
            <a:ext cx="1923633" cy="646331"/>
          </a:xfrm>
          <a:prstGeom prst="rect">
            <a:avLst/>
          </a:prstGeom>
          <a:noFill/>
          <a:ln>
            <a:noFill/>
          </a:ln>
        </p:spPr>
        <p:txBody>
          <a:bodyPr anchorCtr="0" anchor="t" bIns="45700" lIns="72000" spcFirstLastPara="1" rIns="72000"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अवधारणात्मक शरीर की छवि</a:t>
            </a:r>
            <a:endParaRPr/>
          </a:p>
        </p:txBody>
      </p:sp>
      <p:sp>
        <p:nvSpPr>
          <p:cNvPr id="96" name="Google Shape;96;p3"/>
          <p:cNvSpPr txBox="1"/>
          <p:nvPr/>
        </p:nvSpPr>
        <p:spPr>
          <a:xfrm>
            <a:off x="3829384" y="2004960"/>
            <a:ext cx="1923633" cy="646331"/>
          </a:xfrm>
          <a:prstGeom prst="rect">
            <a:avLst/>
          </a:prstGeom>
          <a:noFill/>
          <a:ln>
            <a:noFill/>
          </a:ln>
        </p:spPr>
        <p:txBody>
          <a:bodyPr anchorCtr="0" anchor="t" bIns="45700" lIns="72000" spcFirstLastPara="1" rIns="72000"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प्रभावशाली शरीर की छवि</a:t>
            </a:r>
            <a:endParaRPr/>
          </a:p>
        </p:txBody>
      </p:sp>
      <p:sp>
        <p:nvSpPr>
          <p:cNvPr id="97" name="Google Shape;97;p3"/>
          <p:cNvSpPr txBox="1"/>
          <p:nvPr/>
        </p:nvSpPr>
        <p:spPr>
          <a:xfrm>
            <a:off x="6580121" y="2004960"/>
            <a:ext cx="2325120" cy="646331"/>
          </a:xfrm>
          <a:prstGeom prst="rect">
            <a:avLst/>
          </a:prstGeom>
          <a:noFill/>
          <a:ln>
            <a:noFill/>
          </a:ln>
        </p:spPr>
        <p:txBody>
          <a:bodyPr anchorCtr="0" anchor="t" bIns="45700" lIns="72000" spcFirstLastPara="1" rIns="72000"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संज्ञानात्मक (मानसिक) शरीर की छवि</a:t>
            </a:r>
            <a:endParaRPr/>
          </a:p>
        </p:txBody>
      </p:sp>
      <p:sp>
        <p:nvSpPr>
          <p:cNvPr id="98" name="Google Shape;98;p3"/>
          <p:cNvSpPr txBox="1"/>
          <p:nvPr/>
        </p:nvSpPr>
        <p:spPr>
          <a:xfrm>
            <a:off x="9691704" y="2004960"/>
            <a:ext cx="1923633" cy="646331"/>
          </a:xfrm>
          <a:prstGeom prst="rect">
            <a:avLst/>
          </a:prstGeom>
          <a:noFill/>
          <a:ln>
            <a:noFill/>
          </a:ln>
        </p:spPr>
        <p:txBody>
          <a:bodyPr anchorCtr="0" anchor="t" bIns="45700" lIns="72000" spcFirstLastPara="1" rIns="72000"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अवधारणात्मक शरीर की छवि</a:t>
            </a:r>
            <a:endParaRPr/>
          </a:p>
        </p:txBody>
      </p:sp>
      <p:sp>
        <p:nvSpPr>
          <p:cNvPr id="99" name="Google Shape;99;p3"/>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5" name="Google Shape;105;p4"/>
          <p:cNvSpPr txBox="1"/>
          <p:nvPr/>
        </p:nvSpPr>
        <p:spPr>
          <a:xfrm>
            <a:off x="211800" y="460150"/>
            <a:ext cx="118776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हम ऑनलाइन जो तस्वीरें देखते हैं वे कितनी वास्तविक होती हैं?</a:t>
            </a:r>
            <a:endParaRPr b="1" i="0" sz="3600" u="none" cap="none" strike="noStrike">
              <a:solidFill>
                <a:srgbClr val="0064E0"/>
              </a:solidFill>
              <a:latin typeface="Arial"/>
              <a:ea typeface="Arial"/>
              <a:cs typeface="Arial"/>
              <a:sym typeface="Arial"/>
            </a:endParaRPr>
          </a:p>
        </p:txBody>
      </p:sp>
      <p:sp>
        <p:nvSpPr>
          <p:cNvPr id="106" name="Google Shape;106;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07" name="Google Shape;107;p4"/>
          <p:cNvSpPr/>
          <p:nvPr/>
        </p:nvSpPr>
        <p:spPr>
          <a:xfrm>
            <a:off x="839788" y="1090137"/>
            <a:ext cx="1345200" cy="116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8" name="Google Shape;108;p4"/>
          <p:cNvPicPr preferRelativeResize="0"/>
          <p:nvPr/>
        </p:nvPicPr>
        <p:blipFill rotWithShape="1">
          <a:blip r:embed="rId3">
            <a:alphaModFix/>
          </a:blip>
          <a:srcRect b="0" l="0" r="0" t="0"/>
          <a:stretch/>
        </p:blipFill>
        <p:spPr>
          <a:xfrm>
            <a:off x="812800" y="1108550"/>
            <a:ext cx="4681340" cy="5345750"/>
          </a:xfrm>
          <a:prstGeom prst="rect">
            <a:avLst/>
          </a:prstGeom>
          <a:noFill/>
          <a:ln>
            <a:noFill/>
          </a:ln>
        </p:spPr>
      </p:pic>
      <p:sp>
        <p:nvSpPr>
          <p:cNvPr id="109" name="Google Shape;109;p4"/>
          <p:cNvSpPr/>
          <p:nvPr/>
        </p:nvSpPr>
        <p:spPr>
          <a:xfrm>
            <a:off x="479425" y="5151961"/>
            <a:ext cx="1217160" cy="121716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4"/>
          <p:cNvSpPr/>
          <p:nvPr/>
        </p:nvSpPr>
        <p:spPr>
          <a:xfrm>
            <a:off x="5590572" y="1540491"/>
            <a:ext cx="5862287" cy="4481868"/>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हम विज्ञापनों या सोशल मीडिया में जो छवियां देखते हैं, वे कितनी वास्तविक हैं?</a:t>
            </a:r>
            <a:endParaRPr/>
          </a:p>
          <a:p>
            <a:pPr indent="-285750" lvl="0" marL="412747" marR="0" rtl="0" algn="l">
              <a:lnSpc>
                <a:spcPct val="115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इन तस्वीरों को कैसे बदला जा सकता है? क्या आपने फोटोशॉपिंग या एयरब्रशिंग के बारे में सुना है?</a:t>
            </a:r>
            <a:endParaRPr/>
          </a:p>
          <a:p>
            <a:pPr indent="-285750" lvl="0" marL="412747" marR="0" rtl="0" algn="l">
              <a:lnSpc>
                <a:spcPct val="115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आपने कभी किसी सेलेब्रिटी की कोई ऐसी तस्वीर देखी है जिसके बारे में आपको संदेह हो कि उसे बदल दिया गया है?</a:t>
            </a:r>
            <a:endParaRPr/>
          </a:p>
          <a:p>
            <a:pPr indent="-285750" lvl="0" marL="412747" marR="0" rtl="0" algn="l">
              <a:lnSpc>
                <a:spcPct val="115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तस्वीरों में फेरबदल या 'टचिंग अप' करने से विज्ञापन कंपनियों को क्या हासिल होता है?</a:t>
            </a:r>
            <a:endParaRPr/>
          </a:p>
          <a:p>
            <a:pPr indent="-285750" lvl="0" marL="412747" marR="0" rtl="0" algn="l">
              <a:lnSpc>
                <a:spcPct val="115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 किसी ऐसे सेलेब्रिटी को जानते हैं जिसने फोटो एडिटिंग के खिलाफ आवाज उठाई हो?</a:t>
            </a:r>
            <a:endParaRPr/>
          </a:p>
        </p:txBody>
      </p:sp>
      <p:sp>
        <p:nvSpPr>
          <p:cNvPr id="111" name="Google Shape;111;p4"/>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p:nvPr/>
        </p:nvSpPr>
        <p:spPr>
          <a:xfrm>
            <a:off x="2" y="-4850"/>
            <a:ext cx="4953964"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8" name="Google Shape;118;p5"/>
          <p:cNvSpPr txBox="1"/>
          <p:nvPr/>
        </p:nvSpPr>
        <p:spPr>
          <a:xfrm>
            <a:off x="705750" y="286615"/>
            <a:ext cx="5376116"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उद्धरण</a:t>
            </a:r>
            <a:endParaRPr b="1" i="0" sz="3600" u="none" cap="none" strike="noStrike">
              <a:solidFill>
                <a:schemeClr val="lt1"/>
              </a:solidFill>
              <a:latin typeface="Arial"/>
              <a:ea typeface="Arial"/>
              <a:cs typeface="Arial"/>
              <a:sym typeface="Arial"/>
            </a:endParaRPr>
          </a:p>
        </p:txBody>
      </p:sp>
      <p:sp>
        <p:nvSpPr>
          <p:cNvPr id="119" name="Google Shape;119;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20" name="Google Shape;120;p5"/>
          <p:cNvSpPr txBox="1"/>
          <p:nvPr/>
        </p:nvSpPr>
        <p:spPr>
          <a:xfrm>
            <a:off x="300713" y="1375528"/>
            <a:ext cx="41568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ग्लोबल सेंसेशन प्रियंका चोपड़ा अपनी सकारात्मकता और जीवन के दृष्टिकोण से बहुत से लोगों को प्रेरित कर रही हैं। उन्होंने एक बार बॉडी-शेमिंग के बारे में भी बात की थी और कहा कि:</a:t>
            </a:r>
            <a:endParaRPr b="1"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21" name="Google Shape;121;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5"/>
          <p:cNvSpPr/>
          <p:nvPr/>
        </p:nvSpPr>
        <p:spPr>
          <a:xfrm>
            <a:off x="5223350" y="1659575"/>
            <a:ext cx="6719700" cy="3889800"/>
          </a:xfrm>
          <a:prstGeom prst="roundRect">
            <a:avLst>
              <a:gd fmla="val 7812" name="adj"/>
            </a:avLst>
          </a:prstGeom>
          <a:solidFill>
            <a:srgbClr val="0064E0"/>
          </a:solidFill>
          <a:ln cap="flat" cmpd="sng" w="12700">
            <a:solidFill>
              <a:schemeClr val="lt1"/>
            </a:solidFill>
            <a:prstDash val="solid"/>
            <a:miter lim="800000"/>
            <a:headEnd len="sm" w="sm" type="none"/>
            <a:tailEnd len="sm" w="sm" type="none"/>
          </a:ln>
        </p:spPr>
        <p:txBody>
          <a:bodyPr anchorCtr="0" anchor="ctr" bIns="180000" lIns="396000" spcFirstLastPara="1" rIns="468000" wrap="square" tIns="72000">
            <a:noAutofit/>
          </a:bodyPr>
          <a:lstStyle/>
          <a:p>
            <a:pPr indent="0" lvl="0" marL="0" marR="0" rtl="0" algn="l">
              <a:lnSpc>
                <a:spcPct val="150000"/>
              </a:lnSpc>
              <a:spcBef>
                <a:spcPts val="0"/>
              </a:spcBef>
              <a:spcAft>
                <a:spcPts val="0"/>
              </a:spcAft>
              <a:buNone/>
            </a:pPr>
            <a:r>
              <a:rPr b="0" i="1" lang="en-US" sz="2000" u="none" cap="none" strike="noStrike">
                <a:solidFill>
                  <a:schemeClr val="lt1"/>
                </a:solidFill>
                <a:latin typeface="Arial"/>
                <a:ea typeface="Arial"/>
                <a:cs typeface="Arial"/>
                <a:sym typeface="Arial"/>
              </a:rPr>
              <a:t>इस बारे में इतनी गलत धारणा है कि महिलाओं को कैसा दिखना चाहिए और हमारे शरीर को कैसा दिखना चाहिए। खासकर जब आप (फिल्म) व्यवसाय में होते हैं, तो आप कुछ पाउंड खर्च करते हैं और लोग आपको शर्मिंदा कर रहे होते हैं। ऐसा होता है। क्रिसमस हम सभी के लिए है। मैं एक भारतीय हूं। मेरे पास होली है, दिवाली है, मेरी सौ छुट्टियां हैं और मेरे शरीर में उतार-चढ़ाव होता है और आप जानते हैं कि क्या ... मैं इसके साथ ठीक हूं।</a:t>
            </a:r>
            <a:endParaRPr sz="1800"/>
          </a:p>
        </p:txBody>
      </p:sp>
      <p:grpSp>
        <p:nvGrpSpPr>
          <p:cNvPr id="123" name="Google Shape;123;p5"/>
          <p:cNvGrpSpPr/>
          <p:nvPr/>
        </p:nvGrpSpPr>
        <p:grpSpPr>
          <a:xfrm>
            <a:off x="4838700" y="1542836"/>
            <a:ext cx="723900" cy="628650"/>
            <a:chOff x="5450357" y="1242025"/>
            <a:chExt cx="723900" cy="628650"/>
          </a:xfrm>
        </p:grpSpPr>
        <p:pic>
          <p:nvPicPr>
            <p:cNvPr id="124" name="Google Shape;124;p5"/>
            <p:cNvPicPr preferRelativeResize="0"/>
            <p:nvPr/>
          </p:nvPicPr>
          <p:blipFill rotWithShape="1">
            <a:blip r:embed="rId3">
              <a:alphaModFix/>
            </a:blip>
            <a:srcRect b="0" l="0" r="0" t="0"/>
            <a:stretch/>
          </p:blipFill>
          <p:spPr>
            <a:xfrm>
              <a:off x="5450357" y="1242025"/>
              <a:ext cx="723900" cy="628650"/>
            </a:xfrm>
            <a:prstGeom prst="rect">
              <a:avLst/>
            </a:prstGeom>
            <a:noFill/>
            <a:ln>
              <a:noFill/>
            </a:ln>
          </p:spPr>
        </p:pic>
        <p:pic>
          <p:nvPicPr>
            <p:cNvPr id="125" name="Google Shape;125;p5"/>
            <p:cNvPicPr preferRelativeResize="0"/>
            <p:nvPr/>
          </p:nvPicPr>
          <p:blipFill rotWithShape="1">
            <a:blip r:embed="rId4">
              <a:alphaModFix/>
            </a:blip>
            <a:srcRect b="0" l="0" r="0" t="0"/>
            <a:stretch/>
          </p:blipFill>
          <p:spPr>
            <a:xfrm>
              <a:off x="5512587" y="1294413"/>
              <a:ext cx="619125" cy="523875"/>
            </a:xfrm>
            <a:prstGeom prst="rect">
              <a:avLst/>
            </a:prstGeom>
            <a:noFill/>
            <a:ln>
              <a:noFill/>
            </a:ln>
          </p:spPr>
        </p:pic>
      </p:grpSp>
      <p:grpSp>
        <p:nvGrpSpPr>
          <p:cNvPr id="126" name="Google Shape;126;p5"/>
          <p:cNvGrpSpPr/>
          <p:nvPr/>
        </p:nvGrpSpPr>
        <p:grpSpPr>
          <a:xfrm rot="10800000">
            <a:off x="10881947" y="5291627"/>
            <a:ext cx="723900" cy="628650"/>
            <a:chOff x="5450357" y="1242025"/>
            <a:chExt cx="723900" cy="628650"/>
          </a:xfrm>
        </p:grpSpPr>
        <p:pic>
          <p:nvPicPr>
            <p:cNvPr id="127" name="Google Shape;127;p5"/>
            <p:cNvPicPr preferRelativeResize="0"/>
            <p:nvPr/>
          </p:nvPicPr>
          <p:blipFill rotWithShape="1">
            <a:blip r:embed="rId3">
              <a:alphaModFix/>
            </a:blip>
            <a:srcRect b="0" l="0" r="0" t="0"/>
            <a:stretch/>
          </p:blipFill>
          <p:spPr>
            <a:xfrm>
              <a:off x="5450357" y="1242025"/>
              <a:ext cx="723900" cy="628650"/>
            </a:xfrm>
            <a:prstGeom prst="rect">
              <a:avLst/>
            </a:prstGeom>
            <a:noFill/>
            <a:ln>
              <a:noFill/>
            </a:ln>
          </p:spPr>
        </p:pic>
        <p:pic>
          <p:nvPicPr>
            <p:cNvPr id="128" name="Google Shape;128;p5"/>
            <p:cNvPicPr preferRelativeResize="0"/>
            <p:nvPr/>
          </p:nvPicPr>
          <p:blipFill rotWithShape="1">
            <a:blip r:embed="rId4">
              <a:alphaModFix/>
            </a:blip>
            <a:srcRect b="0" l="0" r="0" t="0"/>
            <a:stretch/>
          </p:blipFill>
          <p:spPr>
            <a:xfrm>
              <a:off x="5512587" y="1294413"/>
              <a:ext cx="619125" cy="523875"/>
            </a:xfrm>
            <a:prstGeom prst="rect">
              <a:avLst/>
            </a:prstGeom>
            <a:noFill/>
            <a:ln>
              <a:noFill/>
            </a:ln>
          </p:spPr>
        </p:pic>
      </p:grpSp>
      <p:pic>
        <p:nvPicPr>
          <p:cNvPr id="129" name="Google Shape;129;p5"/>
          <p:cNvPicPr preferRelativeResize="0"/>
          <p:nvPr/>
        </p:nvPicPr>
        <p:blipFill rotWithShape="1">
          <a:blip r:embed="rId5">
            <a:alphaModFix/>
          </a:blip>
          <a:srcRect b="0" l="0" r="0" t="0"/>
          <a:stretch/>
        </p:blipFill>
        <p:spPr>
          <a:xfrm>
            <a:off x="1214603" y="3728392"/>
            <a:ext cx="2328863" cy="2191871"/>
          </a:xfrm>
          <a:prstGeom prst="rect">
            <a:avLst/>
          </a:prstGeom>
          <a:noFill/>
          <a:ln>
            <a:noFill/>
          </a:ln>
        </p:spPr>
      </p:pic>
      <p:sp>
        <p:nvSpPr>
          <p:cNvPr id="130" name="Google Shape;130;p5"/>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6"/>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37" name="Google Shape;13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8" name="Google Shape;138;p6"/>
          <p:cNvSpPr txBox="1"/>
          <p:nvPr/>
        </p:nvSpPr>
        <p:spPr>
          <a:xfrm>
            <a:off x="129280" y="168241"/>
            <a:ext cx="8308942"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किशोर शरीर की छवि के मुद्दों से लड़ता है</a:t>
            </a:r>
            <a:endParaRPr b="1" i="0" sz="3600" u="none" cap="none" strike="noStrike">
              <a:solidFill>
                <a:srgbClr val="0064E0"/>
              </a:solidFill>
              <a:latin typeface="Arial"/>
              <a:ea typeface="Arial"/>
              <a:cs typeface="Arial"/>
              <a:sym typeface="Arial"/>
            </a:endParaRPr>
          </a:p>
        </p:txBody>
      </p:sp>
      <p:sp>
        <p:nvSpPr>
          <p:cNvPr id="139" name="Google Shape;139;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40" name="Google Shape;140;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2185104" y="1170435"/>
            <a:ext cx="7520005"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हर्षिता की कहानी</a:t>
            </a:r>
            <a:endParaRPr/>
          </a:p>
        </p:txBody>
      </p:sp>
      <p:sp>
        <p:nvSpPr>
          <p:cNvPr id="142" name="Google Shape;142;p6"/>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id="143" name="Google Shape;143;p6">
            <a:hlinkClick r:id="rId4"/>
          </p:cNvPr>
          <p:cNvPicPr preferRelativeResize="0"/>
          <p:nvPr/>
        </p:nvPicPr>
        <p:blipFill rotWithShape="1">
          <a:blip r:embed="rId5">
            <a:alphaModFix/>
          </a:blip>
          <a:srcRect b="0" l="0" r="0" t="0"/>
          <a:stretch/>
        </p:blipFill>
        <p:spPr>
          <a:xfrm>
            <a:off x="5582868" y="3275121"/>
            <a:ext cx="1026263" cy="10262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b="1981" l="1" r="23" t="0"/>
          <a:stretch/>
        </p:blipFill>
        <p:spPr>
          <a:xfrm flipH="1">
            <a:off x="-1" y="0"/>
            <a:ext cx="12192001" cy="6550243"/>
          </a:xfrm>
          <a:prstGeom prst="rect">
            <a:avLst/>
          </a:prstGeom>
          <a:noFill/>
          <a:ln>
            <a:noFill/>
          </a:ln>
        </p:spPr>
      </p:pic>
      <p:sp>
        <p:nvSpPr>
          <p:cNvPr id="150" name="Google Shape;150;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1" name="Google Shape;151;p7"/>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आत्म प्रतिबिंब</a:t>
            </a:r>
            <a:endParaRPr/>
          </a:p>
        </p:txBody>
      </p:sp>
      <p:sp>
        <p:nvSpPr>
          <p:cNvPr id="152" name="Google Shape;152;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53" name="Google Shape;153;p7"/>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4" name="Google Shape;154;p7"/>
          <p:cNvGrpSpPr/>
          <p:nvPr/>
        </p:nvGrpSpPr>
        <p:grpSpPr>
          <a:xfrm>
            <a:off x="839787" y="1376909"/>
            <a:ext cx="6395899" cy="2768371"/>
            <a:chOff x="839788" y="1712189"/>
            <a:chExt cx="6222138" cy="3433622"/>
          </a:xfrm>
        </p:grpSpPr>
        <p:sp>
          <p:nvSpPr>
            <p:cNvPr id="155" name="Google Shape;155;p7"/>
            <p:cNvSpPr/>
            <p:nvPr/>
          </p:nvSpPr>
          <p:spPr>
            <a:xfrm>
              <a:off x="845560" y="3587763"/>
              <a:ext cx="6216366" cy="1558048"/>
            </a:xfrm>
            <a:prstGeom prst="rect">
              <a:avLst/>
            </a:prstGeom>
            <a:solidFill>
              <a:srgbClr val="00B14F">
                <a:alpha val="60000"/>
              </a:srgbClr>
            </a:solidFill>
            <a:ln cap="flat" cmpd="sng" w="28575">
              <a:solidFill>
                <a:srgbClr val="04B04F"/>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क्या यह आपके आत्मविश्वास को प्रभावित करता है? आप इसे संबोधित करने के लिए क्या कर सकते हैं?</a:t>
              </a:r>
              <a:endParaRPr/>
            </a:p>
          </p:txBody>
        </p:sp>
        <p:sp>
          <p:nvSpPr>
            <p:cNvPr id="156" name="Google Shape;156;p7"/>
            <p:cNvSpPr/>
            <p:nvPr/>
          </p:nvSpPr>
          <p:spPr>
            <a:xfrm>
              <a:off x="839788" y="1712189"/>
              <a:ext cx="6216366" cy="1558048"/>
            </a:xfrm>
            <a:prstGeom prst="rect">
              <a:avLst/>
            </a:prstGeom>
            <a:solidFill>
              <a:srgbClr val="0064E0">
                <a:alpha val="60000"/>
              </a:srgbClr>
            </a:solidFill>
            <a:ln cap="flat" cmpd="sng" w="28575">
              <a:solidFill>
                <a:srgbClr val="0064E0"/>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एक भौतिक विशेषता का नाम बताएं जिसके बारे में आपने हमेशा आत्म-जागरूक महसूस किया है</a:t>
              </a:r>
              <a:endParaRPr/>
            </a:p>
          </p:txBody>
        </p:sp>
      </p:grpSp>
      <p:pic>
        <p:nvPicPr>
          <p:cNvPr id="157" name="Google Shape;157;p7"/>
          <p:cNvPicPr preferRelativeResize="0"/>
          <p:nvPr/>
        </p:nvPicPr>
        <p:blipFill rotWithShape="1">
          <a:blip r:embed="rId4">
            <a:alphaModFix/>
          </a:blip>
          <a:srcRect b="0" l="0" r="0" t="0"/>
          <a:stretch/>
        </p:blipFill>
        <p:spPr>
          <a:xfrm>
            <a:off x="5620945" y="4376122"/>
            <a:ext cx="1429442" cy="1870693"/>
          </a:xfrm>
          <a:prstGeom prst="rect">
            <a:avLst/>
          </a:prstGeom>
          <a:noFill/>
          <a:ln>
            <a:noFill/>
          </a:ln>
        </p:spPr>
      </p:pic>
      <p:cxnSp>
        <p:nvCxnSpPr>
          <p:cNvPr id="158" name="Google Shape;158;p7"/>
          <p:cNvCxnSpPr/>
          <p:nvPr/>
        </p:nvCxnSpPr>
        <p:spPr>
          <a:xfrm>
            <a:off x="-1" y="6222050"/>
            <a:ext cx="8397241" cy="0"/>
          </a:xfrm>
          <a:prstGeom prst="straightConnector1">
            <a:avLst/>
          </a:prstGeom>
          <a:noFill/>
          <a:ln cap="rnd" cmpd="sng" w="57150">
            <a:solidFill>
              <a:srgbClr val="0064E0"/>
            </a:solidFill>
            <a:prstDash val="solid"/>
            <a:miter lim="800000"/>
            <a:headEnd len="sm" w="sm" type="none"/>
            <a:tailEnd len="sm" w="sm" type="none"/>
          </a:ln>
        </p:spPr>
      </p:cxnSp>
      <p:sp>
        <p:nvSpPr>
          <p:cNvPr id="159" name="Google Shape;159;p7"/>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pic>
        <p:nvPicPr>
          <p:cNvPr id="165" name="Google Shape;165;p8"/>
          <p:cNvPicPr preferRelativeResize="0"/>
          <p:nvPr/>
        </p:nvPicPr>
        <p:blipFill rotWithShape="1">
          <a:blip r:embed="rId3">
            <a:alphaModFix/>
          </a:blip>
          <a:srcRect b="1947" l="0" r="0" t="16278"/>
          <a:stretch/>
        </p:blipFill>
        <p:spPr>
          <a:xfrm>
            <a:off x="-2" y="0"/>
            <a:ext cx="12192002" cy="6550243"/>
          </a:xfrm>
          <a:prstGeom prst="rect">
            <a:avLst/>
          </a:prstGeom>
          <a:noFill/>
          <a:ln>
            <a:noFill/>
          </a:ln>
        </p:spPr>
      </p:pic>
      <p:sp>
        <p:nvSpPr>
          <p:cNvPr id="166" name="Google Shape;166;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7" name="Google Shape;167;p8"/>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लड़कों में बॉडी शेमिंग</a:t>
            </a:r>
            <a:endParaRPr/>
          </a:p>
        </p:txBody>
      </p:sp>
      <p:sp>
        <p:nvSpPr>
          <p:cNvPr id="168" name="Google Shape;168;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69" name="Google Shape;169;p8"/>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8"/>
          <p:cNvSpPr/>
          <p:nvPr/>
        </p:nvSpPr>
        <p:spPr>
          <a:xfrm>
            <a:off x="0" y="1884927"/>
            <a:ext cx="7192925" cy="3614191"/>
          </a:xfrm>
          <a:prstGeom prst="rect">
            <a:avLst/>
          </a:prstGeom>
          <a:solidFill>
            <a:schemeClr val="dk1">
              <a:alpha val="60000"/>
            </a:schemeClr>
          </a:solidFill>
          <a:ln>
            <a:noFill/>
          </a:ln>
        </p:spPr>
        <p:txBody>
          <a:bodyPr anchorCtr="0" anchor="ctr" bIns="45700" lIns="360000" spcFirstLastPara="1" rIns="91425" wrap="square" tIns="45700">
            <a:noAutofit/>
          </a:bodyPr>
          <a:lstStyle/>
          <a:p>
            <a:pPr indent="-342900" lvl="0" marL="884238"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कई लोग बॉडी शेमिंग को लड़कियों या महिलाओं से जोड़कर देखते हैं</a:t>
            </a:r>
            <a:endParaRPr/>
          </a:p>
          <a:p>
            <a:pPr indent="-190500" lvl="0" marL="884238" marR="0" rtl="0" algn="l">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342900" lvl="0" marL="884238"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क्या लड़के या पुरुष भी बॉडी शेमिंग का अनुभव करते हैं?</a:t>
            </a:r>
            <a:endParaRPr/>
          </a:p>
          <a:p>
            <a:pPr indent="-190500" lvl="0" marL="884238" marR="0" rtl="0" algn="l">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342900" lvl="0" marL="884238"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ऐसी कौन सी विशेषताएँ हो सकती हैं जिन पर लड़के शर्मिंदा होंगे?</a:t>
            </a:r>
            <a:endParaRPr/>
          </a:p>
        </p:txBody>
      </p:sp>
      <p:sp>
        <p:nvSpPr>
          <p:cNvPr id="171" name="Google Shape;171;p8"/>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9"/>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78" name="Google Shape;178;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10: उपयुक्त शारीरिक छवि</a:t>
            </a:r>
            <a:endParaRPr/>
          </a:p>
        </p:txBody>
      </p:sp>
      <p:sp>
        <p:nvSpPr>
          <p:cNvPr id="179" name="Google Shape;179;p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80" name="Google Shape;180;p9"/>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कितना है बहुत ज्यादा ?</a:t>
            </a:r>
            <a:endParaRPr b="1" i="0" sz="3600" u="none" cap="none" strike="noStrike">
              <a:solidFill>
                <a:schemeClr val="lt1"/>
              </a:solidFill>
              <a:latin typeface="Arial"/>
              <a:ea typeface="Arial"/>
              <a:cs typeface="Arial"/>
              <a:sym typeface="Arial"/>
            </a:endParaRPr>
          </a:p>
        </p:txBody>
      </p:sp>
      <p:sp>
        <p:nvSpPr>
          <p:cNvPr id="181" name="Google Shape;181;p9"/>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9"/>
          <p:cNvSpPr/>
          <p:nvPr/>
        </p:nvSpPr>
        <p:spPr>
          <a:xfrm>
            <a:off x="1912621" y="5996799"/>
            <a:ext cx="8366760" cy="480901"/>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बॉडी इमेज लड़कों के लिए इतनी बड़ी समस्या क्यों बन गई है?</a:t>
            </a:r>
            <a:endParaRPr/>
          </a:p>
        </p:txBody>
      </p:sp>
      <p:sp>
        <p:nvSpPr>
          <p:cNvPr id="183" name="Google Shape;183;p9"/>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Arjun Kapoor's fitness journey is one for the books. The actor never shies away from talking about his weight loss journey and recently opened up on the same.  While Arjun Kapoor admitted that he was always okay with his size and never felt conscious about it, he said he gained all the weight over one summer. This was when his father Boney Kapoor and his late mother Mona Shourie separated. The actor further opened up about body-shaming in India and more. &#10;&#10;#ArjunKapoor #BodyShaming&#10;Subscribe to ETimes Youtube channel here : https://www.youtube.com/c/ETimes &#10;&#10;Social Media Links: &#10;&#10;Facebook : https://www.facebook.com/etimesofficial/&#10;&#10;Twitter : https://twitter.com/etimes&#10;&#10;Instagram : https://www.instagram.com/etimes/&#10;&#10;Website Link : http://www.etimes.in" id="184" name="Google Shape;184;p9" title="Arjun Kapoor opens up on his STRUGGLE with weight, BODY SHAMING in India and more">
            <a:hlinkClick r:id="rId4"/>
          </p:cNvPr>
          <p:cNvPicPr preferRelativeResize="0"/>
          <p:nvPr/>
        </p:nvPicPr>
        <p:blipFill>
          <a:blip r:embed="rId5">
            <a:alphaModFix/>
          </a:blip>
          <a:stretch>
            <a:fillRect/>
          </a:stretch>
        </p:blipFill>
        <p:spPr>
          <a:xfrm>
            <a:off x="2369825" y="1075850"/>
            <a:ext cx="7102075" cy="39949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