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9" roundtripDataSignature="AMtx7mhfLb+4GQdmpU0GtC6RjqmBBtnE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bQwviR7oD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btgGUA9W7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6_TpAtzQz-I"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563C1"/>
              </a:buClr>
              <a:buSzPts val="1200"/>
              <a:buFont typeface="Times New Roman"/>
              <a:buNone/>
            </a:pPr>
            <a:r>
              <a:rPr lang="en-US" sz="1200" u="sng">
                <a:solidFill>
                  <a:srgbClr val="0563C1"/>
                </a:solidFill>
                <a:latin typeface="Times New Roman"/>
                <a:ea typeface="Times New Roman"/>
                <a:cs typeface="Times New Roman"/>
                <a:sym typeface="Times New Roman"/>
              </a:rPr>
              <a:t>https://quizizz.com/admin/quiz/5ecc6d34a5c152001be1555c/email-etiquette</a:t>
            </a:r>
            <a:endParaRPr sz="14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80" name="Google Shape;28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Module 1: What is Email Etiquette? - YouTube</a:t>
            </a:r>
            <a:endParaRPr/>
          </a:p>
        </p:txBody>
      </p:sp>
      <p:sp>
        <p:nvSpPr>
          <p:cNvPr id="158" name="Google Shape;15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Module 2: Master of Tone - YouTube</a:t>
            </a:r>
            <a:endParaRPr/>
          </a:p>
        </p:txBody>
      </p:sp>
      <p:sp>
        <p:nvSpPr>
          <p:cNvPr id="171" name="Google Shape;17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Netiquette for Online Classes-Teacher Chay - YouTube</a:t>
            </a:r>
            <a:endParaRPr/>
          </a:p>
        </p:txBody>
      </p:sp>
      <p:sp>
        <p:nvSpPr>
          <p:cNvPr id="219" name="Google Shape;21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 name="Google Shape;15;p15"/>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5"/>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5"/>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4"/>
          <p:cNvSpPr/>
          <p:nvPr>
            <p:ph idx="2" type="pic"/>
          </p:nvPr>
        </p:nvSpPr>
        <p:spPr>
          <a:xfrm>
            <a:off x="5183188" y="987425"/>
            <a:ext cx="6172200" cy="4873625"/>
          </a:xfrm>
          <a:prstGeom prst="rect">
            <a:avLst/>
          </a:prstGeom>
          <a:noFill/>
          <a:ln>
            <a:noFill/>
          </a:ln>
        </p:spPr>
      </p:sp>
      <p:sp>
        <p:nvSpPr>
          <p:cNvPr id="74" name="Google Shape;7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24"/>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24"/>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24"/>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25"/>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25"/>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6"/>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6"/>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6"/>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pic>
        <p:nvPicPr>
          <p:cNvPr id="19" name="Google Shape;19;p16"/>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0" name="Google Shape;20;p16"/>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2" name="Google Shape;22;p16"/>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3" name="Google Shape;23;p1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24"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8"/>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 name="Google Shape;29;p18"/>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30" name="Google Shape;30;p1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31" name="Google Shape;31;p18"/>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32" name="Google Shape;32;p1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 name="Google Shape;37;p19"/>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8" name="Google Shape;38;p19"/>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19"/>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0"/>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 name="Google Shape;45;p20"/>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46" name="Google Shape;46;p20"/>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20"/>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1"/>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5" name="Google Shape;55;p21"/>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56" name="Google Shape;56;p21"/>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21"/>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1" name="Google Shape;61;p22"/>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62" name="Google Shape;62;p22"/>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22"/>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23"/>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23"/>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23"/>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quizizz.com/admin/quiz/5ecc6d34a5c152001be1555c/email-etiquette" TargetMode="External"/><Relationship Id="rId4" Type="http://schemas.openxmlformats.org/officeDocument/2006/relationships/image" Target="../media/image16.png"/><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gif"/><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hyperlink" Target="http://www.youtube.com/watch?v=ebQwviR7oDE" TargetMode="External"/><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hyperlink" Target="http://www.youtube.com/watch?v=ybtgGUA9W7c" TargetMode="External"/><Relationship Id="rId5"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http://www.youtube.com/watch?v=6_TpAtzQz-I" TargetMode="External"/><Relationship Id="rId5"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64DF"/>
                </a:solidFill>
                <a:latin typeface="Arial"/>
                <a:ea typeface="Arial"/>
                <a:cs typeface="Arial"/>
                <a:sym typeface="Arial"/>
              </a:rPr>
              <a:t>डिजिटल नागरिकता</a:t>
            </a:r>
            <a:endParaRPr b="1" sz="3200">
              <a:solidFill>
                <a:srgbClr val="0064DF"/>
              </a:solidFill>
              <a:latin typeface="Arial"/>
              <a:ea typeface="Arial"/>
              <a:cs typeface="Arial"/>
              <a:sym typeface="Arial"/>
            </a:endParaRPr>
          </a:p>
        </p:txBody>
      </p:sp>
      <p:sp>
        <p:nvSpPr>
          <p:cNvPr id="95" name="Google Shape;95;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
          <p:cNvSpPr/>
          <p:nvPr/>
        </p:nvSpPr>
        <p:spPr>
          <a:xfrm>
            <a:off x="7177872" y="3536798"/>
            <a:ext cx="5014127" cy="180756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
          <p:cNvSpPr/>
          <p:nvPr/>
        </p:nvSpPr>
        <p:spPr>
          <a:xfrm>
            <a:off x="7386062" y="3617276"/>
            <a:ext cx="4805937"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पाठ 6</a:t>
            </a:r>
            <a:endParaRPr/>
          </a:p>
          <a:p>
            <a:pPr indent="0" lvl="0" marL="0" marR="0" rtl="0" algn="l">
              <a:spcBef>
                <a:spcPts val="0"/>
              </a:spcBef>
              <a:spcAft>
                <a:spcPts val="0"/>
              </a:spcAft>
              <a:buNone/>
            </a:pPr>
            <a:r>
              <a:t/>
            </a:r>
            <a:endParaRPr sz="5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rgbClr val="FFFF00"/>
                </a:solidFill>
                <a:latin typeface="Arial"/>
                <a:ea typeface="Arial"/>
                <a:cs typeface="Arial"/>
                <a:sym typeface="Arial"/>
              </a:rPr>
              <a:t>इंटरनेट शिष्टाचार - वीडियो कॉन्फ्रेंसिंग, ईमेल और सामाजिक नेटवर्किंग</a:t>
            </a:r>
            <a:endParaRPr/>
          </a:p>
        </p:txBody>
      </p:sp>
      <p:pic>
        <p:nvPicPr>
          <p:cNvPr id="98" name="Google Shape;98;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p:nvPr/>
        </p:nvSpPr>
        <p:spPr>
          <a:xfrm>
            <a:off x="1" y="-4850"/>
            <a:ext cx="6477002" cy="657396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60" name="Google Shape;260;p10"/>
          <p:cNvSpPr txBox="1"/>
          <p:nvPr/>
        </p:nvSpPr>
        <p:spPr>
          <a:xfrm>
            <a:off x="705750" y="307757"/>
            <a:ext cx="4200386" cy="10895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इमोजी की भाषा</a:t>
            </a:r>
            <a:endParaRPr/>
          </a:p>
        </p:txBody>
      </p:sp>
      <p:sp>
        <p:nvSpPr>
          <p:cNvPr id="261" name="Google Shape;261;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6: इंटरनेट शिष्टाचार - वीडियो कॉन्फ्रेंसिंग, ईमेल और सामाजिक नेटवर्किंग</a:t>
            </a:r>
            <a:endParaRPr/>
          </a:p>
        </p:txBody>
      </p:sp>
      <p:pic>
        <p:nvPicPr>
          <p:cNvPr descr="Shape, rectangle  Description automatically generated" id="262" name="Google Shape;262;p10"/>
          <p:cNvPicPr preferRelativeResize="0"/>
          <p:nvPr/>
        </p:nvPicPr>
        <p:blipFill rotWithShape="1">
          <a:blip r:embed="rId3">
            <a:alphaModFix/>
          </a:blip>
          <a:srcRect b="0" l="0" r="0" t="0"/>
          <a:stretch/>
        </p:blipFill>
        <p:spPr>
          <a:xfrm>
            <a:off x="6477003" y="1203666"/>
            <a:ext cx="5273507" cy="5092699"/>
          </a:xfrm>
          <a:prstGeom prst="rect">
            <a:avLst/>
          </a:prstGeom>
          <a:noFill/>
          <a:ln>
            <a:noFill/>
          </a:ln>
        </p:spPr>
      </p:pic>
      <p:sp>
        <p:nvSpPr>
          <p:cNvPr id="263" name="Google Shape;263;p10"/>
          <p:cNvSpPr/>
          <p:nvPr/>
        </p:nvSpPr>
        <p:spPr>
          <a:xfrm>
            <a:off x="705750" y="2351717"/>
            <a:ext cx="4805668" cy="2796599"/>
          </a:xfrm>
          <a:prstGeom prst="rect">
            <a:avLst/>
          </a:prstGeom>
          <a:noFill/>
          <a:ln>
            <a:noFill/>
          </a:ln>
        </p:spPr>
        <p:txBody>
          <a:bodyPr anchorCtr="0" anchor="t" bIns="45700" lIns="91425" spcFirstLastPara="1" rIns="91425" wrap="square" tIns="45700">
            <a:spAutoFit/>
          </a:bodyPr>
          <a:lstStyle/>
          <a:p>
            <a:pPr indent="-285750" lvl="0" marL="412747" marR="0" rtl="0" algn="just">
              <a:lnSpc>
                <a:spcPct val="115000"/>
              </a:lnSpc>
              <a:spcBef>
                <a:spcPts val="0"/>
              </a:spcBef>
              <a:spcAft>
                <a:spcPts val="0"/>
              </a:spcAft>
              <a:buClr>
                <a:schemeClr val="lt1"/>
              </a:buClr>
              <a:buSzPts val="1400"/>
              <a:buFont typeface="Arial"/>
              <a:buChar char="•"/>
            </a:pPr>
            <a:r>
              <a:rPr lang="en-US" sz="1400">
                <a:solidFill>
                  <a:schemeClr val="lt1"/>
                </a:solidFill>
                <a:latin typeface="Arial"/>
                <a:ea typeface="Arial"/>
                <a:cs typeface="Arial"/>
                <a:sym typeface="Arial"/>
              </a:rPr>
              <a:t>केवल इमोजी का उपयोग करके स्वयं का वर्णन करने के लिए एक टी-शर्ट डिज़ाइन करें। आप अपनी टी-शर्ट पर तीन से अधिक इमोजी का उपयोग नहीं कर सकते हैं और लोग आपके बारे में कुछ सीखने में सक्षम होने चाहिए । यदि आप जो इमोजी चाहते हैं वह यहां दिए गए इमोजी ग्रिड में नहीं दिखाया गया है, तो बेझिझक अपना इमोजी बनाएं।</a:t>
            </a:r>
            <a:endParaRPr/>
          </a:p>
          <a:p>
            <a:pPr indent="-196850" lvl="0" marL="412747" marR="0" rtl="0" algn="l">
              <a:lnSpc>
                <a:spcPct val="115000"/>
              </a:lnSpc>
              <a:spcBef>
                <a:spcPts val="0"/>
              </a:spcBef>
              <a:spcAft>
                <a:spcPts val="0"/>
              </a:spcAft>
              <a:buClr>
                <a:schemeClr val="dk1"/>
              </a:buClr>
              <a:buSzPts val="1400"/>
              <a:buFont typeface="Arial"/>
              <a:buNone/>
            </a:pPr>
            <a:r>
              <a:t/>
            </a:r>
            <a:endParaRPr sz="1400">
              <a:solidFill>
                <a:schemeClr val="lt1"/>
              </a:solidFill>
              <a:latin typeface="Arial"/>
              <a:ea typeface="Arial"/>
              <a:cs typeface="Arial"/>
              <a:sym typeface="Arial"/>
            </a:endParaRPr>
          </a:p>
          <a:p>
            <a:pPr indent="-285750" lvl="0" marL="412747" marR="0" rtl="0" algn="just">
              <a:lnSpc>
                <a:spcPct val="115000"/>
              </a:lnSpc>
              <a:spcBef>
                <a:spcPts val="0"/>
              </a:spcBef>
              <a:spcAft>
                <a:spcPts val="0"/>
              </a:spcAft>
              <a:buClr>
                <a:schemeClr val="lt1"/>
              </a:buClr>
              <a:buSzPts val="1400"/>
              <a:buFont typeface="Arial"/>
              <a:buChar char="•"/>
            </a:pPr>
            <a:r>
              <a:rPr lang="en-US" sz="1400">
                <a:solidFill>
                  <a:schemeClr val="lt1"/>
                </a:solidFill>
                <a:latin typeface="Arial"/>
                <a:ea typeface="Arial"/>
                <a:cs typeface="Arial"/>
                <a:sym typeface="Arial"/>
              </a:rPr>
              <a:t>अपनी टी-शर्ट को सजाने के बाद, इसे अपने साथी के साथ साझा करें और देखें कि क्या वे अनुमान लगा सकते हैं कि आप अपने बारे में क्या कहना चाह रहे हैं।</a:t>
            </a:r>
            <a:endParaRPr/>
          </a:p>
          <a:p>
            <a:pPr indent="0" lvl="0" marL="126997" marR="0" rtl="0" algn="l">
              <a:lnSpc>
                <a:spcPct val="115000"/>
              </a:lnSpc>
              <a:spcBef>
                <a:spcPts val="0"/>
              </a:spcBef>
              <a:spcAft>
                <a:spcPts val="0"/>
              </a:spcAft>
              <a:buNone/>
            </a:pPr>
            <a:r>
              <a:t/>
            </a:r>
            <a:endParaRPr sz="1400">
              <a:solidFill>
                <a:schemeClr val="lt1"/>
              </a:solidFill>
              <a:latin typeface="Arial"/>
              <a:ea typeface="Arial"/>
              <a:cs typeface="Arial"/>
              <a:sym typeface="Arial"/>
            </a:endParaRPr>
          </a:p>
        </p:txBody>
      </p:sp>
      <p:sp>
        <p:nvSpPr>
          <p:cNvPr id="264" name="Google Shape;264;p10"/>
          <p:cNvSpPr/>
          <p:nvPr/>
        </p:nvSpPr>
        <p:spPr>
          <a:xfrm>
            <a:off x="839788" y="1458332"/>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0"/>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71" name="Google Shape;271;p11"/>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अपने आप को व्यक्त करें</a:t>
            </a:r>
            <a:endParaRPr/>
          </a:p>
        </p:txBody>
      </p:sp>
      <p:sp>
        <p:nvSpPr>
          <p:cNvPr id="272" name="Google Shape;272;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6: इंटरनेट शिष्टाचार - वीडियो कॉन्फ्रेंसिंग, ईमेल और सामाजिक नेटवर्किंग</a:t>
            </a:r>
            <a:endParaRPr/>
          </a:p>
        </p:txBody>
      </p:sp>
      <p:sp>
        <p:nvSpPr>
          <p:cNvPr id="273" name="Google Shape;273;p11"/>
          <p:cNvSpPr/>
          <p:nvPr/>
        </p:nvSpPr>
        <p:spPr>
          <a:xfrm>
            <a:off x="839788" y="894041"/>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 rectangle  Description automatically generated" id="274" name="Google Shape;274;p11"/>
          <p:cNvPicPr preferRelativeResize="0"/>
          <p:nvPr/>
        </p:nvPicPr>
        <p:blipFill rotWithShape="1">
          <a:blip r:embed="rId3">
            <a:alphaModFix/>
          </a:blip>
          <a:srcRect b="6017" l="0" r="0" t="7486"/>
          <a:stretch/>
        </p:blipFill>
        <p:spPr>
          <a:xfrm>
            <a:off x="905219" y="1200395"/>
            <a:ext cx="5046039" cy="4974118"/>
          </a:xfrm>
          <a:prstGeom prst="rect">
            <a:avLst/>
          </a:prstGeom>
          <a:noFill/>
          <a:ln>
            <a:noFill/>
          </a:ln>
        </p:spPr>
      </p:pic>
      <p:pic>
        <p:nvPicPr>
          <p:cNvPr descr="A picture containing icon&#10;&#10;Description automatically generated" id="275" name="Google Shape;275;p11"/>
          <p:cNvPicPr preferRelativeResize="0"/>
          <p:nvPr/>
        </p:nvPicPr>
        <p:blipFill rotWithShape="1">
          <a:blip r:embed="rId4">
            <a:alphaModFix/>
          </a:blip>
          <a:srcRect b="0" l="0" r="0" t="0"/>
          <a:stretch/>
        </p:blipFill>
        <p:spPr>
          <a:xfrm>
            <a:off x="6391628" y="1200395"/>
            <a:ext cx="4895153" cy="4974118"/>
          </a:xfrm>
          <a:prstGeom prst="rect">
            <a:avLst/>
          </a:prstGeom>
          <a:noFill/>
          <a:ln>
            <a:noFill/>
          </a:ln>
        </p:spPr>
      </p:pic>
      <p:sp>
        <p:nvSpPr>
          <p:cNvPr id="276" name="Google Shape;276;p11"/>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4E0"/>
        </a:solidFill>
      </p:bgPr>
    </p:bg>
    <p:spTree>
      <p:nvGrpSpPr>
        <p:cNvPr id="281" name="Shape 281"/>
        <p:cNvGrpSpPr/>
        <p:nvPr/>
      </p:nvGrpSpPr>
      <p:grpSpPr>
        <a:xfrm>
          <a:off x="0" y="0"/>
          <a:ext cx="0" cy="0"/>
          <a:chOff x="0" y="0"/>
          <a:chExt cx="0" cy="0"/>
        </a:xfrm>
      </p:grpSpPr>
      <p:sp>
        <p:nvSpPr>
          <p:cNvPr id="282" name="Google Shape;282;p1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83" name="Google Shape;283;p12"/>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गृहकार्य</a:t>
            </a:r>
            <a:endParaRPr/>
          </a:p>
        </p:txBody>
      </p:sp>
      <p:sp>
        <p:nvSpPr>
          <p:cNvPr id="284" name="Google Shape;284;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6: इंटरनेट शिष्टाचार - वीडियो कॉन्फ्रेंसिंग, ईमेल और सामाजिक नेटवर्किंग</a:t>
            </a:r>
            <a:endParaRPr/>
          </a:p>
        </p:txBody>
      </p:sp>
      <p:sp>
        <p:nvSpPr>
          <p:cNvPr id="285" name="Google Shape;285;p12"/>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2"/>
          <p:cNvSpPr/>
          <p:nvPr/>
        </p:nvSpPr>
        <p:spPr>
          <a:xfrm>
            <a:off x="597137" y="1741633"/>
            <a:ext cx="6870463" cy="90563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latin typeface="Arial"/>
                <a:ea typeface="Arial"/>
                <a:cs typeface="Arial"/>
                <a:sym typeface="Arial"/>
              </a:rPr>
              <a:t>ईमेल शिष्टाचार पर अपने ज्ञान का परीक्षण करने के लिए इस प्रश्नोत्तरी को खेलें।</a:t>
            </a:r>
            <a:endParaRPr/>
          </a:p>
        </p:txBody>
      </p:sp>
      <p:sp>
        <p:nvSpPr>
          <p:cNvPr id="287" name="Google Shape;287;p12">
            <a:hlinkClick r:id="rId3"/>
          </p:cNvPr>
          <p:cNvSpPr/>
          <p:nvPr/>
        </p:nvSpPr>
        <p:spPr>
          <a:xfrm>
            <a:off x="2667000" y="3360071"/>
            <a:ext cx="2533650" cy="685800"/>
          </a:xfrm>
          <a:prstGeom prst="roundRect">
            <a:avLst>
              <a:gd fmla="val 50000" name="adj"/>
            </a:avLst>
          </a:prstGeom>
          <a:gradFill>
            <a:gsLst>
              <a:gs pos="0">
                <a:srgbClr val="006D2C"/>
              </a:gs>
              <a:gs pos="50000">
                <a:srgbClr val="009F40"/>
              </a:gs>
              <a:gs pos="100000">
                <a:srgbClr val="00BE4D"/>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प्रश्नोत्तरी</a:t>
            </a:r>
            <a:endParaRPr sz="3200">
              <a:solidFill>
                <a:schemeClr val="lt1"/>
              </a:solidFill>
              <a:latin typeface="Arial"/>
              <a:ea typeface="Arial"/>
              <a:cs typeface="Arial"/>
              <a:sym typeface="Arial"/>
            </a:endParaRPr>
          </a:p>
        </p:txBody>
      </p:sp>
      <p:pic>
        <p:nvPicPr>
          <p:cNvPr id="288" name="Google Shape;288;p12"/>
          <p:cNvPicPr preferRelativeResize="0"/>
          <p:nvPr/>
        </p:nvPicPr>
        <p:blipFill rotWithShape="1">
          <a:blip r:embed="rId4">
            <a:alphaModFix/>
          </a:blip>
          <a:srcRect b="0" l="0" r="0" t="0"/>
          <a:stretch/>
        </p:blipFill>
        <p:spPr>
          <a:xfrm>
            <a:off x="4646392" y="3728652"/>
            <a:ext cx="554258" cy="879536"/>
          </a:xfrm>
          <a:prstGeom prst="rect">
            <a:avLst/>
          </a:prstGeom>
          <a:noFill/>
          <a:ln>
            <a:noFill/>
          </a:ln>
        </p:spPr>
      </p:pic>
      <p:pic>
        <p:nvPicPr>
          <p:cNvPr id="289" name="Google Shape;289;p12"/>
          <p:cNvPicPr preferRelativeResize="0"/>
          <p:nvPr/>
        </p:nvPicPr>
        <p:blipFill rotWithShape="1">
          <a:blip r:embed="rId5">
            <a:alphaModFix/>
          </a:blip>
          <a:srcRect b="0" l="0" r="0" t="0"/>
          <a:stretch/>
        </p:blipFill>
        <p:spPr>
          <a:xfrm>
            <a:off x="7950200" y="952172"/>
            <a:ext cx="5829300" cy="5829300"/>
          </a:xfrm>
          <a:prstGeom prst="rect">
            <a:avLst/>
          </a:prstGeom>
          <a:noFill/>
          <a:ln>
            <a:noFill/>
          </a:ln>
        </p:spPr>
      </p:pic>
      <p:sp>
        <p:nvSpPr>
          <p:cNvPr id="290" name="Google Shape;290;p12"/>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pSp>
        <p:nvGrpSpPr>
          <p:cNvPr id="295" name="Google Shape;295;p13"/>
          <p:cNvGrpSpPr/>
          <p:nvPr/>
        </p:nvGrpSpPr>
        <p:grpSpPr>
          <a:xfrm flipH="1">
            <a:off x="3170099" y="2445925"/>
            <a:ext cx="5851803" cy="1966150"/>
            <a:chOff x="2788049" y="2445925"/>
            <a:chExt cx="5851803" cy="1966150"/>
          </a:xfrm>
        </p:grpSpPr>
        <p:pic>
          <p:nvPicPr>
            <p:cNvPr id="296" name="Google Shape;296;p13"/>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97" name="Google Shape;297;p13"/>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98" name="Google Shape;298;p13"/>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299" name="Google Shape;299;p13"/>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spcBef>
                <a:spcPts val="0"/>
              </a:spcBef>
              <a:spcAft>
                <a:spcPts val="0"/>
              </a:spcAft>
              <a:buNone/>
            </a:pPr>
            <a:r>
              <a:rPr b="1" i="0" lang="en-US" sz="1600" u="none" strike="noStrike">
                <a:solidFill>
                  <a:srgbClr val="000000"/>
                </a:solidFill>
                <a:latin typeface="Mangal"/>
                <a:ea typeface="Mangal"/>
                <a:cs typeface="Mangal"/>
                <a:sym typeface="Mangal"/>
              </a:rPr>
              <a:t>के द्वारा सम्पादित</a:t>
            </a:r>
            <a:endParaRPr b="0" sz="1400">
              <a:solidFill>
                <a:schemeClr val="lt1"/>
              </a:solidFill>
              <a:latin typeface="Calibri"/>
              <a:ea typeface="Calibri"/>
              <a:cs typeface="Calibri"/>
              <a:sym typeface="Calibri"/>
            </a:endParaRPr>
          </a:p>
          <a:p>
            <a:pPr indent="0" lvl="0" marL="0" marR="0" rtl="0" algn="l">
              <a:spcBef>
                <a:spcPts val="0"/>
              </a:spcBef>
              <a:spcAft>
                <a:spcPts val="0"/>
              </a:spcAft>
              <a:buNone/>
            </a:pPr>
            <a:br>
              <a:rPr lang="en-US" sz="1400">
                <a:solidFill>
                  <a:schemeClr val="lt1"/>
                </a:solidFill>
                <a:latin typeface="Calibri"/>
                <a:ea typeface="Calibri"/>
                <a:cs typeface="Calibri"/>
                <a:sym typeface="Calibri"/>
              </a:rPr>
            </a:br>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0" l="4066" r="35433" t="0"/>
          <a:stretch/>
        </p:blipFill>
        <p:spPr>
          <a:xfrm>
            <a:off x="703867" y="1068165"/>
            <a:ext cx="4287303" cy="4726697"/>
          </a:xfrm>
          <a:prstGeom prst="rect">
            <a:avLst/>
          </a:prstGeom>
          <a:noFill/>
          <a:ln>
            <a:noFill/>
          </a:ln>
        </p:spPr>
      </p:pic>
      <p:sp>
        <p:nvSpPr>
          <p:cNvPr id="104" name="Google Shape;104;p2"/>
          <p:cNvSpPr/>
          <p:nvPr/>
        </p:nvSpPr>
        <p:spPr>
          <a:xfrm>
            <a:off x="479426" y="3838574"/>
            <a:ext cx="749300" cy="22672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06" name="Google Shape;106;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6: इंटरनेट शिष्टाचार - वीडियो कॉन्फ्रेंसिंग, ईमेल और सामाजिक नेटवर्किंग</a:t>
            </a:r>
            <a:endParaRPr/>
          </a:p>
        </p:txBody>
      </p:sp>
      <p:sp>
        <p:nvSpPr>
          <p:cNvPr id="107" name="Google Shape;107;p2"/>
          <p:cNvSpPr/>
          <p:nvPr/>
        </p:nvSpPr>
        <p:spPr>
          <a:xfrm>
            <a:off x="6188563" y="1410164"/>
            <a:ext cx="6003437" cy="2616422"/>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3600">
                <a:solidFill>
                  <a:srgbClr val="0064E0"/>
                </a:solidFill>
                <a:latin typeface="Arial"/>
                <a:ea typeface="Arial"/>
                <a:cs typeface="Arial"/>
                <a:sym typeface="Arial"/>
              </a:rPr>
              <a:t>जागरूकता और संवेदनशीलता के साथ प्रौद्योगिकी का उपयोग करने के लिए आपको कैसे सशक्त बनाया जा सकता है?</a:t>
            </a:r>
            <a:endParaRPr sz="3600">
              <a:solidFill>
                <a:srgbClr val="0064E0"/>
              </a:solidFill>
              <a:latin typeface="Arial"/>
              <a:ea typeface="Arial"/>
              <a:cs typeface="Arial"/>
              <a:sym typeface="Arial"/>
            </a:endParaRPr>
          </a:p>
        </p:txBody>
      </p:sp>
      <p:sp>
        <p:nvSpPr>
          <p:cNvPr id="108" name="Google Shape;108;p2"/>
          <p:cNvSpPr/>
          <p:nvPr/>
        </p:nvSpPr>
        <p:spPr>
          <a:xfrm>
            <a:off x="520671" y="3893471"/>
            <a:ext cx="652059" cy="652059"/>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9" name="Google Shape;109;p2"/>
          <p:cNvPicPr preferRelativeResize="0"/>
          <p:nvPr/>
        </p:nvPicPr>
        <p:blipFill rotWithShape="1">
          <a:blip r:embed="rId4">
            <a:alphaModFix/>
          </a:blip>
          <a:srcRect b="0" l="0" r="0" t="0"/>
          <a:stretch/>
        </p:blipFill>
        <p:spPr>
          <a:xfrm>
            <a:off x="4951671" y="1517333"/>
            <a:ext cx="881499" cy="881499"/>
          </a:xfrm>
          <a:prstGeom prst="rect">
            <a:avLst/>
          </a:prstGeom>
          <a:noFill/>
          <a:ln>
            <a:noFill/>
          </a:ln>
        </p:spPr>
      </p:pic>
      <p:sp>
        <p:nvSpPr>
          <p:cNvPr id="110" name="Google Shape;110;p2"/>
          <p:cNvSpPr/>
          <p:nvPr/>
        </p:nvSpPr>
        <p:spPr>
          <a:xfrm>
            <a:off x="6420103" y="462488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2"/>
          <p:cNvSpPr/>
          <p:nvPr/>
        </p:nvSpPr>
        <p:spPr>
          <a:xfrm>
            <a:off x="3787671" y="4992459"/>
            <a:ext cx="931814" cy="93181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2"/>
          <p:cNvSpPr/>
          <p:nvPr/>
        </p:nvSpPr>
        <p:spPr>
          <a:xfrm>
            <a:off x="0" y="6307774"/>
            <a:ext cx="12192000" cy="45719"/>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2"/>
          <p:cNvSpPr/>
          <p:nvPr/>
        </p:nvSpPr>
        <p:spPr>
          <a:xfrm>
            <a:off x="7551420" y="6090591"/>
            <a:ext cx="2819400" cy="3998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4" name="Google Shape;114;p2"/>
          <p:cNvGrpSpPr/>
          <p:nvPr/>
        </p:nvGrpSpPr>
        <p:grpSpPr>
          <a:xfrm>
            <a:off x="7619403" y="4966133"/>
            <a:ext cx="2683435" cy="1501994"/>
            <a:chOff x="7580911" y="4981373"/>
            <a:chExt cx="2683435" cy="1501994"/>
          </a:xfrm>
        </p:grpSpPr>
        <p:sp>
          <p:nvSpPr>
            <p:cNvPr id="115" name="Google Shape;115;p2"/>
            <p:cNvSpPr/>
            <p:nvPr/>
          </p:nvSpPr>
          <p:spPr>
            <a:xfrm>
              <a:off x="9740714" y="5773170"/>
              <a:ext cx="57551" cy="73864"/>
            </a:xfrm>
            <a:custGeom>
              <a:rect b="b" l="l" r="r" t="t"/>
              <a:pathLst>
                <a:path extrusionOk="0" h="73864" w="57551">
                  <a:moveTo>
                    <a:pt x="32014" y="78572"/>
                  </a:moveTo>
                  <a:cubicBezTo>
                    <a:pt x="41712" y="68179"/>
                    <a:pt x="57991" y="58480"/>
                    <a:pt x="59204" y="46963"/>
                  </a:cubicBezTo>
                  <a:cubicBezTo>
                    <a:pt x="60416" y="36748"/>
                    <a:pt x="45349" y="24537"/>
                    <a:pt x="31668" y="4707"/>
                  </a:cubicBezTo>
                  <a:cubicBezTo>
                    <a:pt x="16861" y="23932"/>
                    <a:pt x="-111" y="37006"/>
                    <a:pt x="1881" y="45491"/>
                  </a:cubicBezTo>
                  <a:cubicBezTo>
                    <a:pt x="4825" y="58222"/>
                    <a:pt x="21277" y="67748"/>
                    <a:pt x="32014" y="78572"/>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2"/>
            <p:cNvSpPr/>
            <p:nvPr/>
          </p:nvSpPr>
          <p:spPr>
            <a:xfrm>
              <a:off x="9060962" y="5618693"/>
              <a:ext cx="73515" cy="57383"/>
            </a:xfrm>
            <a:custGeom>
              <a:rect b="b" l="l" r="r" t="t"/>
              <a:pathLst>
                <a:path extrusionOk="0" h="57383" w="73515">
                  <a:moveTo>
                    <a:pt x="34192" y="4881"/>
                  </a:moveTo>
                  <a:cubicBezTo>
                    <a:pt x="21637" y="7997"/>
                    <a:pt x="12372" y="24621"/>
                    <a:pt x="1720" y="35534"/>
                  </a:cubicBezTo>
                  <a:cubicBezTo>
                    <a:pt x="12199" y="44971"/>
                    <a:pt x="21984" y="60903"/>
                    <a:pt x="33326" y="62031"/>
                  </a:cubicBezTo>
                  <a:cubicBezTo>
                    <a:pt x="44670" y="63156"/>
                    <a:pt x="55753" y="48261"/>
                    <a:pt x="75236" y="34752"/>
                  </a:cubicBezTo>
                  <a:cubicBezTo>
                    <a:pt x="55926" y="19861"/>
                    <a:pt x="42679" y="2800"/>
                    <a:pt x="34192" y="4881"/>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2"/>
            <p:cNvSpPr/>
            <p:nvPr/>
          </p:nvSpPr>
          <p:spPr>
            <a:xfrm>
              <a:off x="8721786" y="5444917"/>
              <a:ext cx="72995" cy="57427"/>
            </a:xfrm>
            <a:custGeom>
              <a:rect b="b" l="l" r="r" t="t"/>
              <a:pathLst>
                <a:path extrusionOk="0" h="57427" w="72995">
                  <a:moveTo>
                    <a:pt x="33932" y="4866"/>
                  </a:moveTo>
                  <a:cubicBezTo>
                    <a:pt x="21549" y="7640"/>
                    <a:pt x="12371" y="24522"/>
                    <a:pt x="1720" y="35346"/>
                  </a:cubicBezTo>
                  <a:cubicBezTo>
                    <a:pt x="12024" y="44961"/>
                    <a:pt x="21722" y="61324"/>
                    <a:pt x="32806" y="62106"/>
                  </a:cubicBezTo>
                  <a:cubicBezTo>
                    <a:pt x="43890" y="62884"/>
                    <a:pt x="55406" y="48162"/>
                    <a:pt x="74716" y="34742"/>
                  </a:cubicBezTo>
                  <a:cubicBezTo>
                    <a:pt x="55406" y="20019"/>
                    <a:pt x="42591" y="2875"/>
                    <a:pt x="33932" y="4866"/>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2"/>
            <p:cNvSpPr/>
            <p:nvPr/>
          </p:nvSpPr>
          <p:spPr>
            <a:xfrm>
              <a:off x="8550075" y="5617668"/>
              <a:ext cx="74208" cy="57370"/>
            </a:xfrm>
            <a:custGeom>
              <a:rect b="b" l="l" r="r" t="t"/>
              <a:pathLst>
                <a:path extrusionOk="0" h="57370" w="74208">
                  <a:moveTo>
                    <a:pt x="35318" y="4866"/>
                  </a:moveTo>
                  <a:cubicBezTo>
                    <a:pt x="22676" y="7551"/>
                    <a:pt x="12804" y="23744"/>
                    <a:pt x="1720" y="34133"/>
                  </a:cubicBezTo>
                  <a:cubicBezTo>
                    <a:pt x="11939" y="44005"/>
                    <a:pt x="21290" y="60110"/>
                    <a:pt x="32634" y="61928"/>
                  </a:cubicBezTo>
                  <a:cubicBezTo>
                    <a:pt x="43977" y="63746"/>
                    <a:pt x="55494" y="48681"/>
                    <a:pt x="75929" y="35431"/>
                  </a:cubicBezTo>
                  <a:cubicBezTo>
                    <a:pt x="56620" y="20019"/>
                    <a:pt x="43977" y="2875"/>
                    <a:pt x="35318" y="4866"/>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2"/>
            <p:cNvSpPr/>
            <p:nvPr/>
          </p:nvSpPr>
          <p:spPr>
            <a:xfrm>
              <a:off x="7580911" y="4981373"/>
              <a:ext cx="2683435" cy="1501994"/>
            </a:xfrm>
            <a:custGeom>
              <a:rect b="b" l="l" r="r" t="t"/>
              <a:pathLst>
                <a:path extrusionOk="0" h="1501994" w="2683435">
                  <a:moveTo>
                    <a:pt x="814416" y="1198459"/>
                  </a:moveTo>
                  <a:lnTo>
                    <a:pt x="814416" y="1328954"/>
                  </a:lnTo>
                  <a:lnTo>
                    <a:pt x="781771" y="1328954"/>
                  </a:lnTo>
                  <a:cubicBezTo>
                    <a:pt x="637770" y="1328954"/>
                    <a:pt x="493682" y="1327825"/>
                    <a:pt x="349768" y="1330079"/>
                  </a:cubicBezTo>
                  <a:cubicBezTo>
                    <a:pt x="320068" y="1330599"/>
                    <a:pt x="306473" y="1326096"/>
                    <a:pt x="299026" y="1295007"/>
                  </a:cubicBezTo>
                  <a:cubicBezTo>
                    <a:pt x="285951" y="1241581"/>
                    <a:pt x="225511" y="1197423"/>
                    <a:pt x="170786" y="1194650"/>
                  </a:cubicBezTo>
                  <a:cubicBezTo>
                    <a:pt x="103764" y="1191187"/>
                    <a:pt x="36742" y="1228766"/>
                    <a:pt x="14142" y="1282365"/>
                  </a:cubicBezTo>
                  <a:cubicBezTo>
                    <a:pt x="-19801" y="1363071"/>
                    <a:pt x="18645" y="1463081"/>
                    <a:pt x="95105" y="1492957"/>
                  </a:cubicBezTo>
                  <a:cubicBezTo>
                    <a:pt x="181003" y="1526469"/>
                    <a:pt x="269153" y="1486636"/>
                    <a:pt x="300759" y="1396667"/>
                  </a:cubicBezTo>
                  <a:cubicBezTo>
                    <a:pt x="309418" y="1372596"/>
                    <a:pt x="319462" y="1366360"/>
                    <a:pt x="343534" y="1367138"/>
                  </a:cubicBezTo>
                  <a:cubicBezTo>
                    <a:pt x="399558" y="1369045"/>
                    <a:pt x="456102" y="1367138"/>
                    <a:pt x="511781" y="1367138"/>
                  </a:cubicBezTo>
                  <a:cubicBezTo>
                    <a:pt x="612139" y="1367138"/>
                    <a:pt x="712498" y="1367138"/>
                    <a:pt x="818918" y="1367138"/>
                  </a:cubicBezTo>
                  <a:lnTo>
                    <a:pt x="930793" y="1367138"/>
                  </a:lnTo>
                  <a:lnTo>
                    <a:pt x="930793" y="940940"/>
                  </a:lnTo>
                  <a:lnTo>
                    <a:pt x="1752281" y="940940"/>
                  </a:lnTo>
                  <a:lnTo>
                    <a:pt x="1752281" y="1369303"/>
                  </a:lnTo>
                  <a:lnTo>
                    <a:pt x="1901045" y="1369303"/>
                  </a:lnTo>
                  <a:cubicBezTo>
                    <a:pt x="1962957" y="1370258"/>
                    <a:pt x="2024783" y="1369303"/>
                    <a:pt x="2086696" y="1369303"/>
                  </a:cubicBezTo>
                  <a:cubicBezTo>
                    <a:pt x="2161597" y="1369912"/>
                    <a:pt x="2236671" y="1374241"/>
                    <a:pt x="2311833" y="1371036"/>
                  </a:cubicBezTo>
                  <a:cubicBezTo>
                    <a:pt x="2351144" y="1369303"/>
                    <a:pt x="2375390" y="1368178"/>
                    <a:pt x="2391843" y="1415283"/>
                  </a:cubicBezTo>
                  <a:cubicBezTo>
                    <a:pt x="2417820" y="1488801"/>
                    <a:pt x="2506055" y="1523348"/>
                    <a:pt x="2577926" y="1498931"/>
                  </a:cubicBezTo>
                  <a:cubicBezTo>
                    <a:pt x="2649796" y="1474514"/>
                    <a:pt x="2696642" y="1393289"/>
                    <a:pt x="2682701" y="1320642"/>
                  </a:cubicBezTo>
                  <a:cubicBezTo>
                    <a:pt x="2671357" y="1261673"/>
                    <a:pt x="2607453" y="1201317"/>
                    <a:pt x="2552815" y="1197508"/>
                  </a:cubicBezTo>
                  <a:cubicBezTo>
                    <a:pt x="2470813" y="1191791"/>
                    <a:pt x="2408122" y="1231713"/>
                    <a:pt x="2382837" y="1302110"/>
                  </a:cubicBezTo>
                  <a:cubicBezTo>
                    <a:pt x="2378420" y="1314321"/>
                    <a:pt x="2361362" y="1330426"/>
                    <a:pt x="2349932" y="1330599"/>
                  </a:cubicBezTo>
                  <a:cubicBezTo>
                    <a:pt x="2200043" y="1332502"/>
                    <a:pt x="2050154" y="1331204"/>
                    <a:pt x="1900266" y="1332328"/>
                  </a:cubicBezTo>
                  <a:cubicBezTo>
                    <a:pt x="1872469" y="1332328"/>
                    <a:pt x="1870478" y="1318388"/>
                    <a:pt x="1870391" y="1297692"/>
                  </a:cubicBezTo>
                  <a:cubicBezTo>
                    <a:pt x="1870391" y="1219760"/>
                    <a:pt x="1868660" y="1141828"/>
                    <a:pt x="1868140" y="1063896"/>
                  </a:cubicBezTo>
                  <a:cubicBezTo>
                    <a:pt x="1868747" y="1051948"/>
                    <a:pt x="1869959" y="1040084"/>
                    <a:pt x="1871864" y="1028309"/>
                  </a:cubicBezTo>
                  <a:cubicBezTo>
                    <a:pt x="1882688" y="1027357"/>
                    <a:pt x="1893598" y="1027357"/>
                    <a:pt x="1904422" y="1028309"/>
                  </a:cubicBezTo>
                  <a:cubicBezTo>
                    <a:pt x="1998026" y="1045627"/>
                    <a:pt x="2068425" y="1009950"/>
                    <a:pt x="2123930" y="936175"/>
                  </a:cubicBezTo>
                  <a:cubicBezTo>
                    <a:pt x="2138910" y="912882"/>
                    <a:pt x="2166359" y="900760"/>
                    <a:pt x="2193722" y="905348"/>
                  </a:cubicBezTo>
                  <a:cubicBezTo>
                    <a:pt x="2231736" y="909766"/>
                    <a:pt x="2261609" y="873485"/>
                    <a:pt x="2259705" y="836075"/>
                  </a:cubicBezTo>
                  <a:cubicBezTo>
                    <a:pt x="2257367" y="798238"/>
                    <a:pt x="2225327" y="769141"/>
                    <a:pt x="2187400" y="770354"/>
                  </a:cubicBezTo>
                  <a:cubicBezTo>
                    <a:pt x="2149734" y="772865"/>
                    <a:pt x="2116396" y="806377"/>
                    <a:pt x="2124276" y="843352"/>
                  </a:cubicBezTo>
                  <a:cubicBezTo>
                    <a:pt x="2130944" y="874699"/>
                    <a:pt x="2118908" y="891061"/>
                    <a:pt x="2098299" y="908988"/>
                  </a:cubicBezTo>
                  <a:cubicBezTo>
                    <a:pt x="2074573" y="930116"/>
                    <a:pt x="2052926" y="953493"/>
                    <a:pt x="2029459" y="974794"/>
                  </a:cubicBezTo>
                  <a:cubicBezTo>
                    <a:pt x="2021839" y="983111"/>
                    <a:pt x="2011795" y="988738"/>
                    <a:pt x="2000798" y="990988"/>
                  </a:cubicBezTo>
                  <a:cubicBezTo>
                    <a:pt x="1958021" y="992721"/>
                    <a:pt x="1915072" y="991770"/>
                    <a:pt x="1867361" y="991770"/>
                  </a:cubicBezTo>
                  <a:cubicBezTo>
                    <a:pt x="1867361" y="957133"/>
                    <a:pt x="1867881" y="927084"/>
                    <a:pt x="1867361" y="897124"/>
                  </a:cubicBezTo>
                  <a:cubicBezTo>
                    <a:pt x="1866235" y="843698"/>
                    <a:pt x="1849437" y="827074"/>
                    <a:pt x="1797049" y="826380"/>
                  </a:cubicBezTo>
                  <a:cubicBezTo>
                    <a:pt x="1767002" y="826380"/>
                    <a:pt x="1737042" y="826380"/>
                    <a:pt x="1705263" y="826380"/>
                  </a:cubicBezTo>
                  <a:cubicBezTo>
                    <a:pt x="1697903" y="745155"/>
                    <a:pt x="1684654" y="668352"/>
                    <a:pt x="1763278" y="613192"/>
                  </a:cubicBezTo>
                  <a:cubicBezTo>
                    <a:pt x="1792373" y="592758"/>
                    <a:pt x="1814020" y="562105"/>
                    <a:pt x="1840171" y="537252"/>
                  </a:cubicBezTo>
                  <a:cubicBezTo>
                    <a:pt x="1848830" y="528593"/>
                    <a:pt x="1860953" y="518462"/>
                    <a:pt x="1871777" y="518116"/>
                  </a:cubicBezTo>
                  <a:cubicBezTo>
                    <a:pt x="1926070" y="516124"/>
                    <a:pt x="1980449" y="517164"/>
                    <a:pt x="2034482" y="517164"/>
                  </a:cubicBezTo>
                  <a:cubicBezTo>
                    <a:pt x="2040369" y="533700"/>
                    <a:pt x="2044093" y="546084"/>
                    <a:pt x="2049115" y="557948"/>
                  </a:cubicBezTo>
                  <a:cubicBezTo>
                    <a:pt x="2074400" y="618473"/>
                    <a:pt x="2135014" y="656661"/>
                    <a:pt x="2200562" y="653198"/>
                  </a:cubicBezTo>
                  <a:cubicBezTo>
                    <a:pt x="2278928" y="647397"/>
                    <a:pt x="2340840" y="584446"/>
                    <a:pt x="2345343" y="505994"/>
                  </a:cubicBezTo>
                  <a:cubicBezTo>
                    <a:pt x="2348200" y="430920"/>
                    <a:pt x="2296938" y="364501"/>
                    <a:pt x="2223509" y="348312"/>
                  </a:cubicBezTo>
                  <a:cubicBezTo>
                    <a:pt x="2148349" y="330558"/>
                    <a:pt x="2072062" y="372987"/>
                    <a:pt x="2047470" y="446158"/>
                  </a:cubicBezTo>
                  <a:cubicBezTo>
                    <a:pt x="2037339" y="476723"/>
                    <a:pt x="2022445" y="482355"/>
                    <a:pt x="1994822" y="480794"/>
                  </a:cubicBezTo>
                  <a:cubicBezTo>
                    <a:pt x="1955943" y="478110"/>
                    <a:pt x="1916890" y="478110"/>
                    <a:pt x="1878011" y="480794"/>
                  </a:cubicBezTo>
                  <a:cubicBezTo>
                    <a:pt x="1857316" y="482266"/>
                    <a:pt x="1837661" y="490147"/>
                    <a:pt x="1821640" y="503220"/>
                  </a:cubicBezTo>
                  <a:cubicBezTo>
                    <a:pt x="1774969" y="546516"/>
                    <a:pt x="1730374" y="591629"/>
                    <a:pt x="1687858" y="638823"/>
                  </a:cubicBezTo>
                  <a:cubicBezTo>
                    <a:pt x="1674609" y="654754"/>
                    <a:pt x="1666470" y="674326"/>
                    <a:pt x="1664738" y="695022"/>
                  </a:cubicBezTo>
                  <a:cubicBezTo>
                    <a:pt x="1661361" y="737362"/>
                    <a:pt x="1663699" y="780138"/>
                    <a:pt x="1663699" y="822397"/>
                  </a:cubicBezTo>
                  <a:lnTo>
                    <a:pt x="1533812" y="822397"/>
                  </a:lnTo>
                  <a:cubicBezTo>
                    <a:pt x="1531302" y="779102"/>
                    <a:pt x="1524548" y="742385"/>
                    <a:pt x="1565592" y="711905"/>
                  </a:cubicBezTo>
                  <a:cubicBezTo>
                    <a:pt x="1594253" y="690604"/>
                    <a:pt x="1586200" y="644797"/>
                    <a:pt x="1558577" y="619771"/>
                  </a:cubicBezTo>
                  <a:cubicBezTo>
                    <a:pt x="1531648" y="595270"/>
                    <a:pt x="1490085" y="596652"/>
                    <a:pt x="1464800" y="622892"/>
                  </a:cubicBezTo>
                  <a:cubicBezTo>
                    <a:pt x="1438822" y="648869"/>
                    <a:pt x="1434580" y="694414"/>
                    <a:pt x="1464021" y="715541"/>
                  </a:cubicBezTo>
                  <a:cubicBezTo>
                    <a:pt x="1507316" y="746541"/>
                    <a:pt x="1493548" y="784036"/>
                    <a:pt x="1490777" y="822744"/>
                  </a:cubicBezTo>
                  <a:lnTo>
                    <a:pt x="1363402" y="822744"/>
                  </a:lnTo>
                  <a:lnTo>
                    <a:pt x="1363402" y="315058"/>
                  </a:lnTo>
                  <a:cubicBezTo>
                    <a:pt x="1465406" y="275572"/>
                    <a:pt x="1509481" y="213487"/>
                    <a:pt x="1494241" y="132355"/>
                  </a:cubicBezTo>
                  <a:cubicBezTo>
                    <a:pt x="1482031" y="58059"/>
                    <a:pt x="1417348" y="3851"/>
                    <a:pt x="1342100" y="4718"/>
                  </a:cubicBezTo>
                  <a:cubicBezTo>
                    <a:pt x="1266766" y="4460"/>
                    <a:pt x="1202516" y="59095"/>
                    <a:pt x="1190653" y="133479"/>
                  </a:cubicBezTo>
                  <a:cubicBezTo>
                    <a:pt x="1176193" y="214181"/>
                    <a:pt x="1221479" y="277132"/>
                    <a:pt x="1321232" y="314627"/>
                  </a:cubicBezTo>
                  <a:lnTo>
                    <a:pt x="1321232" y="823780"/>
                  </a:lnTo>
                  <a:lnTo>
                    <a:pt x="1192125" y="823780"/>
                  </a:lnTo>
                  <a:cubicBezTo>
                    <a:pt x="1192125" y="739874"/>
                    <a:pt x="1191519" y="658132"/>
                    <a:pt x="1192991" y="576391"/>
                  </a:cubicBezTo>
                  <a:cubicBezTo>
                    <a:pt x="1192991" y="567732"/>
                    <a:pt x="1205547" y="559073"/>
                    <a:pt x="1213426" y="551801"/>
                  </a:cubicBezTo>
                  <a:cubicBezTo>
                    <a:pt x="1246678" y="521232"/>
                    <a:pt x="1249882" y="478372"/>
                    <a:pt x="1220354" y="448843"/>
                  </a:cubicBezTo>
                  <a:cubicBezTo>
                    <a:pt x="1194463" y="422088"/>
                    <a:pt x="1151860" y="421394"/>
                    <a:pt x="1125104" y="447198"/>
                  </a:cubicBezTo>
                  <a:cubicBezTo>
                    <a:pt x="1124497" y="447718"/>
                    <a:pt x="1123978" y="448323"/>
                    <a:pt x="1123458" y="448843"/>
                  </a:cubicBezTo>
                  <a:cubicBezTo>
                    <a:pt x="1094624" y="478456"/>
                    <a:pt x="1098434" y="521667"/>
                    <a:pt x="1132117" y="551801"/>
                  </a:cubicBezTo>
                  <a:cubicBezTo>
                    <a:pt x="1140084" y="558900"/>
                    <a:pt x="1152033" y="567990"/>
                    <a:pt x="1152120" y="576391"/>
                  </a:cubicBezTo>
                  <a:cubicBezTo>
                    <a:pt x="1153679" y="658132"/>
                    <a:pt x="1153072" y="739789"/>
                    <a:pt x="1153072" y="822397"/>
                  </a:cubicBezTo>
                  <a:lnTo>
                    <a:pt x="1024745" y="822397"/>
                  </a:lnTo>
                  <a:cubicBezTo>
                    <a:pt x="1017384" y="756152"/>
                    <a:pt x="1017384" y="756152"/>
                    <a:pt x="1053840" y="713119"/>
                  </a:cubicBezTo>
                  <a:cubicBezTo>
                    <a:pt x="1077739" y="685670"/>
                    <a:pt x="1075574" y="644277"/>
                    <a:pt x="1049077" y="619340"/>
                  </a:cubicBezTo>
                  <a:cubicBezTo>
                    <a:pt x="1021455" y="593363"/>
                    <a:pt x="977986" y="594749"/>
                    <a:pt x="952009" y="622371"/>
                  </a:cubicBezTo>
                  <a:cubicBezTo>
                    <a:pt x="952009" y="622371"/>
                    <a:pt x="951922" y="622456"/>
                    <a:pt x="951922" y="622456"/>
                  </a:cubicBezTo>
                  <a:cubicBezTo>
                    <a:pt x="927157" y="649473"/>
                    <a:pt x="924127" y="694934"/>
                    <a:pt x="954260" y="715195"/>
                  </a:cubicBezTo>
                  <a:cubicBezTo>
                    <a:pt x="999374" y="745417"/>
                    <a:pt x="982921" y="783431"/>
                    <a:pt x="981363" y="825598"/>
                  </a:cubicBezTo>
                  <a:cubicBezTo>
                    <a:pt x="951489" y="825598"/>
                    <a:pt x="924386" y="825598"/>
                    <a:pt x="897283" y="825598"/>
                  </a:cubicBezTo>
                  <a:cubicBezTo>
                    <a:pt x="831994" y="825598"/>
                    <a:pt x="817099" y="841187"/>
                    <a:pt x="816667" y="908122"/>
                  </a:cubicBezTo>
                  <a:cubicBezTo>
                    <a:pt x="816667" y="934099"/>
                    <a:pt x="816667" y="959209"/>
                    <a:pt x="816667" y="983626"/>
                  </a:cubicBezTo>
                  <a:cubicBezTo>
                    <a:pt x="704099" y="1003803"/>
                    <a:pt x="678901" y="996268"/>
                    <a:pt x="604693" y="922408"/>
                  </a:cubicBezTo>
                  <a:cubicBezTo>
                    <a:pt x="580100" y="897991"/>
                    <a:pt x="554990" y="874090"/>
                    <a:pt x="531349" y="848806"/>
                  </a:cubicBezTo>
                  <a:cubicBezTo>
                    <a:pt x="522690" y="840147"/>
                    <a:pt x="513425" y="827678"/>
                    <a:pt x="513079" y="816681"/>
                  </a:cubicBezTo>
                  <a:cubicBezTo>
                    <a:pt x="511174" y="762130"/>
                    <a:pt x="512213" y="707491"/>
                    <a:pt x="512213" y="654408"/>
                  </a:cubicBezTo>
                  <a:cubicBezTo>
                    <a:pt x="617681" y="613450"/>
                    <a:pt x="662016" y="549809"/>
                    <a:pt x="645130" y="467286"/>
                  </a:cubicBezTo>
                  <a:cubicBezTo>
                    <a:pt x="631016" y="395070"/>
                    <a:pt x="567891" y="342854"/>
                    <a:pt x="494289" y="342596"/>
                  </a:cubicBezTo>
                  <a:cubicBezTo>
                    <a:pt x="417396" y="342507"/>
                    <a:pt x="352193" y="398964"/>
                    <a:pt x="341283" y="475078"/>
                  </a:cubicBezTo>
                  <a:cubicBezTo>
                    <a:pt x="328381" y="553010"/>
                    <a:pt x="374533" y="616397"/>
                    <a:pt x="472815" y="653025"/>
                  </a:cubicBezTo>
                  <a:cubicBezTo>
                    <a:pt x="473941" y="658306"/>
                    <a:pt x="474720" y="663587"/>
                    <a:pt x="475152" y="668956"/>
                  </a:cubicBezTo>
                  <a:cubicBezTo>
                    <a:pt x="477923" y="730348"/>
                    <a:pt x="464501" y="798843"/>
                    <a:pt x="487708" y="851229"/>
                  </a:cubicBezTo>
                  <a:cubicBezTo>
                    <a:pt x="510914" y="903619"/>
                    <a:pt x="570749" y="941113"/>
                    <a:pt x="614564" y="985102"/>
                  </a:cubicBezTo>
                  <a:cubicBezTo>
                    <a:pt x="619759" y="992028"/>
                    <a:pt x="626080" y="998091"/>
                    <a:pt x="633180" y="1003025"/>
                  </a:cubicBezTo>
                  <a:cubicBezTo>
                    <a:pt x="651538" y="1011684"/>
                    <a:pt x="670588" y="1023548"/>
                    <a:pt x="690158" y="1025104"/>
                  </a:cubicBezTo>
                  <a:cubicBezTo>
                    <a:pt x="731202" y="1028482"/>
                    <a:pt x="772765" y="1026144"/>
                    <a:pt x="815455" y="1026144"/>
                  </a:cubicBezTo>
                  <a:lnTo>
                    <a:pt x="815455" y="1154386"/>
                  </a:lnTo>
                  <a:close/>
                  <a:moveTo>
                    <a:pt x="2191211" y="420007"/>
                  </a:moveTo>
                  <a:cubicBezTo>
                    <a:pt x="2234246" y="420007"/>
                    <a:pt x="2269143" y="454906"/>
                    <a:pt x="2269143" y="497939"/>
                  </a:cubicBezTo>
                  <a:cubicBezTo>
                    <a:pt x="2269143" y="498459"/>
                    <a:pt x="2269143" y="498979"/>
                    <a:pt x="2269143" y="499499"/>
                  </a:cubicBezTo>
                  <a:cubicBezTo>
                    <a:pt x="2268883" y="543053"/>
                    <a:pt x="2233381" y="578209"/>
                    <a:pt x="2189825" y="577951"/>
                  </a:cubicBezTo>
                  <a:cubicBezTo>
                    <a:pt x="2189739" y="577951"/>
                    <a:pt x="2189565" y="577951"/>
                    <a:pt x="2189480" y="577951"/>
                  </a:cubicBezTo>
                  <a:cubicBezTo>
                    <a:pt x="2145924" y="577516"/>
                    <a:pt x="2111028" y="541839"/>
                    <a:pt x="2111548" y="498286"/>
                  </a:cubicBezTo>
                  <a:cubicBezTo>
                    <a:pt x="2111548" y="498201"/>
                    <a:pt x="2111548" y="498028"/>
                    <a:pt x="2111548" y="497939"/>
                  </a:cubicBezTo>
                  <a:cubicBezTo>
                    <a:pt x="2111201" y="455248"/>
                    <a:pt x="2145491" y="420354"/>
                    <a:pt x="2188267" y="420007"/>
                  </a:cubicBezTo>
                  <a:cubicBezTo>
                    <a:pt x="2189220" y="420007"/>
                    <a:pt x="2190259" y="420007"/>
                    <a:pt x="2191298" y="420007"/>
                  </a:cubicBezTo>
                  <a:close/>
                  <a:moveTo>
                    <a:pt x="414366" y="495254"/>
                  </a:moveTo>
                  <a:cubicBezTo>
                    <a:pt x="415405" y="452910"/>
                    <a:pt x="449868" y="418967"/>
                    <a:pt x="492298" y="418709"/>
                  </a:cubicBezTo>
                  <a:cubicBezTo>
                    <a:pt x="535333" y="417669"/>
                    <a:pt x="571095" y="451701"/>
                    <a:pt x="572134" y="494734"/>
                  </a:cubicBezTo>
                  <a:cubicBezTo>
                    <a:pt x="572134" y="495690"/>
                    <a:pt x="572134" y="496641"/>
                    <a:pt x="572134" y="497593"/>
                  </a:cubicBezTo>
                  <a:cubicBezTo>
                    <a:pt x="572221" y="541324"/>
                    <a:pt x="536891" y="576822"/>
                    <a:pt x="493163" y="576911"/>
                  </a:cubicBezTo>
                  <a:cubicBezTo>
                    <a:pt x="492817" y="576911"/>
                    <a:pt x="492470" y="576911"/>
                    <a:pt x="492124" y="576911"/>
                  </a:cubicBezTo>
                  <a:cubicBezTo>
                    <a:pt x="448136" y="575698"/>
                    <a:pt x="413413" y="539243"/>
                    <a:pt x="414452" y="495254"/>
                  </a:cubicBezTo>
                  <a:close/>
                  <a:moveTo>
                    <a:pt x="149484" y="1427925"/>
                  </a:moveTo>
                  <a:cubicBezTo>
                    <a:pt x="111470" y="1425414"/>
                    <a:pt x="74410" y="1384025"/>
                    <a:pt x="75968" y="1345664"/>
                  </a:cubicBezTo>
                  <a:cubicBezTo>
                    <a:pt x="77527" y="1307307"/>
                    <a:pt x="116839" y="1268341"/>
                    <a:pt x="154852" y="1269465"/>
                  </a:cubicBezTo>
                  <a:cubicBezTo>
                    <a:pt x="196070" y="1270763"/>
                    <a:pt x="235901" y="1311983"/>
                    <a:pt x="234083" y="1351465"/>
                  </a:cubicBezTo>
                  <a:cubicBezTo>
                    <a:pt x="232352" y="1392253"/>
                    <a:pt x="189922" y="1430525"/>
                    <a:pt x="149570" y="1427925"/>
                  </a:cubicBezTo>
                  <a:close/>
                  <a:moveTo>
                    <a:pt x="1262697" y="159715"/>
                  </a:moveTo>
                  <a:cubicBezTo>
                    <a:pt x="1262177" y="116072"/>
                    <a:pt x="1296987" y="80138"/>
                    <a:pt x="1340629" y="79187"/>
                  </a:cubicBezTo>
                  <a:cubicBezTo>
                    <a:pt x="1384356" y="79013"/>
                    <a:pt x="1420032" y="114081"/>
                    <a:pt x="1420639" y="157812"/>
                  </a:cubicBezTo>
                  <a:cubicBezTo>
                    <a:pt x="1420812" y="201365"/>
                    <a:pt x="1386262" y="237126"/>
                    <a:pt x="1342707" y="238429"/>
                  </a:cubicBezTo>
                  <a:cubicBezTo>
                    <a:pt x="1299065" y="238429"/>
                    <a:pt x="1263476" y="203357"/>
                    <a:pt x="1262784" y="159715"/>
                  </a:cubicBezTo>
                  <a:close/>
                  <a:moveTo>
                    <a:pt x="2529695" y="1431130"/>
                  </a:moveTo>
                  <a:cubicBezTo>
                    <a:pt x="2485793" y="1430872"/>
                    <a:pt x="2450205" y="1395369"/>
                    <a:pt x="2449771" y="1351465"/>
                  </a:cubicBezTo>
                  <a:cubicBezTo>
                    <a:pt x="2449771" y="1312845"/>
                    <a:pt x="2488564" y="1272150"/>
                    <a:pt x="2525798" y="1271457"/>
                  </a:cubicBezTo>
                  <a:cubicBezTo>
                    <a:pt x="2565370" y="1270679"/>
                    <a:pt x="2605116" y="1307996"/>
                    <a:pt x="2606068" y="1346793"/>
                  </a:cubicBezTo>
                  <a:cubicBezTo>
                    <a:pt x="2607281" y="1389741"/>
                    <a:pt x="2571172" y="1429570"/>
                    <a:pt x="2529781" y="1431130"/>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2"/>
            <p:cNvSpPr/>
            <p:nvPr/>
          </p:nvSpPr>
          <p:spPr>
            <a:xfrm>
              <a:off x="8673027" y="6080730"/>
              <a:ext cx="494615" cy="265584"/>
            </a:xfrm>
            <a:custGeom>
              <a:rect b="b" l="l" r="r" t="t"/>
              <a:pathLst>
                <a:path extrusionOk="0" h="265584" w="494615">
                  <a:moveTo>
                    <a:pt x="496336" y="41520"/>
                  </a:moveTo>
                  <a:cubicBezTo>
                    <a:pt x="496336" y="8528"/>
                    <a:pt x="480144" y="4545"/>
                    <a:pt x="453041" y="4719"/>
                  </a:cubicBezTo>
                  <a:cubicBezTo>
                    <a:pt x="317526" y="5585"/>
                    <a:pt x="182011" y="6190"/>
                    <a:pt x="46064" y="4719"/>
                  </a:cubicBezTo>
                  <a:cubicBezTo>
                    <a:pt x="11427" y="4287"/>
                    <a:pt x="1382" y="16409"/>
                    <a:pt x="1729" y="49401"/>
                  </a:cubicBezTo>
                  <a:cubicBezTo>
                    <a:pt x="2595" y="142571"/>
                    <a:pt x="2941" y="177034"/>
                    <a:pt x="2595" y="270292"/>
                  </a:cubicBezTo>
                  <a:lnTo>
                    <a:pt x="41647" y="270292"/>
                  </a:lnTo>
                  <a:lnTo>
                    <a:pt x="41647" y="45156"/>
                  </a:lnTo>
                  <a:lnTo>
                    <a:pt x="455466" y="45156"/>
                  </a:lnTo>
                  <a:lnTo>
                    <a:pt x="455466" y="270292"/>
                  </a:lnTo>
                  <a:lnTo>
                    <a:pt x="495124" y="270292"/>
                  </a:lnTo>
                  <a:cubicBezTo>
                    <a:pt x="495471" y="173918"/>
                    <a:pt x="495471" y="137290"/>
                    <a:pt x="496336" y="41520"/>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1" name="Google Shape;121;p2"/>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idx="12" type="sldNum"/>
          </p:nvPr>
        </p:nvSpPr>
        <p:spPr>
          <a:xfrm>
            <a:off x="11605846" y="6111911"/>
            <a:ext cx="4833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27" name="Google Shape;127;p3"/>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ऑनलाइन संचार करना </a:t>
            </a:r>
            <a:endParaRPr b="1" sz="3600">
              <a:solidFill>
                <a:srgbClr val="0064E0"/>
              </a:solidFill>
              <a:latin typeface="Arial"/>
              <a:ea typeface="Arial"/>
              <a:cs typeface="Arial"/>
              <a:sym typeface="Arial"/>
            </a:endParaRPr>
          </a:p>
        </p:txBody>
      </p:sp>
      <p:sp>
        <p:nvSpPr>
          <p:cNvPr id="128" name="Google Shape;128;p3"/>
          <p:cNvSpPr txBox="1"/>
          <p:nvPr>
            <p:ph idx="11" type="ftr"/>
          </p:nvPr>
        </p:nvSpPr>
        <p:spPr>
          <a:xfrm>
            <a:off x="1516125" y="6583811"/>
            <a:ext cx="4114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6: इंटरनेट शिष्टाचार - वीडियो कॉन्फ्रेंसिंग, ईमेल और सामाजिक नेटवर्किंग</a:t>
            </a:r>
            <a:endParaRPr/>
          </a:p>
        </p:txBody>
      </p:sp>
      <p:sp>
        <p:nvSpPr>
          <p:cNvPr id="129" name="Google Shape;129;p3"/>
          <p:cNvSpPr/>
          <p:nvPr/>
        </p:nvSpPr>
        <p:spPr>
          <a:xfrm flipH="1">
            <a:off x="5704251" y="3650342"/>
            <a:ext cx="5733000" cy="226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3"/>
          <p:cNvSpPr/>
          <p:nvPr/>
        </p:nvSpPr>
        <p:spPr>
          <a:xfrm>
            <a:off x="5560142" y="4244409"/>
            <a:ext cx="5877000" cy="805500"/>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गलतफहमी को स्पष्ट करने में मदद के लिए आपने क्या किया?</a:t>
            </a:r>
            <a:endParaRPr/>
          </a:p>
        </p:txBody>
      </p:sp>
      <p:sp>
        <p:nvSpPr>
          <p:cNvPr id="131" name="Google Shape;131;p3"/>
          <p:cNvSpPr/>
          <p:nvPr/>
        </p:nvSpPr>
        <p:spPr>
          <a:xfrm>
            <a:off x="5560142" y="5132232"/>
            <a:ext cx="5877000" cy="805500"/>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आप अलग तरीके से क्या कर सकते हैं?</a:t>
            </a:r>
            <a:endParaRPr/>
          </a:p>
        </p:txBody>
      </p:sp>
      <p:sp>
        <p:nvSpPr>
          <p:cNvPr id="132" name="Google Shape;132;p3"/>
          <p:cNvSpPr/>
          <p:nvPr/>
        </p:nvSpPr>
        <p:spPr>
          <a:xfrm>
            <a:off x="5560142" y="1580940"/>
            <a:ext cx="5877000" cy="805500"/>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आपका ऑनलाइन संचार अनुभव सामान्य रूप से कैसा रहा है?</a:t>
            </a:r>
            <a:endParaRPr/>
          </a:p>
        </p:txBody>
      </p:sp>
      <p:sp>
        <p:nvSpPr>
          <p:cNvPr id="133" name="Google Shape;133;p3"/>
          <p:cNvSpPr/>
          <p:nvPr/>
        </p:nvSpPr>
        <p:spPr>
          <a:xfrm>
            <a:off x="5560142" y="2468763"/>
            <a:ext cx="5877000" cy="805500"/>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क्या आपको कभी किसी टेक्स्ट या ईमेल को लेकर गलत समझा गया है?</a:t>
            </a:r>
            <a:endParaRPr/>
          </a:p>
        </p:txBody>
      </p:sp>
      <p:sp>
        <p:nvSpPr>
          <p:cNvPr id="134" name="Google Shape;134;p3"/>
          <p:cNvSpPr/>
          <p:nvPr/>
        </p:nvSpPr>
        <p:spPr>
          <a:xfrm>
            <a:off x="5560142" y="3356586"/>
            <a:ext cx="5877000" cy="805500"/>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क्या आपने कभी किसी और के संदेश को गलत समझा है क्योंकि वे गाली-गलौज, संक्षिप्ताक्षर या इमोजी का उपयोग करते हैं?</a:t>
            </a:r>
            <a:endParaRPr/>
          </a:p>
        </p:txBody>
      </p:sp>
      <p:sp>
        <p:nvSpPr>
          <p:cNvPr id="135" name="Google Shape;135;p3"/>
          <p:cNvSpPr/>
          <p:nvPr/>
        </p:nvSpPr>
        <p:spPr>
          <a:xfrm>
            <a:off x="5462029" y="4244409"/>
            <a:ext cx="72000" cy="8055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3"/>
          <p:cNvSpPr/>
          <p:nvPr/>
        </p:nvSpPr>
        <p:spPr>
          <a:xfrm>
            <a:off x="5462029" y="5132232"/>
            <a:ext cx="72000" cy="805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3"/>
          <p:cNvSpPr/>
          <p:nvPr/>
        </p:nvSpPr>
        <p:spPr>
          <a:xfrm>
            <a:off x="5462029" y="1580940"/>
            <a:ext cx="72000" cy="805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3"/>
          <p:cNvSpPr/>
          <p:nvPr/>
        </p:nvSpPr>
        <p:spPr>
          <a:xfrm>
            <a:off x="5462029" y="2468763"/>
            <a:ext cx="72000" cy="8055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3"/>
          <p:cNvSpPr/>
          <p:nvPr/>
        </p:nvSpPr>
        <p:spPr>
          <a:xfrm>
            <a:off x="5462029" y="3356586"/>
            <a:ext cx="72000" cy="805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1" name="Google Shape;141;p3"/>
          <p:cNvPicPr preferRelativeResize="0"/>
          <p:nvPr/>
        </p:nvPicPr>
        <p:blipFill rotWithShape="1">
          <a:blip r:embed="rId3">
            <a:alphaModFix/>
          </a:blip>
          <a:srcRect b="0" l="0" r="0" t="0"/>
          <a:stretch/>
        </p:blipFill>
        <p:spPr>
          <a:xfrm>
            <a:off x="465617" y="1608666"/>
            <a:ext cx="4943446" cy="4315610"/>
          </a:xfrm>
          <a:prstGeom prst="rect">
            <a:avLst/>
          </a:prstGeom>
          <a:noFill/>
          <a:ln>
            <a:noFill/>
          </a:ln>
        </p:spPr>
      </p:pic>
      <p:sp>
        <p:nvSpPr>
          <p:cNvPr id="142" name="Google Shape;142;p3"/>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48" name="Google Shape;148;p4"/>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प्रायोगिक!</a:t>
            </a:r>
            <a:endParaRPr/>
          </a:p>
        </p:txBody>
      </p:sp>
      <p:sp>
        <p:nvSpPr>
          <p:cNvPr id="149" name="Google Shape;149;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6: इंटरनेट शिष्टाचार - वीडियो कॉन्फ्रेंसिंग, ईमेल और सामाजिक नेटवर्किंग</a:t>
            </a:r>
            <a:endParaRPr/>
          </a:p>
        </p:txBody>
      </p:sp>
      <p:sp>
        <p:nvSpPr>
          <p:cNvPr id="150" name="Google Shape;150;p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1" name="Google Shape;151;p4"/>
          <p:cNvPicPr preferRelativeResize="0"/>
          <p:nvPr/>
        </p:nvPicPr>
        <p:blipFill rotWithShape="1">
          <a:blip r:embed="rId3">
            <a:alphaModFix/>
          </a:blip>
          <a:srcRect b="0" l="0" r="0" t="0"/>
          <a:stretch/>
        </p:blipFill>
        <p:spPr>
          <a:xfrm>
            <a:off x="828719" y="1601998"/>
            <a:ext cx="5586961" cy="3626289"/>
          </a:xfrm>
          <a:prstGeom prst="rect">
            <a:avLst/>
          </a:prstGeom>
          <a:noFill/>
          <a:ln>
            <a:noFill/>
          </a:ln>
        </p:spPr>
      </p:pic>
      <p:sp>
        <p:nvSpPr>
          <p:cNvPr id="152" name="Google Shape;152;p4"/>
          <p:cNvSpPr/>
          <p:nvPr/>
        </p:nvSpPr>
        <p:spPr>
          <a:xfrm>
            <a:off x="828720" y="5364786"/>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4"/>
          <p:cNvSpPr/>
          <p:nvPr/>
        </p:nvSpPr>
        <p:spPr>
          <a:xfrm>
            <a:off x="6415675" y="1970725"/>
            <a:ext cx="5319900" cy="3626400"/>
          </a:xfrm>
          <a:prstGeom prst="rect">
            <a:avLst/>
          </a:prstGeom>
          <a:noFill/>
          <a:ln>
            <a:noFill/>
          </a:ln>
        </p:spPr>
        <p:txBody>
          <a:bodyPr anchorCtr="0" anchor="t" bIns="45700" lIns="91425" spcFirstLastPara="1" rIns="91425" wrap="square" tIns="45700">
            <a:spAutoFit/>
          </a:bodyPr>
          <a:lstStyle/>
          <a:p>
            <a:pPr indent="-304800" lvl="0" marL="412747" marR="0" rtl="0" algn="just">
              <a:lnSpc>
                <a:spcPct val="115000"/>
              </a:lnSpc>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यह समझना कठिन हो सकता है कि आपका पाठ संदेश पढ़ते समय कोई वास्तव में कैसा महसूस कर रहा है। आप उनके चेहरे के भाव या हाव-भाव नहीं देख सकते। उनके टेक्स्ट में एक इमोजी हो सकता है लेकिन, आप यह नहीं कह सकते कि वह मनोरंजन के लिए था या वे वास्तव में अपनी भावनाओं को व्यक्त करना चाहते हैं।</a:t>
            </a:r>
            <a:endParaRPr sz="1700"/>
          </a:p>
          <a:p>
            <a:pPr indent="0" lvl="0" marL="126997" marR="0" rtl="0" algn="l">
              <a:lnSpc>
                <a:spcPct val="115000"/>
              </a:lnSpc>
              <a:spcBef>
                <a:spcPts val="0"/>
              </a:spcBef>
              <a:spcAft>
                <a:spcPts val="0"/>
              </a:spcAft>
              <a:buNone/>
            </a:pPr>
            <a:r>
              <a:t/>
            </a:r>
            <a:endParaRPr sz="1700">
              <a:solidFill>
                <a:schemeClr val="dk1"/>
              </a:solidFill>
              <a:latin typeface="Arial"/>
              <a:ea typeface="Arial"/>
              <a:cs typeface="Arial"/>
              <a:sym typeface="Arial"/>
            </a:endParaRPr>
          </a:p>
          <a:p>
            <a:pPr indent="-304800" lvl="0" marL="412747" marR="0" rtl="0" algn="just">
              <a:lnSpc>
                <a:spcPct val="115000"/>
              </a:lnSpc>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अगर आपको किसी के साथ संवाद करने की ज़रूरत है, तो सुनिश्चित करें कि आप सही तरीके चुनते हैं, जिसमें ईमेल, संदेश और फ़ोन कॉल शामिल हैं।</a:t>
            </a:r>
            <a:endParaRPr sz="1700"/>
          </a:p>
        </p:txBody>
      </p:sp>
      <p:sp>
        <p:nvSpPr>
          <p:cNvPr id="154" name="Google Shape;154;p4"/>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5"/>
          <p:cNvPicPr preferRelativeResize="0"/>
          <p:nvPr/>
        </p:nvPicPr>
        <p:blipFill rotWithShape="1">
          <a:blip r:embed="rId3">
            <a:alphaModFix/>
          </a:blip>
          <a:srcRect b="13336" l="0" r="0" t="6295"/>
          <a:stretch/>
        </p:blipFill>
        <p:spPr>
          <a:xfrm>
            <a:off x="0" y="-26624"/>
            <a:ext cx="12192000" cy="6535678"/>
          </a:xfrm>
          <a:prstGeom prst="rect">
            <a:avLst/>
          </a:prstGeom>
          <a:noFill/>
          <a:ln>
            <a:noFill/>
          </a:ln>
        </p:spPr>
      </p:pic>
      <p:sp>
        <p:nvSpPr>
          <p:cNvPr id="161" name="Google Shape;161;p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2" name="Google Shape;162;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6: इंटरनेट शिष्टाचार - वीडियो कॉन्फ्रेंसिंग, ईमेल और सामाजिक नेटवर्किंग</a:t>
            </a:r>
            <a:endParaRPr/>
          </a:p>
        </p:txBody>
      </p:sp>
      <p:sp>
        <p:nvSpPr>
          <p:cNvPr id="163" name="Google Shape;163;p5"/>
          <p:cNvSpPr txBox="1"/>
          <p:nvPr/>
        </p:nvSpPr>
        <p:spPr>
          <a:xfrm>
            <a:off x="155305" y="162964"/>
            <a:ext cx="8296361" cy="85710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औपचारिक ई-मेल </a:t>
            </a:r>
            <a:r>
              <a:rPr b="1" lang="en-US" sz="3600">
                <a:solidFill>
                  <a:schemeClr val="lt1"/>
                </a:solidFill>
              </a:rPr>
              <a:t>के लिए ईमेल शिष्टाचार </a:t>
            </a:r>
            <a:endParaRPr b="1" sz="3600">
              <a:solidFill>
                <a:schemeClr val="lt1"/>
              </a:solidFill>
              <a:latin typeface="Arial"/>
              <a:ea typeface="Arial"/>
              <a:cs typeface="Arial"/>
              <a:sym typeface="Arial"/>
            </a:endParaRPr>
          </a:p>
        </p:txBody>
      </p:sp>
      <p:sp>
        <p:nvSpPr>
          <p:cNvPr id="164" name="Google Shape;164;p5"/>
          <p:cNvSpPr txBox="1"/>
          <p:nvPr/>
        </p:nvSpPr>
        <p:spPr>
          <a:xfrm>
            <a:off x="705749" y="1458051"/>
            <a:ext cx="2170186" cy="84023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आइए जानें कि एक उपयुक्त ई-मेल कैसे लिखते हैं I</a:t>
            </a:r>
            <a:endParaRPr/>
          </a:p>
        </p:txBody>
      </p:sp>
      <p:sp>
        <p:nvSpPr>
          <p:cNvPr id="165" name="Google Shape;165;p5"/>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5"/>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pic>
        <p:nvPicPr>
          <p:cNvPr descr="In this module, what is email etiquette, you will discover the do's and don'ts of email etiquette as well as the features of a well-written email. By applying this new information, you will avoid the pitfalls of miscommunication." id="167" name="Google Shape;167;p5" title="Module 1: What is Email Etiquette?">
            <a:hlinkClick r:id="rId4"/>
          </p:cNvPr>
          <p:cNvPicPr preferRelativeResize="0"/>
          <p:nvPr/>
        </p:nvPicPr>
        <p:blipFill>
          <a:blip r:embed="rId5">
            <a:alphaModFix/>
          </a:blip>
          <a:stretch>
            <a:fillRect/>
          </a:stretch>
        </p:blipFill>
        <p:spPr>
          <a:xfrm>
            <a:off x="3088700" y="1458050"/>
            <a:ext cx="6014600" cy="3383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6"/>
          <p:cNvPicPr preferRelativeResize="0"/>
          <p:nvPr/>
        </p:nvPicPr>
        <p:blipFill rotWithShape="1">
          <a:blip r:embed="rId3">
            <a:alphaModFix/>
          </a:blip>
          <a:srcRect b="9794" l="0" r="0" t="9795"/>
          <a:stretch/>
        </p:blipFill>
        <p:spPr>
          <a:xfrm>
            <a:off x="0" y="6613"/>
            <a:ext cx="12192000" cy="6535678"/>
          </a:xfrm>
          <a:prstGeom prst="rect">
            <a:avLst/>
          </a:prstGeom>
          <a:noFill/>
          <a:ln>
            <a:noFill/>
          </a:ln>
        </p:spPr>
      </p:pic>
      <p:sp>
        <p:nvSpPr>
          <p:cNvPr id="174" name="Google Shape;174;p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5" name="Google Shape;175;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6: इंटरनेट शिष्टाचार - वीडियो कॉन्फ्रेंसिंग, ईमेल और सामाजिक नेटवर्किंग</a:t>
            </a:r>
            <a:endParaRPr/>
          </a:p>
        </p:txBody>
      </p:sp>
      <p:sp>
        <p:nvSpPr>
          <p:cNvPr id="176" name="Google Shape;176;p6"/>
          <p:cNvSpPr txBox="1"/>
          <p:nvPr/>
        </p:nvSpPr>
        <p:spPr>
          <a:xfrm>
            <a:off x="705749" y="307757"/>
            <a:ext cx="7192925" cy="12597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बात करने के लहज़े में माहिर</a:t>
            </a:r>
            <a:endParaRPr b="1" sz="3600">
              <a:solidFill>
                <a:srgbClr val="0064E0"/>
              </a:solidFill>
              <a:latin typeface="Arial"/>
              <a:ea typeface="Arial"/>
              <a:cs typeface="Arial"/>
              <a:sym typeface="Arial"/>
            </a:endParaRPr>
          </a:p>
        </p:txBody>
      </p:sp>
      <p:sp>
        <p:nvSpPr>
          <p:cNvPr id="177" name="Google Shape;177;p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6"/>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pic>
        <p:nvPicPr>
          <p:cNvPr descr="In this module, master of tone, you will learn six important aspects you should apply to every email message your write to make sure they are clear and without misconceptions." id="179" name="Google Shape;179;p6" title="Module 2: Master of Tone">
            <a:hlinkClick r:id="rId4"/>
          </p:cNvPr>
          <p:cNvPicPr preferRelativeResize="0"/>
          <p:nvPr/>
        </p:nvPicPr>
        <p:blipFill>
          <a:blip r:embed="rId5">
            <a:alphaModFix/>
          </a:blip>
          <a:stretch>
            <a:fillRect/>
          </a:stretch>
        </p:blipFill>
        <p:spPr>
          <a:xfrm>
            <a:off x="3058100" y="1720175"/>
            <a:ext cx="6023175" cy="3388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85" name="Google Shape;185;p7"/>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अपनी समझ का परीक्षण करें</a:t>
            </a:r>
            <a:endParaRPr/>
          </a:p>
        </p:txBody>
      </p:sp>
      <p:sp>
        <p:nvSpPr>
          <p:cNvPr id="186" name="Google Shape;186;p7"/>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6: इंटरनेट शिष्टाचार - वीडियो कॉन्फ्रेंसिंग, ईमेल और सामाजिक नेटवर्किंग</a:t>
            </a:r>
            <a:endParaRPr/>
          </a:p>
        </p:txBody>
      </p:sp>
      <p:sp>
        <p:nvSpPr>
          <p:cNvPr id="188" name="Google Shape;188;p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7"/>
          <p:cNvSpPr/>
          <p:nvPr/>
        </p:nvSpPr>
        <p:spPr>
          <a:xfrm>
            <a:off x="6694122" y="4590855"/>
            <a:ext cx="4342798" cy="805352"/>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7"/>
          <p:cNvSpPr/>
          <p:nvPr/>
        </p:nvSpPr>
        <p:spPr>
          <a:xfrm>
            <a:off x="6694122" y="5506524"/>
            <a:ext cx="4342798" cy="805352"/>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7"/>
          <p:cNvSpPr/>
          <p:nvPr/>
        </p:nvSpPr>
        <p:spPr>
          <a:xfrm>
            <a:off x="6694122" y="1640283"/>
            <a:ext cx="4342798" cy="805352"/>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7"/>
          <p:cNvSpPr/>
          <p:nvPr/>
        </p:nvSpPr>
        <p:spPr>
          <a:xfrm>
            <a:off x="11064968" y="1640283"/>
            <a:ext cx="193596" cy="80535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7"/>
          <p:cNvSpPr/>
          <p:nvPr/>
        </p:nvSpPr>
        <p:spPr>
          <a:xfrm>
            <a:off x="6295387" y="1648166"/>
            <a:ext cx="797469" cy="797469"/>
          </a:xfrm>
          <a:prstGeom prst="pie">
            <a:avLst>
              <a:gd fmla="val 5415148" name="adj1"/>
              <a:gd fmla="val 16200000" name="adj2"/>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7"/>
          <p:cNvSpPr/>
          <p:nvPr/>
        </p:nvSpPr>
        <p:spPr>
          <a:xfrm>
            <a:off x="6390547" y="1739385"/>
            <a:ext cx="607147" cy="607147"/>
          </a:xfrm>
          <a:prstGeom prst="ellipse">
            <a:avLst/>
          </a:prstGeom>
          <a:solidFill>
            <a:srgbClr val="0064E0"/>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1</a:t>
            </a:r>
            <a:endParaRPr/>
          </a:p>
        </p:txBody>
      </p:sp>
      <p:sp>
        <p:nvSpPr>
          <p:cNvPr id="195" name="Google Shape;195;p7"/>
          <p:cNvSpPr/>
          <p:nvPr/>
        </p:nvSpPr>
        <p:spPr>
          <a:xfrm>
            <a:off x="7102084" y="1781349"/>
            <a:ext cx="393483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00000"/>
                </a:solidFill>
                <a:latin typeface="Arial"/>
                <a:ea typeface="Arial"/>
                <a:cs typeface="Arial"/>
                <a:sym typeface="Arial"/>
              </a:rPr>
              <a:t>ई-मेल लिखते समय टोन के कौन से छह तत्वों पर आपको विचार करना चाहिए?</a:t>
            </a:r>
            <a:endParaRPr/>
          </a:p>
        </p:txBody>
      </p:sp>
      <p:sp>
        <p:nvSpPr>
          <p:cNvPr id="196" name="Google Shape;196;p7"/>
          <p:cNvSpPr/>
          <p:nvPr/>
        </p:nvSpPr>
        <p:spPr>
          <a:xfrm>
            <a:off x="6694122" y="2619962"/>
            <a:ext cx="4342798" cy="805352"/>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7"/>
          <p:cNvSpPr/>
          <p:nvPr/>
        </p:nvSpPr>
        <p:spPr>
          <a:xfrm>
            <a:off x="11064968" y="2619962"/>
            <a:ext cx="193596" cy="805352"/>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7"/>
          <p:cNvSpPr/>
          <p:nvPr/>
        </p:nvSpPr>
        <p:spPr>
          <a:xfrm>
            <a:off x="6295387" y="2627845"/>
            <a:ext cx="797469" cy="797469"/>
          </a:xfrm>
          <a:prstGeom prst="pie">
            <a:avLst>
              <a:gd fmla="val 5415148" name="adj1"/>
              <a:gd fmla="val 16200000" name="adj2"/>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7"/>
          <p:cNvSpPr/>
          <p:nvPr/>
        </p:nvSpPr>
        <p:spPr>
          <a:xfrm>
            <a:off x="6390547" y="2719064"/>
            <a:ext cx="607147" cy="607147"/>
          </a:xfrm>
          <a:prstGeom prst="ellipse">
            <a:avLst/>
          </a:prstGeom>
          <a:solidFill>
            <a:srgbClr val="00B14F"/>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2</a:t>
            </a:r>
            <a:endParaRPr/>
          </a:p>
        </p:txBody>
      </p:sp>
      <p:sp>
        <p:nvSpPr>
          <p:cNvPr id="200" name="Google Shape;200;p7"/>
          <p:cNvSpPr/>
          <p:nvPr/>
        </p:nvSpPr>
        <p:spPr>
          <a:xfrm>
            <a:off x="7102084" y="2761028"/>
            <a:ext cx="393483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00000"/>
                </a:solidFill>
                <a:latin typeface="Arial"/>
                <a:ea typeface="Arial"/>
                <a:cs typeface="Arial"/>
                <a:sym typeface="Arial"/>
              </a:rPr>
              <a:t>ई-मेल लिखते समय याद रखने वाला सबसे महत्वपूर्ण हिस्सा क्या है?</a:t>
            </a:r>
            <a:endParaRPr/>
          </a:p>
        </p:txBody>
      </p:sp>
      <p:sp>
        <p:nvSpPr>
          <p:cNvPr id="201" name="Google Shape;201;p7"/>
          <p:cNvSpPr/>
          <p:nvPr/>
        </p:nvSpPr>
        <p:spPr>
          <a:xfrm>
            <a:off x="6694122" y="3581856"/>
            <a:ext cx="4342798" cy="805352"/>
          </a:xfrm>
          <a:prstGeom prst="rect">
            <a:avLst/>
          </a:prstGeom>
          <a:gradFill>
            <a:gsLst>
              <a:gs pos="0">
                <a:srgbClr val="EAEAEA"/>
              </a:gs>
              <a:gs pos="100000">
                <a:srgbClr val="F2F2F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7"/>
          <p:cNvSpPr/>
          <p:nvPr/>
        </p:nvSpPr>
        <p:spPr>
          <a:xfrm>
            <a:off x="11064968" y="3581856"/>
            <a:ext cx="193596" cy="805352"/>
          </a:xfrm>
          <a:prstGeom prst="rect">
            <a:avLst/>
          </a:prstGeom>
          <a:solidFill>
            <a:srgbClr val="FFC00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7"/>
          <p:cNvSpPr/>
          <p:nvPr/>
        </p:nvSpPr>
        <p:spPr>
          <a:xfrm>
            <a:off x="6295387" y="3589739"/>
            <a:ext cx="797469" cy="797469"/>
          </a:xfrm>
          <a:prstGeom prst="pie">
            <a:avLst>
              <a:gd fmla="val 5415148" name="adj1"/>
              <a:gd fmla="val 16200000" name="adj2"/>
            </a:avLst>
          </a:prstGeom>
          <a:solidFill>
            <a:srgbClr val="FFC00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7"/>
          <p:cNvSpPr/>
          <p:nvPr/>
        </p:nvSpPr>
        <p:spPr>
          <a:xfrm>
            <a:off x="6390547" y="3680958"/>
            <a:ext cx="607147" cy="607147"/>
          </a:xfrm>
          <a:prstGeom prst="ellipse">
            <a:avLst/>
          </a:prstGeom>
          <a:solidFill>
            <a:srgbClr val="FFC002"/>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3</a:t>
            </a:r>
            <a:endParaRPr/>
          </a:p>
        </p:txBody>
      </p:sp>
      <p:sp>
        <p:nvSpPr>
          <p:cNvPr id="205" name="Google Shape;205;p7"/>
          <p:cNvSpPr/>
          <p:nvPr/>
        </p:nvSpPr>
        <p:spPr>
          <a:xfrm>
            <a:off x="7102084" y="3722922"/>
            <a:ext cx="393483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00000"/>
                </a:solidFill>
                <a:latin typeface="Arial"/>
                <a:ea typeface="Arial"/>
                <a:cs typeface="Arial"/>
                <a:sym typeface="Arial"/>
              </a:rPr>
              <a:t>ई-मेल शुरू करने के लिए आप कौन से औपचारिक अभिवादन का उपयोग कर सकते हैं?</a:t>
            </a:r>
            <a:endParaRPr/>
          </a:p>
        </p:txBody>
      </p:sp>
      <p:sp>
        <p:nvSpPr>
          <p:cNvPr id="206" name="Google Shape;206;p7"/>
          <p:cNvSpPr/>
          <p:nvPr/>
        </p:nvSpPr>
        <p:spPr>
          <a:xfrm>
            <a:off x="11064968" y="4573811"/>
            <a:ext cx="193596" cy="805352"/>
          </a:xfrm>
          <a:prstGeom prst="rect">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7"/>
          <p:cNvSpPr/>
          <p:nvPr/>
        </p:nvSpPr>
        <p:spPr>
          <a:xfrm>
            <a:off x="6295387" y="4581694"/>
            <a:ext cx="797469" cy="797469"/>
          </a:xfrm>
          <a:prstGeom prst="pie">
            <a:avLst>
              <a:gd fmla="val 5415148" name="adj1"/>
              <a:gd fmla="val 16200000" name="adj2"/>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7"/>
          <p:cNvSpPr/>
          <p:nvPr/>
        </p:nvSpPr>
        <p:spPr>
          <a:xfrm>
            <a:off x="6390547" y="4672913"/>
            <a:ext cx="607147" cy="607147"/>
          </a:xfrm>
          <a:prstGeom prst="ellipse">
            <a:avLst/>
          </a:prstGeom>
          <a:solidFill>
            <a:srgbClr val="ED7D30"/>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4</a:t>
            </a:r>
            <a:endParaRPr/>
          </a:p>
        </p:txBody>
      </p:sp>
      <p:sp>
        <p:nvSpPr>
          <p:cNvPr id="209" name="Google Shape;209;p7"/>
          <p:cNvSpPr/>
          <p:nvPr/>
        </p:nvSpPr>
        <p:spPr>
          <a:xfrm>
            <a:off x="7102084" y="4731921"/>
            <a:ext cx="393483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00000"/>
                </a:solidFill>
                <a:latin typeface="Arial"/>
                <a:ea typeface="Arial"/>
                <a:cs typeface="Arial"/>
                <a:sym typeface="Arial"/>
              </a:rPr>
              <a:t>अपना ई-मेल पूरी तरह से बड़े अक्षरों में लिखना एक अच्छा विचार क्यों नहीं होगा?</a:t>
            </a:r>
            <a:endParaRPr/>
          </a:p>
        </p:txBody>
      </p:sp>
      <p:sp>
        <p:nvSpPr>
          <p:cNvPr id="210" name="Google Shape;210;p7"/>
          <p:cNvSpPr/>
          <p:nvPr/>
        </p:nvSpPr>
        <p:spPr>
          <a:xfrm>
            <a:off x="11064968" y="5490255"/>
            <a:ext cx="193596" cy="805352"/>
          </a:xfrm>
          <a:prstGeom prst="rect">
            <a:avLst/>
          </a:prstGeom>
          <a:solidFill>
            <a:srgbClr val="5B9B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7"/>
          <p:cNvSpPr/>
          <p:nvPr/>
        </p:nvSpPr>
        <p:spPr>
          <a:xfrm>
            <a:off x="6295387" y="5498138"/>
            <a:ext cx="797469" cy="797469"/>
          </a:xfrm>
          <a:prstGeom prst="pie">
            <a:avLst>
              <a:gd fmla="val 5415148" name="adj1"/>
              <a:gd fmla="val 16200000" name="adj2"/>
            </a:avLst>
          </a:prstGeom>
          <a:solidFill>
            <a:srgbClr val="5B9B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7"/>
          <p:cNvSpPr/>
          <p:nvPr/>
        </p:nvSpPr>
        <p:spPr>
          <a:xfrm>
            <a:off x="6390547" y="5589357"/>
            <a:ext cx="607147" cy="607147"/>
          </a:xfrm>
          <a:prstGeom prst="ellipse">
            <a:avLst/>
          </a:prstGeom>
          <a:solidFill>
            <a:srgbClr val="5B9BD4"/>
          </a:solidFill>
          <a:ln cap="flat" cmpd="sng" w="254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5</a:t>
            </a:r>
            <a:endParaRPr/>
          </a:p>
        </p:txBody>
      </p:sp>
      <p:sp>
        <p:nvSpPr>
          <p:cNvPr id="213" name="Google Shape;213;p7"/>
          <p:cNvSpPr/>
          <p:nvPr/>
        </p:nvSpPr>
        <p:spPr>
          <a:xfrm>
            <a:off x="7102084" y="5647590"/>
            <a:ext cx="393483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00000"/>
                </a:solidFill>
                <a:latin typeface="Arial"/>
                <a:ea typeface="Arial"/>
                <a:cs typeface="Arial"/>
                <a:sym typeface="Arial"/>
              </a:rPr>
              <a:t>अपने ई-मेल को अत्यधिक सजावटी फोंट में टाइप करना एक अच्छा विचार क्यों नहीं होगा?</a:t>
            </a:r>
            <a:endParaRPr/>
          </a:p>
        </p:txBody>
      </p:sp>
      <p:pic>
        <p:nvPicPr>
          <p:cNvPr id="214" name="Google Shape;214;p7"/>
          <p:cNvPicPr preferRelativeResize="0"/>
          <p:nvPr/>
        </p:nvPicPr>
        <p:blipFill rotWithShape="1">
          <a:blip r:embed="rId3">
            <a:alphaModFix/>
          </a:blip>
          <a:srcRect b="0" l="0" r="0" t="0"/>
          <a:stretch/>
        </p:blipFill>
        <p:spPr>
          <a:xfrm>
            <a:off x="1767592" y="1809634"/>
            <a:ext cx="4326679" cy="4454650"/>
          </a:xfrm>
          <a:prstGeom prst="rect">
            <a:avLst/>
          </a:prstGeom>
          <a:noFill/>
          <a:ln>
            <a:noFill/>
          </a:ln>
        </p:spPr>
      </p:pic>
      <p:sp>
        <p:nvSpPr>
          <p:cNvPr id="215" name="Google Shape;215;p7"/>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8"/>
          <p:cNvPicPr preferRelativeResize="0"/>
          <p:nvPr/>
        </p:nvPicPr>
        <p:blipFill rotWithShape="1">
          <a:blip r:embed="rId3">
            <a:alphaModFix/>
          </a:blip>
          <a:srcRect b="3620" l="0" r="0" t="26571"/>
          <a:stretch/>
        </p:blipFill>
        <p:spPr>
          <a:xfrm>
            <a:off x="0" y="880333"/>
            <a:ext cx="12192000" cy="5669910"/>
          </a:xfrm>
          <a:prstGeom prst="rect">
            <a:avLst/>
          </a:prstGeom>
          <a:noFill/>
          <a:ln>
            <a:noFill/>
          </a:ln>
        </p:spPr>
      </p:pic>
      <p:sp>
        <p:nvSpPr>
          <p:cNvPr id="222" name="Google Shape;222;p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3" name="Google Shape;223;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6: इंटरनेट शिष्टाचार - वीडियो कॉन्फ्रेंसिंग, ईमेल और सामाजिक नेटवर्किंग</a:t>
            </a:r>
            <a:endParaRPr/>
          </a:p>
        </p:txBody>
      </p:sp>
      <p:sp>
        <p:nvSpPr>
          <p:cNvPr id="224" name="Google Shape;224;p8"/>
          <p:cNvSpPr txBox="1"/>
          <p:nvPr/>
        </p:nvSpPr>
        <p:spPr>
          <a:xfrm>
            <a:off x="705749" y="307757"/>
            <a:ext cx="8296361" cy="85710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वीडियो सम्मेलन शिष्टाचार</a:t>
            </a:r>
            <a:endParaRPr b="1" sz="3600">
              <a:solidFill>
                <a:srgbClr val="0064E0"/>
              </a:solidFill>
              <a:latin typeface="Arial"/>
              <a:ea typeface="Arial"/>
              <a:cs typeface="Arial"/>
              <a:sym typeface="Arial"/>
            </a:endParaRPr>
          </a:p>
        </p:txBody>
      </p:sp>
      <p:sp>
        <p:nvSpPr>
          <p:cNvPr id="225" name="Google Shape;225;p8"/>
          <p:cNvSpPr txBox="1"/>
          <p:nvPr/>
        </p:nvSpPr>
        <p:spPr>
          <a:xfrm>
            <a:off x="9145271" y="1060684"/>
            <a:ext cx="2323904" cy="1089529"/>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वीडियो सम्मेलन के दौरान प्रस्तुत करने योग्य कैसे बनें, आइए वीडियो देखें!</a:t>
            </a:r>
            <a:endParaRPr/>
          </a:p>
        </p:txBody>
      </p:sp>
      <p:sp>
        <p:nvSpPr>
          <p:cNvPr id="226" name="Google Shape;226;p8"/>
          <p:cNvSpPr/>
          <p:nvPr/>
        </p:nvSpPr>
        <p:spPr>
          <a:xfrm>
            <a:off x="839788" y="894041"/>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8"/>
          <p:cNvSpPr/>
          <p:nvPr/>
        </p:nvSpPr>
        <p:spPr>
          <a:xfrm>
            <a:off x="2959100" y="1316473"/>
            <a:ext cx="6032500" cy="3794061"/>
          </a:xfrm>
          <a:custGeom>
            <a:rect b="b" l="l" r="r" t="t"/>
            <a:pathLst>
              <a:path extrusionOk="0" h="3794061" w="6032500">
                <a:moveTo>
                  <a:pt x="0" y="50800"/>
                </a:moveTo>
                <a:lnTo>
                  <a:pt x="6032500" y="0"/>
                </a:lnTo>
                <a:lnTo>
                  <a:pt x="5969000" y="3794061"/>
                </a:lnTo>
                <a:lnTo>
                  <a:pt x="0" y="3717861"/>
                </a:lnTo>
                <a:lnTo>
                  <a:pt x="0" y="5080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8"/>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pic>
        <p:nvPicPr>
          <p:cNvPr descr="Hi guys! Here are some tips that we should keep in mind during on line classes! Enjoy watching!" id="229" name="Google Shape;229;p8" title="Netiquette for Online Classes-Teacher Chay">
            <a:hlinkClick r:id="rId4"/>
          </p:cNvPr>
          <p:cNvPicPr preferRelativeResize="0"/>
          <p:nvPr/>
        </p:nvPicPr>
        <p:blipFill>
          <a:blip r:embed="rId5">
            <a:alphaModFix/>
          </a:blip>
          <a:stretch>
            <a:fillRect/>
          </a:stretch>
        </p:blipFill>
        <p:spPr>
          <a:xfrm>
            <a:off x="2823800" y="1482175"/>
            <a:ext cx="6199318" cy="379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35" name="Google Shape;235;p9"/>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मुख्य प्रश्न: ऑनलाइन कक्षाएं</a:t>
            </a:r>
            <a:endParaRPr/>
          </a:p>
        </p:txBody>
      </p:sp>
      <p:sp>
        <p:nvSpPr>
          <p:cNvPr id="236" name="Google Shape;236;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6: इंटरनेट शिष्टाचार - वीडियो कॉन्फ्रेंसिंग, ईमेल और सामाजिक नेटवर्किंग</a:t>
            </a:r>
            <a:endParaRPr/>
          </a:p>
        </p:txBody>
      </p:sp>
      <p:sp>
        <p:nvSpPr>
          <p:cNvPr id="237" name="Google Shape;237;p9"/>
          <p:cNvSpPr/>
          <p:nvPr/>
        </p:nvSpPr>
        <p:spPr>
          <a:xfrm>
            <a:off x="644577" y="4918918"/>
            <a:ext cx="7565973" cy="1277273"/>
          </a:xfrm>
          <a:prstGeom prst="rect">
            <a:avLst/>
          </a:prstGeom>
          <a:noFill/>
          <a:ln>
            <a:noFill/>
          </a:ln>
        </p:spPr>
        <p:txBody>
          <a:bodyPr anchorCtr="0" anchor="t" bIns="45700" lIns="91425" spcFirstLastPara="1" rIns="91425" wrap="square" tIns="45700">
            <a:spAutoFit/>
          </a:bodyPr>
          <a:lstStyle/>
          <a:p>
            <a:pPr indent="0" lvl="0" marL="126997" marR="0" rtl="0" algn="l">
              <a:spcBef>
                <a:spcPts val="0"/>
              </a:spcBef>
              <a:spcAft>
                <a:spcPts val="0"/>
              </a:spcAft>
              <a:buNone/>
            </a:pPr>
            <a:r>
              <a:rPr lang="en-US" sz="1800">
                <a:solidFill>
                  <a:schemeClr val="lt1"/>
                </a:solidFill>
                <a:latin typeface="Arial"/>
                <a:ea typeface="Arial"/>
                <a:cs typeface="Arial"/>
                <a:sym typeface="Arial"/>
              </a:rPr>
              <a:t>Dictionary.com के अनुसार, एक डिजिटल नागरिक है:</a:t>
            </a:r>
            <a:endParaRPr/>
          </a:p>
          <a:p>
            <a:pPr indent="0" lvl="0" marL="126997" marR="0" rtl="0" algn="l">
              <a:spcBef>
                <a:spcPts val="600"/>
              </a:spcBef>
              <a:spcAft>
                <a:spcPts val="0"/>
              </a:spcAft>
              <a:buNone/>
            </a:pPr>
            <a:r>
              <a:rPr i="1" lang="en-US" sz="1800">
                <a:solidFill>
                  <a:schemeClr val="lt1"/>
                </a:solidFill>
                <a:latin typeface="Arial"/>
                <a:ea typeface="Arial"/>
                <a:cs typeface="Arial"/>
                <a:sym typeface="Arial"/>
              </a:rPr>
              <a:t>एक व्यक्ति जो विशेष रूप से सामाजिक और नागरिक गतिविधियों में जिम्मेदारी से भाग लेने के लिए इंटरनेट और अन्य डिजिटल प्रौद्योगिकी का प्रभावी ढंग से उपयोग करने के लिए कौशल और ज्ञान विकसित करता है।</a:t>
            </a:r>
            <a:endParaRPr/>
          </a:p>
        </p:txBody>
      </p:sp>
      <p:sp>
        <p:nvSpPr>
          <p:cNvPr id="238" name="Google Shape;238;p9"/>
          <p:cNvSpPr/>
          <p:nvPr/>
        </p:nvSpPr>
        <p:spPr>
          <a:xfrm flipH="1">
            <a:off x="713241" y="1383223"/>
            <a:ext cx="5235575" cy="2252454"/>
          </a:xfrm>
          <a:prstGeom prst="round1Rect">
            <a:avLst>
              <a:gd fmla="val 16949" name="adj"/>
            </a:avLst>
          </a:prstGeom>
          <a:solidFill>
            <a:schemeClr val="lt1"/>
          </a:solidFill>
          <a:ln cap="flat" cmpd="sng" w="28575">
            <a:solidFill>
              <a:srgbClr val="0064E0"/>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360000" spcFirstLastPara="1" rIns="360000"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ऑनलाइन क्लास अटेंड करने से पहले क्या करना चाहिए?</a:t>
            </a:r>
            <a:endParaRPr sz="2400">
              <a:solidFill>
                <a:schemeClr val="dk1"/>
              </a:solidFill>
              <a:latin typeface="Calibri"/>
              <a:ea typeface="Calibri"/>
              <a:cs typeface="Calibri"/>
              <a:sym typeface="Calibri"/>
            </a:endParaRPr>
          </a:p>
        </p:txBody>
      </p:sp>
      <p:sp>
        <p:nvSpPr>
          <p:cNvPr id="239" name="Google Shape;239;p9"/>
          <p:cNvSpPr/>
          <p:nvPr/>
        </p:nvSpPr>
        <p:spPr>
          <a:xfrm>
            <a:off x="6243184" y="1383223"/>
            <a:ext cx="5235575" cy="2252454"/>
          </a:xfrm>
          <a:prstGeom prst="round1Rect">
            <a:avLst>
              <a:gd fmla="val 16949" name="adj"/>
            </a:avLst>
          </a:prstGeom>
          <a:solidFill>
            <a:schemeClr val="lt1"/>
          </a:solidFill>
          <a:ln cap="flat" cmpd="sng" w="28575">
            <a:solidFill>
              <a:srgbClr val="FFC002"/>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360000" spcFirstLastPara="1" rIns="360000"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ऑनलाइन क्लास अटेंड करने से पहले टेस्ट कॉल करना क्यों जरूरी है?</a:t>
            </a:r>
            <a:endParaRPr sz="2400">
              <a:solidFill>
                <a:schemeClr val="dk1"/>
              </a:solidFill>
              <a:latin typeface="Calibri"/>
              <a:ea typeface="Calibri"/>
              <a:cs typeface="Calibri"/>
              <a:sym typeface="Calibri"/>
            </a:endParaRPr>
          </a:p>
        </p:txBody>
      </p:sp>
      <p:sp>
        <p:nvSpPr>
          <p:cNvPr id="240" name="Google Shape;240;p9"/>
          <p:cNvSpPr/>
          <p:nvPr/>
        </p:nvSpPr>
        <p:spPr>
          <a:xfrm rot="10800000">
            <a:off x="713241" y="3865166"/>
            <a:ext cx="5235575" cy="2252454"/>
          </a:xfrm>
          <a:prstGeom prst="round1Rect">
            <a:avLst>
              <a:gd fmla="val 16667" name="adj"/>
            </a:avLst>
          </a:prstGeom>
          <a:solidFill>
            <a:schemeClr val="lt1"/>
          </a:solidFill>
          <a:ln cap="flat" cmpd="sng" w="28575">
            <a:solidFill>
              <a:schemeClr val="dk2"/>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360000" spcFirstLastPara="1" rIns="360000"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41" name="Google Shape;241;p9"/>
          <p:cNvSpPr/>
          <p:nvPr/>
        </p:nvSpPr>
        <p:spPr>
          <a:xfrm flipH="1" rot="10800000">
            <a:off x="6243184" y="3865166"/>
            <a:ext cx="5235575" cy="2252454"/>
          </a:xfrm>
          <a:prstGeom prst="round1Rect">
            <a:avLst>
              <a:gd fmla="val 16667" name="adj"/>
            </a:avLst>
          </a:prstGeom>
          <a:solidFill>
            <a:schemeClr val="lt1"/>
          </a:solidFill>
          <a:ln cap="flat" cmpd="sng" w="28575">
            <a:solidFill>
              <a:schemeClr val="accent2"/>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360000" spcFirstLastPara="1" rIns="360000"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42" name="Google Shape;242;p9"/>
          <p:cNvSpPr/>
          <p:nvPr/>
        </p:nvSpPr>
        <p:spPr>
          <a:xfrm>
            <a:off x="839788" y="894041"/>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3" name="Google Shape;243;p9"/>
          <p:cNvGrpSpPr/>
          <p:nvPr/>
        </p:nvGrpSpPr>
        <p:grpSpPr>
          <a:xfrm>
            <a:off x="5040613" y="2715499"/>
            <a:ext cx="2069846" cy="2069846"/>
            <a:chOff x="5307657" y="2972397"/>
            <a:chExt cx="1419646" cy="1419646"/>
          </a:xfrm>
        </p:grpSpPr>
        <p:sp>
          <p:nvSpPr>
            <p:cNvPr id="244" name="Google Shape;244;p9"/>
            <p:cNvSpPr/>
            <p:nvPr/>
          </p:nvSpPr>
          <p:spPr>
            <a:xfrm>
              <a:off x="5307657" y="2972397"/>
              <a:ext cx="1419646" cy="1419646"/>
            </a:xfrm>
            <a:prstGeom prst="ellipse">
              <a:avLst/>
            </a:prstGeom>
            <a:solidFill>
              <a:srgbClr val="F2F2F2"/>
            </a:solidFill>
            <a:ln>
              <a:noFill/>
            </a:ln>
            <a:effectLst>
              <a:outerShdw blurRad="63500" sx="102000" rotWithShape="0" algn="ctr" sy="102000">
                <a:srgbClr val="000000">
                  <a:alpha val="40000"/>
                </a:srgbClr>
              </a:outerShdw>
            </a:effectLst>
          </p:spPr>
          <p:txBody>
            <a:bodyPr anchorCtr="0" anchor="b" bIns="0" lIns="0" spcFirstLastPara="1" rIns="0" wrap="square" tIns="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5" name="Google Shape;245;p9"/>
            <p:cNvSpPr/>
            <p:nvPr/>
          </p:nvSpPr>
          <p:spPr>
            <a:xfrm>
              <a:off x="5426248" y="3090988"/>
              <a:ext cx="1182464" cy="1182464"/>
            </a:xfrm>
            <a:prstGeom prst="ellipse">
              <a:avLst/>
            </a:prstGeom>
            <a:solidFill>
              <a:srgbClr val="00B14F"/>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b="1" sz="1200">
                <a:solidFill>
                  <a:schemeClr val="dk1"/>
                </a:solidFill>
                <a:latin typeface="Arial"/>
                <a:ea typeface="Arial"/>
                <a:cs typeface="Arial"/>
                <a:sym typeface="Arial"/>
              </a:endParaRPr>
            </a:p>
          </p:txBody>
        </p:sp>
      </p:grpSp>
      <p:pic>
        <p:nvPicPr>
          <p:cNvPr id="246" name="Google Shape;246;p9"/>
          <p:cNvPicPr preferRelativeResize="0"/>
          <p:nvPr/>
        </p:nvPicPr>
        <p:blipFill rotWithShape="1">
          <a:blip r:embed="rId3">
            <a:alphaModFix/>
          </a:blip>
          <a:srcRect b="0" l="0" r="0" t="0"/>
          <a:stretch/>
        </p:blipFill>
        <p:spPr>
          <a:xfrm>
            <a:off x="5637658" y="3169424"/>
            <a:ext cx="916683" cy="1199651"/>
          </a:xfrm>
          <a:prstGeom prst="rect">
            <a:avLst/>
          </a:prstGeom>
          <a:noFill/>
          <a:ln>
            <a:noFill/>
          </a:ln>
        </p:spPr>
      </p:pic>
      <p:sp>
        <p:nvSpPr>
          <p:cNvPr id="247" name="Google Shape;247;p9"/>
          <p:cNvSpPr/>
          <p:nvPr/>
        </p:nvSpPr>
        <p:spPr>
          <a:xfrm>
            <a:off x="705749" y="1383223"/>
            <a:ext cx="794032" cy="794032"/>
          </a:xfrm>
          <a:prstGeom prst="ellipse">
            <a:avLst/>
          </a:prstGeom>
          <a:solidFill>
            <a:srgbClr val="0064E0"/>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1</a:t>
            </a:r>
            <a:endParaRPr b="1" sz="3200">
              <a:solidFill>
                <a:schemeClr val="lt1"/>
              </a:solidFill>
              <a:latin typeface="Arial"/>
              <a:ea typeface="Arial"/>
              <a:cs typeface="Arial"/>
              <a:sym typeface="Arial"/>
            </a:endParaRPr>
          </a:p>
        </p:txBody>
      </p:sp>
      <p:sp>
        <p:nvSpPr>
          <p:cNvPr id="248" name="Google Shape;248;p9"/>
          <p:cNvSpPr/>
          <p:nvPr/>
        </p:nvSpPr>
        <p:spPr>
          <a:xfrm>
            <a:off x="10684727" y="1383223"/>
            <a:ext cx="794032" cy="794032"/>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2</a:t>
            </a:r>
            <a:endParaRPr b="1" sz="3200">
              <a:solidFill>
                <a:schemeClr val="dk1"/>
              </a:solidFill>
              <a:latin typeface="Arial"/>
              <a:ea typeface="Arial"/>
              <a:cs typeface="Arial"/>
              <a:sym typeface="Arial"/>
            </a:endParaRPr>
          </a:p>
        </p:txBody>
      </p:sp>
      <p:sp>
        <p:nvSpPr>
          <p:cNvPr id="249" name="Google Shape;249;p9"/>
          <p:cNvSpPr/>
          <p:nvPr/>
        </p:nvSpPr>
        <p:spPr>
          <a:xfrm>
            <a:off x="705749" y="5323588"/>
            <a:ext cx="794032" cy="794032"/>
          </a:xfrm>
          <a:prstGeom prst="ellipse">
            <a:avLst/>
          </a:prstGeom>
          <a:solidFill>
            <a:schemeClr val="dk2"/>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lang="en-US" sz="3200">
                <a:solidFill>
                  <a:schemeClr val="lt1"/>
                </a:solidFill>
                <a:latin typeface="Arial"/>
                <a:ea typeface="Arial"/>
                <a:cs typeface="Arial"/>
                <a:sym typeface="Arial"/>
              </a:rPr>
              <a:t>3</a:t>
            </a:r>
            <a:endParaRPr b="1" sz="3200">
              <a:solidFill>
                <a:schemeClr val="lt1"/>
              </a:solidFill>
              <a:latin typeface="Arial"/>
              <a:ea typeface="Arial"/>
              <a:cs typeface="Arial"/>
              <a:sym typeface="Arial"/>
            </a:endParaRPr>
          </a:p>
        </p:txBody>
      </p:sp>
      <p:sp>
        <p:nvSpPr>
          <p:cNvPr id="250" name="Google Shape;250;p9"/>
          <p:cNvSpPr/>
          <p:nvPr/>
        </p:nvSpPr>
        <p:spPr>
          <a:xfrm>
            <a:off x="10684727" y="5323588"/>
            <a:ext cx="794032" cy="794032"/>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4</a:t>
            </a:r>
            <a:endParaRPr b="1" sz="3200">
              <a:solidFill>
                <a:schemeClr val="dk1"/>
              </a:solidFill>
              <a:latin typeface="Arial"/>
              <a:ea typeface="Arial"/>
              <a:cs typeface="Arial"/>
              <a:sym typeface="Arial"/>
            </a:endParaRPr>
          </a:p>
        </p:txBody>
      </p:sp>
      <p:sp>
        <p:nvSpPr>
          <p:cNvPr id="251" name="Google Shape;251;p9"/>
          <p:cNvSpPr/>
          <p:nvPr/>
        </p:nvSpPr>
        <p:spPr>
          <a:xfrm flipH="1">
            <a:off x="6243184" y="3865166"/>
            <a:ext cx="5235575" cy="2252454"/>
          </a:xfrm>
          <a:prstGeom prst="round1Rect">
            <a:avLst>
              <a:gd fmla="val 16667" name="adj"/>
            </a:avLst>
          </a:prstGeom>
          <a:noFill/>
          <a:ln>
            <a:noFill/>
          </a:ln>
          <a:effectLst>
            <a:outerShdw blurRad="63500" sx="102000" rotWithShape="0" algn="ctr" sy="102000">
              <a:srgbClr val="000000">
                <a:alpha val="40000"/>
              </a:srgbClr>
            </a:outerShdw>
          </a:effectLst>
        </p:spPr>
        <p:txBody>
          <a:bodyPr anchorCtr="0" anchor="ctr" bIns="45700" lIns="360000" spcFirstLastPara="1" rIns="360000"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आपको अपनी ऑनलाइन कक्षा के लिए कैसे कपड़े पहनने चाहिए?</a:t>
            </a:r>
            <a:endParaRPr sz="2400">
              <a:solidFill>
                <a:schemeClr val="dk1"/>
              </a:solidFill>
              <a:latin typeface="Calibri"/>
              <a:ea typeface="Calibri"/>
              <a:cs typeface="Calibri"/>
              <a:sym typeface="Calibri"/>
            </a:endParaRPr>
          </a:p>
        </p:txBody>
      </p:sp>
      <p:sp>
        <p:nvSpPr>
          <p:cNvPr id="252" name="Google Shape;252;p9"/>
          <p:cNvSpPr/>
          <p:nvPr/>
        </p:nvSpPr>
        <p:spPr>
          <a:xfrm flipH="1">
            <a:off x="713241" y="3865166"/>
            <a:ext cx="5235575" cy="2252454"/>
          </a:xfrm>
          <a:prstGeom prst="round1Rect">
            <a:avLst>
              <a:gd fmla="val 16667" name="adj"/>
            </a:avLst>
          </a:prstGeom>
          <a:noFill/>
          <a:ln>
            <a:noFill/>
          </a:ln>
          <a:effectLst>
            <a:outerShdw blurRad="63500" sx="102000" rotWithShape="0" algn="ctr" sy="102000">
              <a:srgbClr val="000000">
                <a:alpha val="40000"/>
              </a:srgbClr>
            </a:outerShdw>
          </a:effectLst>
        </p:spPr>
        <p:txBody>
          <a:bodyPr anchorCtr="0" anchor="ctr" bIns="45700" lIns="360000" spcFirstLastPara="1" rIns="360000"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आपके ऑनलाइन कॉल के दौरान किन सामान्य ध्यान हटाने वाली चीज़ों से बचना चाहिए?</a:t>
            </a:r>
            <a:endParaRPr sz="2400">
              <a:solidFill>
                <a:schemeClr val="dk1"/>
              </a:solidFill>
              <a:latin typeface="Calibri"/>
              <a:ea typeface="Calibri"/>
              <a:cs typeface="Calibri"/>
              <a:sym typeface="Calibri"/>
            </a:endParaRPr>
          </a:p>
        </p:txBody>
      </p:sp>
      <p:sp>
        <p:nvSpPr>
          <p:cNvPr id="253" name="Google Shape;253;p9"/>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