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7">
          <p15:clr>
            <a:srgbClr val="A4A3A4"/>
          </p15:clr>
        </p15:guide>
        <p15:guide id="2" pos="529">
          <p15:clr>
            <a:srgbClr val="A4A3A4"/>
          </p15:clr>
        </p15:guide>
        <p15:guide id="3" pos="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E42D6D-A393-429C-88B4-C89ECF71CD5A}">
  <a:tblStyle styleId="{E6E42D6D-A393-429C-88B4-C89ECF71CD5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hw_5Uq86Gw"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Amm5YSe_us&amp;t=1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5 tips for avoiding plagiarism - YouTube</a:t>
            </a:r>
            <a:r>
              <a:rPr lang="en-US"/>
              <a:t> </a:t>
            </a:r>
            <a:endParaRPr/>
          </a:p>
        </p:txBody>
      </p:sp>
      <p:sp>
        <p:nvSpPr>
          <p:cNvPr id="219" name="Google Shape;21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563C1"/>
              </a:buClr>
              <a:buSzPts val="1200"/>
              <a:buFont typeface="Times New Roman"/>
              <a:buNone/>
            </a:pPr>
            <a:r>
              <a:rPr lang="en-US" sz="1200" u="sng">
                <a:solidFill>
                  <a:srgbClr val="0563C1"/>
                </a:solidFill>
                <a:latin typeface="Times New Roman"/>
                <a:ea typeface="Times New Roman"/>
                <a:cs typeface="Times New Roman"/>
                <a:sym typeface="Times New Roman"/>
              </a:rPr>
              <a:t>https://quizizz.com/admin/quiz/5ecc6d34a5c152001be1555c/email-etiquette</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32" name="Google Shape;23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Explaining Plagiarism (Paraphrasing &amp; Citing too!) - YouTube</a:t>
            </a:r>
            <a:r>
              <a:rPr lang="en-US"/>
              <a:t> </a:t>
            </a:r>
            <a:endParaRPr/>
          </a:p>
        </p:txBody>
      </p:sp>
      <p:sp>
        <p:nvSpPr>
          <p:cNvPr id="156" name="Google Shape;1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2"/>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2" name="Google Shape;82;p11"/>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12"/>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12"/>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2" name="Google Shape;22;p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 name="Google Shape;28;p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9" name="Google Shape;29;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30" name="Google Shape;30;p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1" name="Google Shape;31;p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 name="Google Shape;36;p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7" name="Google Shape;37;p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 name="Google Shape;44;p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5" name="Google Shape;45;p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4" name="Google Shape;54;p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5" name="Google Shape;55;p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0" name="Google Shape;60;p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1" name="Google Shape;61;p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9"/>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9"/>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p:nvPr>
            <p:ph idx="2" type="pic"/>
          </p:nvPr>
        </p:nvSpPr>
        <p:spPr>
          <a:xfrm>
            <a:off x="5183188" y="987425"/>
            <a:ext cx="6172200" cy="4873625"/>
          </a:xfrm>
          <a:prstGeom prst="rect">
            <a:avLst/>
          </a:prstGeom>
          <a:noFill/>
          <a:ln>
            <a:noFill/>
          </a:ln>
        </p:spPr>
      </p:sp>
      <p:sp>
        <p:nvSpPr>
          <p:cNvPr id="73" name="Google Shape;73;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10"/>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10"/>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hyperlink" Target="http://www.youtube.com/watch?v=Bhw_5Uq86Gw" TargetMode="External"/><Relationship Id="rId5"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www.youtube.com/watch?v=uAmm5YSe_us" TargetMode="External"/><Relationship Id="rId5"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p:nvPr/>
        </p:nvSpPr>
        <p:spPr>
          <a:xfrm>
            <a:off x="7090787" y="2004484"/>
            <a:ext cx="334945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94" name="Google Shape;94;p13"/>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
        <p:nvSpPr>
          <p:cNvPr id="96" name="Google Shape;96;p13"/>
          <p:cNvSpPr/>
          <p:nvPr/>
        </p:nvSpPr>
        <p:spPr>
          <a:xfrm>
            <a:off x="7177872" y="3536799"/>
            <a:ext cx="5014127" cy="149240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3"/>
          <p:cNvSpPr/>
          <p:nvPr/>
        </p:nvSpPr>
        <p:spPr>
          <a:xfrm>
            <a:off x="7386063" y="3617276"/>
            <a:ext cx="4043938" cy="12772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पाठ 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साहित्यिक चोरी क्या है और इससे कैसे बचा जाए</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2"/>
          <p:cNvPicPr preferRelativeResize="0"/>
          <p:nvPr/>
        </p:nvPicPr>
        <p:blipFill rotWithShape="1">
          <a:blip r:embed="rId3">
            <a:alphaModFix/>
          </a:blip>
          <a:srcRect b="9793" l="0" r="0" t="9795"/>
          <a:stretch/>
        </p:blipFill>
        <p:spPr>
          <a:xfrm>
            <a:off x="0" y="14565"/>
            <a:ext cx="12192000" cy="6535678"/>
          </a:xfrm>
          <a:prstGeom prst="rect">
            <a:avLst/>
          </a:prstGeom>
          <a:noFill/>
          <a:ln>
            <a:noFill/>
          </a:ln>
        </p:spPr>
      </p:pic>
      <p:sp>
        <p:nvSpPr>
          <p:cNvPr id="222" name="Google Shape;222;p22"/>
          <p:cNvSpPr/>
          <p:nvPr/>
        </p:nvSpPr>
        <p:spPr>
          <a:xfrm>
            <a:off x="3242654" y="1624123"/>
            <a:ext cx="5739113" cy="3550761"/>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2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24" name="Google Shape;224;p2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225" name="Google Shape;225;p22"/>
          <p:cNvSpPr txBox="1"/>
          <p:nvPr/>
        </p:nvSpPr>
        <p:spPr>
          <a:xfrm>
            <a:off x="705749" y="307757"/>
            <a:ext cx="7192925" cy="12597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आइए जानें गलतियों से बचने के कुछ आसान </a:t>
            </a:r>
            <a:r>
              <a:rPr b="1" i="0" lang="en-US" sz="3600" u="none" cap="none" strike="noStrike">
                <a:solidFill>
                  <a:srgbClr val="FFC002"/>
                </a:solidFill>
                <a:latin typeface="Arial"/>
                <a:ea typeface="Arial"/>
                <a:cs typeface="Arial"/>
                <a:sym typeface="Arial"/>
              </a:rPr>
              <a:t>तरीके</a:t>
            </a:r>
            <a:endParaRPr b="1" i="0" sz="3600" u="none" cap="none" strike="noStrike">
              <a:solidFill>
                <a:srgbClr val="FFC002"/>
              </a:solidFill>
              <a:latin typeface="Arial"/>
              <a:ea typeface="Arial"/>
              <a:cs typeface="Arial"/>
              <a:sym typeface="Arial"/>
            </a:endParaRPr>
          </a:p>
        </p:txBody>
      </p:sp>
      <p:sp>
        <p:nvSpPr>
          <p:cNvPr id="226" name="Google Shape;226;p22"/>
          <p:cNvSpPr/>
          <p:nvPr/>
        </p:nvSpPr>
        <p:spPr>
          <a:xfrm>
            <a:off x="808389" y="149848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22"/>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pic>
        <p:nvPicPr>
          <p:cNvPr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228" name="Google Shape;228;p22" title="5 tips for avoiding plagiarism">
            <a:hlinkClick r:id="rId4"/>
          </p:cNvPr>
          <p:cNvPicPr preferRelativeResize="0"/>
          <p:nvPr/>
        </p:nvPicPr>
        <p:blipFill>
          <a:blip r:embed="rId5">
            <a:alphaModFix/>
          </a:blip>
          <a:stretch>
            <a:fillRect/>
          </a:stretch>
        </p:blipFill>
        <p:spPr>
          <a:xfrm>
            <a:off x="2887322" y="1624125"/>
            <a:ext cx="6312455" cy="355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4E0"/>
        </a:solidFill>
      </p:bgPr>
    </p:bg>
    <p:spTree>
      <p:nvGrpSpPr>
        <p:cNvPr id="233" name="Shape 233"/>
        <p:cNvGrpSpPr/>
        <p:nvPr/>
      </p:nvGrpSpPr>
      <p:grpSpPr>
        <a:xfrm>
          <a:off x="0" y="0"/>
          <a:ext cx="0" cy="0"/>
          <a:chOff x="0" y="0"/>
          <a:chExt cx="0" cy="0"/>
        </a:xfrm>
      </p:grpSpPr>
      <p:pic>
        <p:nvPicPr>
          <p:cNvPr id="234" name="Google Shape;234;p23"/>
          <p:cNvPicPr preferRelativeResize="0"/>
          <p:nvPr/>
        </p:nvPicPr>
        <p:blipFill rotWithShape="1">
          <a:blip r:embed="rId3">
            <a:alphaModFix/>
          </a:blip>
          <a:srcRect b="0" l="0" r="0" t="0"/>
          <a:stretch/>
        </p:blipFill>
        <p:spPr>
          <a:xfrm>
            <a:off x="7619604" y="1078788"/>
            <a:ext cx="4572396" cy="4700423"/>
          </a:xfrm>
          <a:prstGeom prst="rect">
            <a:avLst/>
          </a:prstGeom>
          <a:noFill/>
          <a:ln>
            <a:noFill/>
          </a:ln>
        </p:spPr>
      </p:pic>
      <p:sp>
        <p:nvSpPr>
          <p:cNvPr id="235" name="Google Shape;235;p2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36" name="Google Shape;236;p23"/>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प्रश्नोत्तरी समय! साहित्यिक चोरी या नहीं?</a:t>
            </a:r>
            <a:endParaRPr b="0" i="0" sz="1400" u="none" cap="none" strike="noStrike">
              <a:solidFill>
                <a:srgbClr val="000000"/>
              </a:solidFill>
              <a:latin typeface="Arial"/>
              <a:ea typeface="Arial"/>
              <a:cs typeface="Arial"/>
              <a:sym typeface="Arial"/>
            </a:endParaRPr>
          </a:p>
        </p:txBody>
      </p:sp>
      <p:sp>
        <p:nvSpPr>
          <p:cNvPr id="237" name="Google Shape;237;p2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238" name="Google Shape;238;p23"/>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23"/>
          <p:cNvSpPr/>
          <p:nvPr/>
        </p:nvSpPr>
        <p:spPr>
          <a:xfrm>
            <a:off x="479425" y="1742993"/>
            <a:ext cx="7731125" cy="4093428"/>
          </a:xfrm>
          <a:prstGeom prst="rect">
            <a:avLst/>
          </a:prstGeom>
          <a:noFill/>
          <a:ln>
            <a:noFill/>
          </a:ln>
        </p:spPr>
        <p:txBody>
          <a:bodyPr anchorCtr="0" anchor="t" bIns="45700" lIns="91425" spcFirstLastPara="1" rIns="91425" wrap="square" tIns="45700">
            <a:noAutofit/>
          </a:bodyPr>
          <a:lstStyle/>
          <a:p>
            <a:pPr indent="-324000" lvl="0" marL="324000" marR="0" rtl="0" algn="l">
              <a:lnSpc>
                <a:spcPct val="100000"/>
              </a:lnSpc>
              <a:spcBef>
                <a:spcPts val="0"/>
              </a:spcBef>
              <a:spcAft>
                <a:spcPts val="0"/>
              </a:spcAft>
              <a:buClr>
                <a:schemeClr val="lt1"/>
              </a:buClr>
              <a:buSzPts val="2000"/>
              <a:buFont typeface="Arial"/>
              <a:buChar char="•"/>
            </a:pPr>
            <a:r>
              <a:rPr b="1" i="0" lang="en-US" sz="2000" u="none" cap="none" strike="noStrike">
                <a:solidFill>
                  <a:schemeClr val="lt1"/>
                </a:solidFill>
                <a:latin typeface="Arial"/>
                <a:ea typeface="Arial"/>
                <a:cs typeface="Arial"/>
                <a:sym typeface="Arial"/>
              </a:rPr>
              <a:t>उद्धरण</a:t>
            </a:r>
            <a:r>
              <a:rPr b="1" i="0" lang="en-US" sz="2000" u="none" cap="none" strike="noStrike">
                <a:solidFill>
                  <a:schemeClr val="lt1"/>
                </a:solidFill>
                <a:latin typeface="Arial"/>
                <a:ea typeface="Arial"/>
                <a:cs typeface="Arial"/>
                <a:sym typeface="Arial"/>
              </a:rPr>
              <a:t> को</a:t>
            </a:r>
            <a:r>
              <a:rPr b="1" i="0" lang="en-US" sz="2000" u="none" cap="none" strike="noStrike">
                <a:solidFill>
                  <a:schemeClr val="lt1"/>
                </a:solidFill>
                <a:latin typeface="Arial"/>
                <a:ea typeface="Arial"/>
                <a:cs typeface="Arial"/>
                <a:sym typeface="Arial"/>
              </a:rPr>
              <a:t> उद्धरण चिह्नों में लगाने में विफल। ______________</a:t>
            </a:r>
            <a:endParaRPr b="0" i="0" sz="1400" u="none" cap="none" strike="noStrike">
              <a:solidFill>
                <a:srgbClr val="000000"/>
              </a:solidFill>
              <a:latin typeface="Arial"/>
              <a:ea typeface="Arial"/>
              <a:cs typeface="Arial"/>
              <a:sym typeface="Arial"/>
            </a:endParaRPr>
          </a:p>
          <a:p>
            <a:pPr indent="-196998" lvl="0" marL="323999" marR="0" rtl="0" algn="l">
              <a:lnSpc>
                <a:spcPct val="100000"/>
              </a:lnSpc>
              <a:spcBef>
                <a:spcPts val="0"/>
              </a:spcBef>
              <a:spcAft>
                <a:spcPts val="0"/>
              </a:spcAft>
              <a:buClr>
                <a:schemeClr val="dk1"/>
              </a:buClr>
              <a:buSzPts val="2000"/>
              <a:buFont typeface="Arial"/>
              <a:buNone/>
            </a:pPr>
            <a:r>
              <a:t/>
            </a:r>
            <a:endParaRPr b="1" i="0" sz="2000" u="none" cap="none" strike="noStrike">
              <a:solidFill>
                <a:schemeClr val="lt1"/>
              </a:solidFill>
              <a:latin typeface="Arial"/>
              <a:ea typeface="Arial"/>
              <a:cs typeface="Arial"/>
              <a:sym typeface="Arial"/>
            </a:endParaRPr>
          </a:p>
          <a:p>
            <a:pPr indent="-324000" lvl="0" marL="324000" marR="0" rtl="0" algn="l">
              <a:lnSpc>
                <a:spcPct val="100000"/>
              </a:lnSpc>
              <a:spcBef>
                <a:spcPts val="0"/>
              </a:spcBef>
              <a:spcAft>
                <a:spcPts val="0"/>
              </a:spcAft>
              <a:buClr>
                <a:schemeClr val="lt1"/>
              </a:buClr>
              <a:buSzPts val="2000"/>
              <a:buFont typeface="Arial"/>
              <a:buChar char="•"/>
            </a:pPr>
            <a:r>
              <a:rPr b="1" i="0" lang="en-US" sz="2000" u="none" cap="none" strike="noStrike">
                <a:solidFill>
                  <a:schemeClr val="lt1"/>
                </a:solidFill>
                <a:latin typeface="Arial"/>
                <a:ea typeface="Arial"/>
                <a:cs typeface="Arial"/>
                <a:sym typeface="Arial"/>
              </a:rPr>
              <a:t>श्रेय दिए बिना किसी और के शब्दों या विचारों की नकल करना। ______________</a:t>
            </a:r>
            <a:endParaRPr b="0" i="0" sz="1400" u="none" cap="none" strike="noStrike">
              <a:solidFill>
                <a:srgbClr val="000000"/>
              </a:solidFill>
              <a:latin typeface="Arial"/>
              <a:ea typeface="Arial"/>
              <a:cs typeface="Arial"/>
              <a:sym typeface="Arial"/>
            </a:endParaRPr>
          </a:p>
          <a:p>
            <a:pPr indent="-196998" lvl="0" marL="324000" marR="0" rtl="0" algn="l">
              <a:lnSpc>
                <a:spcPct val="100000"/>
              </a:lnSpc>
              <a:spcBef>
                <a:spcPts val="0"/>
              </a:spcBef>
              <a:spcAft>
                <a:spcPts val="0"/>
              </a:spcAft>
              <a:buClr>
                <a:schemeClr val="dk1"/>
              </a:buClr>
              <a:buSzPts val="2000"/>
              <a:buFont typeface="Arial"/>
              <a:buNone/>
            </a:pPr>
            <a:r>
              <a:t/>
            </a:r>
            <a:endParaRPr b="1" i="0" sz="2000" u="none" cap="none" strike="noStrike">
              <a:solidFill>
                <a:schemeClr val="lt1"/>
              </a:solidFill>
              <a:latin typeface="Arial"/>
              <a:ea typeface="Arial"/>
              <a:cs typeface="Arial"/>
              <a:sym typeface="Arial"/>
            </a:endParaRPr>
          </a:p>
          <a:p>
            <a:pPr indent="-324000" lvl="0" marL="324000" marR="0" rtl="0" algn="l">
              <a:lnSpc>
                <a:spcPct val="100000"/>
              </a:lnSpc>
              <a:spcBef>
                <a:spcPts val="0"/>
              </a:spcBef>
              <a:spcAft>
                <a:spcPts val="0"/>
              </a:spcAft>
              <a:buClr>
                <a:schemeClr val="lt1"/>
              </a:buClr>
              <a:buSzPts val="2000"/>
              <a:buFont typeface="Arial"/>
              <a:buChar char="•"/>
            </a:pPr>
            <a:r>
              <a:rPr b="1" i="0" lang="en-US" sz="2000" u="none" cap="none" strike="noStrike">
                <a:solidFill>
                  <a:schemeClr val="lt1"/>
                </a:solidFill>
                <a:latin typeface="Arial"/>
                <a:ea typeface="Arial"/>
                <a:cs typeface="Arial"/>
                <a:sym typeface="Arial"/>
              </a:rPr>
              <a:t>एक मूल बौद्धिक टुकड़े की रचना करना। ______________</a:t>
            </a:r>
            <a:endParaRPr b="0" i="0" sz="1400" u="none" cap="none" strike="noStrike">
              <a:solidFill>
                <a:srgbClr val="000000"/>
              </a:solidFill>
              <a:latin typeface="Arial"/>
              <a:ea typeface="Arial"/>
              <a:cs typeface="Arial"/>
              <a:sym typeface="Arial"/>
            </a:endParaRPr>
          </a:p>
          <a:p>
            <a:pPr indent="-196998" lvl="0" marL="324000" marR="0" rtl="0" algn="l">
              <a:lnSpc>
                <a:spcPct val="100000"/>
              </a:lnSpc>
              <a:spcBef>
                <a:spcPts val="0"/>
              </a:spcBef>
              <a:spcAft>
                <a:spcPts val="0"/>
              </a:spcAft>
              <a:buClr>
                <a:schemeClr val="dk1"/>
              </a:buClr>
              <a:buSzPts val="2000"/>
              <a:buFont typeface="Arial"/>
              <a:buNone/>
            </a:pPr>
            <a:r>
              <a:t/>
            </a:r>
            <a:endParaRPr b="1" i="0" sz="2000" u="none" cap="none" strike="noStrike">
              <a:solidFill>
                <a:schemeClr val="lt1"/>
              </a:solidFill>
              <a:latin typeface="Arial"/>
              <a:ea typeface="Arial"/>
              <a:cs typeface="Arial"/>
              <a:sym typeface="Arial"/>
            </a:endParaRPr>
          </a:p>
          <a:p>
            <a:pPr indent="-324000" lvl="0" marL="324000" marR="0" rtl="0" algn="l">
              <a:lnSpc>
                <a:spcPct val="100000"/>
              </a:lnSpc>
              <a:spcBef>
                <a:spcPts val="0"/>
              </a:spcBef>
              <a:spcAft>
                <a:spcPts val="0"/>
              </a:spcAft>
              <a:buClr>
                <a:schemeClr val="lt1"/>
              </a:buClr>
              <a:buSzPts val="2000"/>
              <a:buFont typeface="Arial"/>
              <a:buChar char="•"/>
            </a:pPr>
            <a:r>
              <a:rPr b="1" i="0" lang="en-US" sz="2000" u="none" cap="none" strike="noStrike">
                <a:solidFill>
                  <a:schemeClr val="lt1"/>
                </a:solidFill>
                <a:latin typeface="Arial"/>
                <a:ea typeface="Arial"/>
                <a:cs typeface="Arial"/>
                <a:sym typeface="Arial"/>
              </a:rPr>
              <a:t>शब्दों को बदलना लेकिन उचित श्रेय दिए बिना किसी स्रोत की वाक्य संरचना की नकल करना। ______________</a:t>
            </a:r>
            <a:endParaRPr b="0" i="0" sz="1400" u="none" cap="none" strike="noStrike">
              <a:solidFill>
                <a:srgbClr val="000000"/>
              </a:solidFill>
              <a:latin typeface="Arial"/>
              <a:ea typeface="Arial"/>
              <a:cs typeface="Arial"/>
              <a:sym typeface="Arial"/>
            </a:endParaRPr>
          </a:p>
          <a:p>
            <a:pPr indent="-196998" lvl="0" marL="324000" marR="0" rtl="0" algn="l">
              <a:lnSpc>
                <a:spcPct val="100000"/>
              </a:lnSpc>
              <a:spcBef>
                <a:spcPts val="0"/>
              </a:spcBef>
              <a:spcAft>
                <a:spcPts val="0"/>
              </a:spcAft>
              <a:buClr>
                <a:schemeClr val="dk1"/>
              </a:buClr>
              <a:buSzPts val="2000"/>
              <a:buFont typeface="Arial"/>
              <a:buNone/>
            </a:pPr>
            <a:r>
              <a:t/>
            </a:r>
            <a:endParaRPr b="1" i="0" sz="2000" u="none" cap="none" strike="noStrike">
              <a:solidFill>
                <a:schemeClr val="lt1"/>
              </a:solidFill>
              <a:latin typeface="Arial"/>
              <a:ea typeface="Arial"/>
              <a:cs typeface="Arial"/>
              <a:sym typeface="Arial"/>
            </a:endParaRPr>
          </a:p>
          <a:p>
            <a:pPr indent="-324000" lvl="0" marL="324000" marR="0" rtl="0" algn="l">
              <a:lnSpc>
                <a:spcPct val="100000"/>
              </a:lnSpc>
              <a:spcBef>
                <a:spcPts val="0"/>
              </a:spcBef>
              <a:spcAft>
                <a:spcPts val="0"/>
              </a:spcAft>
              <a:buClr>
                <a:schemeClr val="lt1"/>
              </a:buClr>
              <a:buSzPts val="2000"/>
              <a:buFont typeface="Arial"/>
              <a:buChar char="•"/>
            </a:pPr>
            <a:r>
              <a:rPr b="1" i="0" lang="en-US" sz="2000" u="none" cap="none" strike="noStrike">
                <a:solidFill>
                  <a:schemeClr val="lt1"/>
                </a:solidFill>
                <a:latin typeface="Arial"/>
                <a:ea typeface="Arial"/>
                <a:cs typeface="Arial"/>
                <a:sym typeface="Arial"/>
              </a:rPr>
              <a:t>किसी और की बौद्धिक रचना का उपयोग करते हुए स्रोत का वर्णन करना और उसका हवाला देना। ______________</a:t>
            </a:r>
            <a:endParaRPr b="0" i="0" sz="1400" u="none" cap="none" strike="noStrike">
              <a:solidFill>
                <a:srgbClr val="000000"/>
              </a:solidFill>
              <a:latin typeface="Arial"/>
              <a:ea typeface="Arial"/>
              <a:cs typeface="Arial"/>
              <a:sym typeface="Arial"/>
            </a:endParaRPr>
          </a:p>
        </p:txBody>
      </p:sp>
      <p:sp>
        <p:nvSpPr>
          <p:cNvPr id="240" name="Google Shape;240;p23"/>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4"/>
          <p:cNvPicPr preferRelativeResize="0"/>
          <p:nvPr/>
        </p:nvPicPr>
        <p:blipFill rotWithShape="1">
          <a:blip r:embed="rId3">
            <a:alphaModFix/>
          </a:blip>
          <a:srcRect b="0" l="17034" r="21885" t="0"/>
          <a:stretch/>
        </p:blipFill>
        <p:spPr>
          <a:xfrm>
            <a:off x="479426" y="1334467"/>
            <a:ext cx="4328548" cy="4726697"/>
          </a:xfrm>
          <a:prstGeom prst="rect">
            <a:avLst/>
          </a:prstGeom>
          <a:noFill/>
          <a:ln>
            <a:noFill/>
          </a:ln>
        </p:spPr>
      </p:pic>
      <p:sp>
        <p:nvSpPr>
          <p:cNvPr id="103" name="Google Shape;103;p1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04" name="Google Shape;104;p14"/>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मामले का अध्ययन</a:t>
            </a:r>
            <a:endParaRPr b="0" i="0" sz="1400" u="none" cap="none" strike="noStrike">
              <a:solidFill>
                <a:srgbClr val="000000"/>
              </a:solidFill>
              <a:latin typeface="Arial"/>
              <a:ea typeface="Arial"/>
              <a:cs typeface="Arial"/>
              <a:sym typeface="Arial"/>
            </a:endParaRPr>
          </a:p>
        </p:txBody>
      </p:sp>
      <p:sp>
        <p:nvSpPr>
          <p:cNvPr id="105" name="Google Shape;105;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106" name="Google Shape;106;p14"/>
          <p:cNvSpPr/>
          <p:nvPr/>
        </p:nvSpPr>
        <p:spPr>
          <a:xfrm>
            <a:off x="4951672" y="1334468"/>
            <a:ext cx="6485578" cy="2378550"/>
          </a:xfrm>
          <a:prstGeom prst="rect">
            <a:avLst/>
          </a:prstGeom>
          <a:gradFill>
            <a:gsLst>
              <a:gs pos="0">
                <a:srgbClr val="EAEAEA"/>
              </a:gs>
              <a:gs pos="100000">
                <a:srgbClr val="F2F2F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कल्पना कीजिए कि आपने और कुछ दोस्तों ने एक छोटी, एनिमेटेड फिल्म बनाई है। आपने चतुर संवाद लिखे, शॉट्स डिजाइन किए और सप्ताहांत में फुटेज पर काम किया। आपने YouTube पर वीडियो पोस्ट किया, और लोगों ने इसे पसंद किया! एक दिन, आपने अपनी फिल्म को किसी और की वेबसाइट पर उप्लोडेड  देखा। उन्होंने कैप्शन लिखा, "इस कूल स्टॉप-मोशन वीडियो को देखें!" लेकिन इसमें आपके या आपके मित्रों के नाम का कोई उल्लेख नहीं था, और इसे YouTube से लिंक नहीं किया गया था। अगर कोई ऐसी चीज़ जिसे बनाने के लिए आपने कड़ी मेहनत की है, उसे अन्य लोगों द्वारा आपके नाम के बिना साझा किया जा रहा हो, तो आपको कैसा लगेगा?</a:t>
            </a:r>
            <a:endParaRPr b="0" i="0" sz="1400" u="none" cap="none" strike="noStrike">
              <a:solidFill>
                <a:schemeClr val="dk1"/>
              </a:solidFill>
              <a:latin typeface="Arial"/>
              <a:ea typeface="Arial"/>
              <a:cs typeface="Arial"/>
              <a:sym typeface="Arial"/>
            </a:endParaRPr>
          </a:p>
        </p:txBody>
      </p:sp>
      <p:sp>
        <p:nvSpPr>
          <p:cNvPr id="107" name="Google Shape;107;p1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14"/>
          <p:cNvSpPr/>
          <p:nvPr/>
        </p:nvSpPr>
        <p:spPr>
          <a:xfrm>
            <a:off x="479426" y="3838574"/>
            <a:ext cx="749300" cy="22672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14"/>
          <p:cNvSpPr/>
          <p:nvPr/>
        </p:nvSpPr>
        <p:spPr>
          <a:xfrm>
            <a:off x="520671" y="3893471"/>
            <a:ext cx="652059" cy="652059"/>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0" name="Google Shape;110;p14"/>
          <p:cNvPicPr preferRelativeResize="0"/>
          <p:nvPr/>
        </p:nvPicPr>
        <p:blipFill rotWithShape="1">
          <a:blip r:embed="rId4">
            <a:alphaModFix/>
          </a:blip>
          <a:srcRect b="0" l="0" r="0" t="0"/>
          <a:stretch/>
        </p:blipFill>
        <p:spPr>
          <a:xfrm>
            <a:off x="4951671" y="5179666"/>
            <a:ext cx="881499" cy="881499"/>
          </a:xfrm>
          <a:prstGeom prst="rect">
            <a:avLst/>
          </a:prstGeom>
          <a:noFill/>
          <a:ln>
            <a:noFill/>
          </a:ln>
        </p:spPr>
      </p:pic>
      <p:sp>
        <p:nvSpPr>
          <p:cNvPr id="111" name="Google Shape;111;p14"/>
          <p:cNvSpPr/>
          <p:nvPr/>
        </p:nvSpPr>
        <p:spPr>
          <a:xfrm>
            <a:off x="3787671" y="4992459"/>
            <a:ext cx="931814" cy="93181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4"/>
          <p:cNvSpPr/>
          <p:nvPr/>
        </p:nvSpPr>
        <p:spPr>
          <a:xfrm>
            <a:off x="4951671" y="3838574"/>
            <a:ext cx="3934835"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64E0"/>
                </a:solidFill>
                <a:latin typeface="Arial"/>
                <a:ea typeface="Arial"/>
                <a:cs typeface="Arial"/>
                <a:sym typeface="Arial"/>
              </a:rPr>
              <a:t>चर्चा करना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इस परिदृश्य में क्या हो रहा है?</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आप इस घटना के बारे में कैसा महसूस करेंगे?</a:t>
            </a:r>
            <a:endParaRPr b="0" i="0" sz="1400" u="none" cap="none" strike="noStrike">
              <a:solidFill>
                <a:srgbClr val="000000"/>
              </a:solidFill>
              <a:latin typeface="Arial"/>
              <a:ea typeface="Arial"/>
              <a:cs typeface="Arial"/>
              <a:sym typeface="Arial"/>
            </a:endParaRPr>
          </a:p>
        </p:txBody>
      </p:sp>
      <p:sp>
        <p:nvSpPr>
          <p:cNvPr id="113" name="Google Shape;113;p14"/>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19" name="Google Shape;119;p15"/>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साहित्यिक चोरी क्या है?</a:t>
            </a:r>
            <a:endParaRPr b="0" i="0" sz="1400" u="none" cap="none" strike="noStrike">
              <a:solidFill>
                <a:srgbClr val="000000"/>
              </a:solidFill>
              <a:latin typeface="Arial"/>
              <a:ea typeface="Arial"/>
              <a:cs typeface="Arial"/>
              <a:sym typeface="Arial"/>
            </a:endParaRPr>
          </a:p>
        </p:txBody>
      </p:sp>
      <p:sp>
        <p:nvSpPr>
          <p:cNvPr id="120" name="Google Shape;120;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121" name="Google Shape;121;p1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15"/>
          <p:cNvSpPr/>
          <p:nvPr/>
        </p:nvSpPr>
        <p:spPr>
          <a:xfrm>
            <a:off x="6415680" y="1531711"/>
            <a:ext cx="4805669" cy="3631763"/>
          </a:xfrm>
          <a:prstGeom prst="rect">
            <a:avLst/>
          </a:prstGeom>
          <a:noFill/>
          <a:ln>
            <a:noFill/>
          </a:ln>
        </p:spPr>
        <p:txBody>
          <a:bodyPr anchorCtr="0" anchor="t" bIns="45700" lIns="91425" spcFirstLastPara="1" rIns="91425" wrap="square" tIns="45700">
            <a:noAutofit/>
          </a:bodyPr>
          <a:lstStyle/>
          <a:p>
            <a:pPr indent="-285750" lvl="0" marL="412747" marR="0" rtl="0" algn="l">
              <a:lnSpc>
                <a:spcPct val="100000"/>
              </a:lnSpc>
              <a:spcBef>
                <a:spcPts val="0"/>
              </a:spcBef>
              <a:spcAft>
                <a:spcPts val="0"/>
              </a:spcAft>
              <a:buClr>
                <a:srgbClr val="0064E0"/>
              </a:buClr>
              <a:buSzPts val="1800"/>
              <a:buFont typeface="Arial"/>
              <a:buChar char="•"/>
            </a:pPr>
            <a:r>
              <a:rPr b="1" i="0" lang="en-US" sz="1800" u="none" cap="none" strike="noStrike">
                <a:solidFill>
                  <a:srgbClr val="0064E0"/>
                </a:solidFill>
                <a:latin typeface="Arial"/>
                <a:ea typeface="Arial"/>
                <a:cs typeface="Arial"/>
                <a:sym typeface="Arial"/>
              </a:rPr>
              <a:t>विक्की से मिलें!</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rgbClr val="0064E0"/>
              </a:buClr>
              <a:buSzPts val="1800"/>
              <a:buFont typeface="Arial"/>
              <a:buChar char="•"/>
            </a:pPr>
            <a:r>
              <a:rPr b="1" i="0" lang="en-US" sz="1800" u="none" cap="none" strike="noStrike">
                <a:solidFill>
                  <a:srgbClr val="0064E0"/>
                </a:solidFill>
                <a:latin typeface="Arial"/>
                <a:ea typeface="Arial"/>
                <a:cs typeface="Arial"/>
                <a:sym typeface="Arial"/>
              </a:rPr>
              <a:t>उसने किसी की कार चुराई और कहा कि यह उसकी है।</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क्या यह चोरी नहीं होगी?</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rgbClr val="0064E0"/>
              </a:buClr>
              <a:buSzPts val="1800"/>
              <a:buFont typeface="Arial"/>
              <a:buChar char="•"/>
            </a:pPr>
            <a:r>
              <a:rPr b="1" i="0" lang="en-US" sz="1800" u="none" cap="none" strike="noStrike">
                <a:solidFill>
                  <a:srgbClr val="0064E0"/>
                </a:solidFill>
                <a:latin typeface="Arial"/>
                <a:ea typeface="Arial"/>
                <a:cs typeface="Arial"/>
                <a:sym typeface="Arial"/>
              </a:rPr>
              <a:t>आप भी ऐसा ही करते हैं जब आप किसी और के शब्दों/विचारों का उपयोग करते हैं और उन्हें अपने शब्दों/विचारों के रूप में प्रस्तुत करते हैं।</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बाद में विक्की ने कार का रंग बदल दिया और कहा कि यह उसकी है।</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क्या यह अब भी चोरी नहीं होगी?</a:t>
            </a:r>
            <a:endParaRPr b="0" i="0" sz="1400" u="none" cap="none" strike="noStrike">
              <a:solidFill>
                <a:srgbClr val="000000"/>
              </a:solidFill>
              <a:latin typeface="Arial"/>
              <a:ea typeface="Arial"/>
              <a:cs typeface="Arial"/>
              <a:sym typeface="Arial"/>
            </a:endParaRPr>
          </a:p>
        </p:txBody>
      </p:sp>
      <p:pic>
        <p:nvPicPr>
          <p:cNvPr id="123" name="Google Shape;123;p15"/>
          <p:cNvPicPr preferRelativeResize="0"/>
          <p:nvPr/>
        </p:nvPicPr>
        <p:blipFill rotWithShape="1">
          <a:blip r:embed="rId3">
            <a:alphaModFix/>
          </a:blip>
          <a:srcRect b="0" l="0" r="0" t="0"/>
          <a:stretch/>
        </p:blipFill>
        <p:spPr>
          <a:xfrm>
            <a:off x="479425" y="1531711"/>
            <a:ext cx="5772727" cy="4315256"/>
          </a:xfrm>
          <a:prstGeom prst="rect">
            <a:avLst/>
          </a:prstGeom>
          <a:noFill/>
          <a:ln>
            <a:noFill/>
          </a:ln>
        </p:spPr>
      </p:pic>
      <p:sp>
        <p:nvSpPr>
          <p:cNvPr id="124" name="Google Shape;124;p15"/>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30" name="Google Shape;130;p16"/>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साहित्यिक चोरी क्या है?</a:t>
            </a:r>
            <a:endParaRPr b="0" i="0" sz="1400" u="none" cap="none" strike="noStrike">
              <a:solidFill>
                <a:srgbClr val="000000"/>
              </a:solidFill>
              <a:latin typeface="Arial"/>
              <a:ea typeface="Arial"/>
              <a:cs typeface="Arial"/>
              <a:sym typeface="Arial"/>
            </a:endParaRPr>
          </a:p>
        </p:txBody>
      </p:sp>
      <p:sp>
        <p:nvSpPr>
          <p:cNvPr id="131" name="Google Shape;131;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132" name="Google Shape;132;p1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3" name="Google Shape;133;p16"/>
          <p:cNvPicPr preferRelativeResize="0"/>
          <p:nvPr/>
        </p:nvPicPr>
        <p:blipFill rotWithShape="1">
          <a:blip r:embed="rId3">
            <a:alphaModFix/>
          </a:blip>
          <a:srcRect b="0" l="0" r="0" t="0"/>
          <a:stretch/>
        </p:blipFill>
        <p:spPr>
          <a:xfrm>
            <a:off x="828719" y="1601998"/>
            <a:ext cx="5586960" cy="3626289"/>
          </a:xfrm>
          <a:prstGeom prst="rect">
            <a:avLst/>
          </a:prstGeom>
          <a:noFill/>
          <a:ln>
            <a:noFill/>
          </a:ln>
        </p:spPr>
      </p:pic>
      <p:sp>
        <p:nvSpPr>
          <p:cNvPr id="134" name="Google Shape;134;p16"/>
          <p:cNvSpPr/>
          <p:nvPr/>
        </p:nvSpPr>
        <p:spPr>
          <a:xfrm>
            <a:off x="828720" y="5364786"/>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16"/>
          <p:cNvSpPr/>
          <p:nvPr/>
        </p:nvSpPr>
        <p:spPr>
          <a:xfrm>
            <a:off x="6415681" y="1601998"/>
            <a:ext cx="5362462" cy="3539880"/>
          </a:xfrm>
          <a:prstGeom prst="rect">
            <a:avLst/>
          </a:prstGeom>
          <a:noFill/>
          <a:ln>
            <a:noFill/>
          </a:ln>
        </p:spPr>
        <p:txBody>
          <a:bodyPr anchorCtr="0" anchor="t" bIns="45700" lIns="91425" spcFirstLastPara="1" rIns="91425" wrap="square" tIns="45700">
            <a:noAutofit/>
          </a:bodyPr>
          <a:lstStyle/>
          <a:p>
            <a:pPr indent="-285750" lvl="0" marL="412747" marR="0" rtl="0" algn="l">
              <a:lnSpc>
                <a:spcPct val="115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साहित्यिक चोरी किसी और के शब्दों, विचारों, सोच या भावों को अपनाना और लेखक को श्रेय दिए बिना उन्हें अपने रूप में प्रस्तुत करना है।</a:t>
            </a:r>
            <a:endParaRPr b="0" i="0" sz="1400" u="none" cap="none" strike="noStrike">
              <a:solidFill>
                <a:schemeClr val="dk1"/>
              </a:solidFill>
              <a:latin typeface="Arial"/>
              <a:ea typeface="Arial"/>
              <a:cs typeface="Arial"/>
              <a:sym typeface="Arial"/>
            </a:endParaRPr>
          </a:p>
          <a:p>
            <a:pPr indent="-196850" lvl="0" marL="412747" marR="0" rtl="0" algn="l">
              <a:lnSpc>
                <a:spcPct val="115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इसमें लिखित कार्य, डेटा और छवियां (टेबल, आरेख, फोटोग्राफ, वगैरह) शामिल हैं।</a:t>
            </a:r>
            <a:endParaRPr b="0" i="0" sz="1400" u="none" cap="none" strike="noStrike">
              <a:solidFill>
                <a:schemeClr val="dk1"/>
              </a:solidFill>
              <a:latin typeface="Arial"/>
              <a:ea typeface="Arial"/>
              <a:cs typeface="Arial"/>
              <a:sym typeface="Arial"/>
            </a:endParaRPr>
          </a:p>
          <a:p>
            <a:pPr indent="-196850" lvl="0" marL="412747" marR="0" rtl="0" algn="l">
              <a:lnSpc>
                <a:spcPct val="115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साहित्यिक चोरी को धोखाधड़ी और अकादमिक बेईमानी के रूप में देखा जाता है। शैक्षणिक कार्य में शब्द, विचार और सोच किसी की निजी संपत्ति के रूप में देखे जाते हैं।</a:t>
            </a:r>
            <a:endParaRPr b="0" i="0" sz="1400" u="none" cap="none" strike="noStrike">
              <a:solidFill>
                <a:schemeClr val="dk1"/>
              </a:solidFill>
              <a:latin typeface="Arial"/>
              <a:ea typeface="Arial"/>
              <a:cs typeface="Arial"/>
              <a:sym typeface="Arial"/>
            </a:endParaRPr>
          </a:p>
          <a:p>
            <a:pPr indent="-196850" lvl="0" marL="412747" marR="0" rtl="0" algn="l">
              <a:lnSpc>
                <a:spcPct val="115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इसलिए, मूल निर्माता की निजी संपत्ति के साथ उसी तरह व्यवहार करना महत्वपूर्ण है जिस तरह से आप किसी अन्य प्रकार की संपत्ति के साथ व्यवहार करेंगे जो आपकी नहीं है।</a:t>
            </a:r>
            <a:endParaRPr b="0" i="0" sz="1400" u="none" cap="none" strike="noStrike">
              <a:solidFill>
                <a:schemeClr val="dk1"/>
              </a:solidFill>
              <a:latin typeface="Arial"/>
              <a:ea typeface="Arial"/>
              <a:cs typeface="Arial"/>
              <a:sym typeface="Arial"/>
            </a:endParaRPr>
          </a:p>
        </p:txBody>
      </p:sp>
      <p:sp>
        <p:nvSpPr>
          <p:cNvPr id="136" name="Google Shape;136;p16"/>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42" name="Google Shape;142;p17"/>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गतिविधि: KWL चार्ट</a:t>
            </a:r>
            <a:endParaRPr b="0" i="0" sz="1400" u="none" cap="none" strike="noStrike">
              <a:solidFill>
                <a:srgbClr val="000000"/>
              </a:solidFill>
              <a:latin typeface="Arial"/>
              <a:ea typeface="Arial"/>
              <a:cs typeface="Arial"/>
              <a:sym typeface="Arial"/>
            </a:endParaRPr>
          </a:p>
        </p:txBody>
      </p:sp>
      <p:sp>
        <p:nvSpPr>
          <p:cNvPr id="143" name="Google Shape;143;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144" name="Google Shape;144;p1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145" name="Google Shape;145;p17"/>
          <p:cNvGraphicFramePr/>
          <p:nvPr/>
        </p:nvGraphicFramePr>
        <p:xfrm>
          <a:off x="839788" y="1991123"/>
          <a:ext cx="3000000" cy="3000000"/>
        </p:xfrm>
        <a:graphic>
          <a:graphicData uri="http://schemas.openxmlformats.org/drawingml/2006/table">
            <a:tbl>
              <a:tblPr bandRow="1" firstRow="1">
                <a:noFill/>
                <a:tableStyleId>{E6E42D6D-A393-429C-88B4-C89ECF71CD5A}</a:tableStyleId>
              </a:tblPr>
              <a:tblGrid>
                <a:gridCol w="3553150"/>
                <a:gridCol w="3553150"/>
                <a:gridCol w="3553150"/>
              </a:tblGrid>
              <a:tr h="645750">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chemeClr val="lt1"/>
                          </a:solidFill>
                          <a:latin typeface="Arial"/>
                          <a:ea typeface="Arial"/>
                          <a:cs typeface="Arial"/>
                          <a:sym typeface="Arial"/>
                        </a:rPr>
                        <a:t>क</a:t>
                      </a:r>
                      <a:r>
                        <a:rPr lang="en-US" sz="1600" u="none" cap="none" strike="noStrike">
                          <a:solidFill>
                            <a:schemeClr val="lt1"/>
                          </a:solidFill>
                          <a:latin typeface="Arial"/>
                          <a:ea typeface="Arial"/>
                          <a:cs typeface="Arial"/>
                          <a:sym typeface="Arial"/>
                        </a:rPr>
                        <a:t> </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Arial"/>
                          <a:ea typeface="Arial"/>
                          <a:cs typeface="Arial"/>
                          <a:sym typeface="Arial"/>
                        </a:rPr>
                        <a:t>(जो मैं पहले से ही विषय के बारे में जानता हूं)</a:t>
                      </a:r>
                      <a:endParaRPr b="0" sz="1600" u="none" cap="none" strike="noStrike">
                        <a:solidFill>
                          <a:schemeClr val="lt1"/>
                        </a:solidFill>
                        <a:latin typeface="Arial"/>
                        <a:ea typeface="Arial"/>
                        <a:cs typeface="Arial"/>
                        <a:sym typeface="Arial"/>
                      </a:endParaRPr>
                    </a:p>
                  </a:txBody>
                  <a:tcPr marT="45725" marB="45725" marR="36000" marL="3600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0064E0"/>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chemeClr val="lt1"/>
                          </a:solidFill>
                          <a:latin typeface="Arial"/>
                          <a:ea typeface="Arial"/>
                          <a:cs typeface="Arial"/>
                          <a:sym typeface="Arial"/>
                        </a:rPr>
                        <a:t>डब्ल्यू</a:t>
                      </a:r>
                      <a:r>
                        <a:rPr lang="en-US" sz="1600" u="none" cap="none" strike="noStrike">
                          <a:solidFill>
                            <a:schemeClr val="lt1"/>
                          </a:solidFill>
                          <a:latin typeface="Arial"/>
                          <a:ea typeface="Arial"/>
                          <a:cs typeface="Arial"/>
                          <a:sym typeface="Arial"/>
                        </a:rPr>
                        <a:t> </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lt1"/>
                          </a:solidFill>
                          <a:latin typeface="Arial"/>
                          <a:ea typeface="Arial"/>
                          <a:cs typeface="Arial"/>
                          <a:sym typeface="Arial"/>
                        </a:rPr>
                        <a:t>(क्या मैं जानना चाहता हूँ)</a:t>
                      </a:r>
                      <a:endParaRPr b="0" sz="1600" u="none" cap="none" strike="noStrike">
                        <a:solidFill>
                          <a:schemeClr val="lt1"/>
                        </a:solidFill>
                        <a:latin typeface="Arial"/>
                        <a:ea typeface="Arial"/>
                        <a:cs typeface="Arial"/>
                        <a:sym typeface="Arial"/>
                      </a:endParaRPr>
                    </a:p>
                  </a:txBody>
                  <a:tcPr marT="45725" marB="45725" marR="36000" marL="3600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00B14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Arial"/>
                          <a:ea typeface="Arial"/>
                          <a:cs typeface="Arial"/>
                          <a:sym typeface="Arial"/>
                        </a:rPr>
                        <a:t>एल</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chemeClr val="dk1"/>
                          </a:solidFill>
                          <a:latin typeface="Arial"/>
                          <a:ea typeface="Arial"/>
                          <a:cs typeface="Arial"/>
                          <a:sym typeface="Arial"/>
                        </a:rPr>
                        <a:t>(मैंने क्या सीखा)</a:t>
                      </a:r>
                      <a:endParaRPr b="0" sz="1600" u="none" cap="none" strike="noStrike">
                        <a:solidFill>
                          <a:schemeClr val="dk1"/>
                        </a:solidFill>
                        <a:latin typeface="Arial"/>
                        <a:ea typeface="Arial"/>
                        <a:cs typeface="Arial"/>
                        <a:sym typeface="Arial"/>
                      </a:endParaRPr>
                    </a:p>
                  </a:txBody>
                  <a:tcPr marT="45725" marB="45725" marR="36000" marL="3600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C002"/>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374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Arial"/>
                        <a:ea typeface="Arial"/>
                        <a:cs typeface="Arial"/>
                        <a:sym typeface="Arial"/>
                      </a:endParaRPr>
                    </a:p>
                  </a:txBody>
                  <a:tcPr marT="45725" marB="45725" marR="36000" marL="3600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DDEAF6"/>
                    </a:solidFill>
                  </a:tcPr>
                </a:tc>
              </a:tr>
            </a:tbl>
          </a:graphicData>
        </a:graphic>
      </p:graphicFrame>
      <p:sp>
        <p:nvSpPr>
          <p:cNvPr id="146" name="Google Shape;146;p17"/>
          <p:cNvSpPr/>
          <p:nvPr/>
        </p:nvSpPr>
        <p:spPr>
          <a:xfrm>
            <a:off x="2176587" y="1092190"/>
            <a:ext cx="928563" cy="928563"/>
          </a:xfrm>
          <a:prstGeom prst="ellipse">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17"/>
          <p:cNvSpPr/>
          <p:nvPr/>
        </p:nvSpPr>
        <p:spPr>
          <a:xfrm>
            <a:off x="5694487" y="1092190"/>
            <a:ext cx="928563" cy="928563"/>
          </a:xfrm>
          <a:prstGeom prst="ellipse">
            <a:avLst/>
          </a:prstGeom>
          <a:solidFill>
            <a:srgbClr val="00B1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17"/>
          <p:cNvSpPr/>
          <p:nvPr/>
        </p:nvSpPr>
        <p:spPr>
          <a:xfrm>
            <a:off x="9250487" y="1092190"/>
            <a:ext cx="928563" cy="928563"/>
          </a:xfrm>
          <a:prstGeom prst="ellipse">
            <a:avLst/>
          </a:prstGeom>
          <a:solidFill>
            <a:srgbClr val="FFC0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p17"/>
          <p:cNvPicPr preferRelativeResize="0"/>
          <p:nvPr/>
        </p:nvPicPr>
        <p:blipFill rotWithShape="1">
          <a:blip r:embed="rId3">
            <a:alphaModFix/>
          </a:blip>
          <a:srcRect b="0" l="0" r="0" t="0"/>
          <a:stretch/>
        </p:blipFill>
        <p:spPr>
          <a:xfrm>
            <a:off x="2292047" y="1176654"/>
            <a:ext cx="697643" cy="740565"/>
          </a:xfrm>
          <a:prstGeom prst="rect">
            <a:avLst/>
          </a:prstGeom>
          <a:noFill/>
          <a:ln>
            <a:noFill/>
          </a:ln>
        </p:spPr>
      </p:pic>
      <p:pic>
        <p:nvPicPr>
          <p:cNvPr id="150" name="Google Shape;150;p17"/>
          <p:cNvPicPr preferRelativeResize="0"/>
          <p:nvPr/>
        </p:nvPicPr>
        <p:blipFill rotWithShape="1">
          <a:blip r:embed="rId4">
            <a:alphaModFix/>
          </a:blip>
          <a:srcRect b="0" l="0" r="0" t="0"/>
          <a:stretch/>
        </p:blipFill>
        <p:spPr>
          <a:xfrm>
            <a:off x="5920518" y="1260996"/>
            <a:ext cx="476500" cy="623587"/>
          </a:xfrm>
          <a:prstGeom prst="rect">
            <a:avLst/>
          </a:prstGeom>
          <a:noFill/>
          <a:ln>
            <a:noFill/>
          </a:ln>
        </p:spPr>
      </p:pic>
      <p:pic>
        <p:nvPicPr>
          <p:cNvPr id="151" name="Google Shape;151;p17"/>
          <p:cNvPicPr preferRelativeResize="0"/>
          <p:nvPr/>
        </p:nvPicPr>
        <p:blipFill rotWithShape="1">
          <a:blip r:embed="rId5">
            <a:alphaModFix/>
          </a:blip>
          <a:srcRect b="0" l="0" r="0" t="0"/>
          <a:stretch/>
        </p:blipFill>
        <p:spPr>
          <a:xfrm>
            <a:off x="9426486" y="1200462"/>
            <a:ext cx="576565" cy="645925"/>
          </a:xfrm>
          <a:prstGeom prst="rect">
            <a:avLst/>
          </a:prstGeom>
          <a:noFill/>
          <a:ln>
            <a:noFill/>
          </a:ln>
        </p:spPr>
      </p:pic>
      <p:sp>
        <p:nvSpPr>
          <p:cNvPr id="152" name="Google Shape;152;p17"/>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8"/>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sp>
        <p:nvSpPr>
          <p:cNvPr id="159" name="Google Shape;159;p18"/>
          <p:cNvSpPr/>
          <p:nvPr/>
        </p:nvSpPr>
        <p:spPr>
          <a:xfrm>
            <a:off x="3192701" y="1345089"/>
            <a:ext cx="5647698" cy="3550761"/>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61" name="Google Shape;161;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162" name="Google Shape;162;p18"/>
          <p:cNvSpPr txBox="1"/>
          <p:nvPr/>
        </p:nvSpPr>
        <p:spPr>
          <a:xfrm>
            <a:off x="207924" y="153207"/>
            <a:ext cx="8296500" cy="857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आइये और भी कुछ सीखतें हैं !</a:t>
            </a:r>
            <a:endParaRPr b="1" i="0" sz="3600" u="none" cap="none" strike="noStrike">
              <a:solidFill>
                <a:schemeClr val="lt1"/>
              </a:solidFill>
              <a:latin typeface="Arial"/>
              <a:ea typeface="Arial"/>
              <a:cs typeface="Arial"/>
              <a:sym typeface="Arial"/>
            </a:endParaRPr>
          </a:p>
        </p:txBody>
      </p:sp>
      <p:sp>
        <p:nvSpPr>
          <p:cNvPr id="163" name="Google Shape;163;p18"/>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18"/>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pic>
        <p:nvPicPr>
          <p:cNvPr descr="Do you know about Plagiarism? Plagiarism means taking the words of others and claiming them as your own, and it's considered stealing. Watch this short video about plagiarism with tips on how to research responsibly." id="165" name="Google Shape;165;p18" title="Explaining Plagiarism (Paraphrasing &amp; Citing too!)">
            <a:hlinkClick r:id="rId4"/>
          </p:cNvPr>
          <p:cNvPicPr preferRelativeResize="0"/>
          <p:nvPr/>
        </p:nvPicPr>
        <p:blipFill>
          <a:blip r:embed="rId5">
            <a:alphaModFix/>
          </a:blip>
          <a:stretch>
            <a:fillRect/>
          </a:stretch>
        </p:blipFill>
        <p:spPr>
          <a:xfrm>
            <a:off x="2823200" y="1588050"/>
            <a:ext cx="6178900" cy="34756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Cropped image of businessman sitting by the table in cafe with laptop computer and writing something Free Photo" id="170" name="Google Shape;170;p19"/>
          <p:cNvPicPr preferRelativeResize="0"/>
          <p:nvPr/>
        </p:nvPicPr>
        <p:blipFill rotWithShape="1">
          <a:blip r:embed="rId3">
            <a:alphaModFix/>
          </a:blip>
          <a:srcRect b="0" l="24105" r="23337" t="0"/>
          <a:stretch/>
        </p:blipFill>
        <p:spPr>
          <a:xfrm>
            <a:off x="479425" y="1400924"/>
            <a:ext cx="3715204" cy="4708892"/>
          </a:xfrm>
          <a:prstGeom prst="rect">
            <a:avLst/>
          </a:prstGeom>
          <a:noFill/>
          <a:ln>
            <a:noFill/>
          </a:ln>
        </p:spPr>
      </p:pic>
      <p:sp>
        <p:nvSpPr>
          <p:cNvPr id="171" name="Google Shape;171;p19"/>
          <p:cNvSpPr/>
          <p:nvPr/>
        </p:nvSpPr>
        <p:spPr>
          <a:xfrm>
            <a:off x="479425" y="1318060"/>
            <a:ext cx="931814" cy="9318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1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73" name="Google Shape;173;p19"/>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पैराफ्रासिंग क्या है?</a:t>
            </a:r>
            <a:endParaRPr b="0" i="0" sz="1400" u="none" cap="none" strike="noStrike">
              <a:solidFill>
                <a:srgbClr val="000000"/>
              </a:solidFill>
              <a:latin typeface="Arial"/>
              <a:ea typeface="Arial"/>
              <a:cs typeface="Arial"/>
              <a:sym typeface="Arial"/>
            </a:endParaRPr>
          </a:p>
        </p:txBody>
      </p:sp>
      <p:sp>
        <p:nvSpPr>
          <p:cNvPr id="174" name="Google Shape;174;p1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175" name="Google Shape;175;p1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19"/>
          <p:cNvSpPr/>
          <p:nvPr/>
        </p:nvSpPr>
        <p:spPr>
          <a:xfrm>
            <a:off x="4362450" y="3645981"/>
            <a:ext cx="7054850" cy="1473934"/>
          </a:xfrm>
          <a:prstGeom prst="rect">
            <a:avLst/>
          </a:prstGeom>
          <a:solidFill>
            <a:srgbClr val="FEE599"/>
          </a:solidFill>
          <a:ln>
            <a:noFill/>
          </a:ln>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आइए हम समझने के लिए एक उदाहरण देखें कि पैराफ्रेश कैसे करें।</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मूल:</a:t>
            </a:r>
            <a:r>
              <a:rPr b="0" i="0" lang="en-US" sz="1600" u="none" cap="none" strike="noStrike">
                <a:solidFill>
                  <a:schemeClr val="dk1"/>
                </a:solidFill>
                <a:latin typeface="Arial"/>
                <a:ea typeface="Arial"/>
                <a:cs typeface="Arial"/>
                <a:sym typeface="Arial"/>
              </a:rPr>
              <a:t>ट्रिस के पास फेंकने के लिए ढेर सारी चीज़ें हैं।</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पैराफ़्रेस्ड संस्करण:</a:t>
            </a:r>
            <a:r>
              <a:rPr b="0" i="0" lang="en-US" sz="1600" u="none" cap="none" strike="noStrike">
                <a:solidFill>
                  <a:schemeClr val="dk1"/>
                </a:solidFill>
                <a:latin typeface="Arial"/>
                <a:ea typeface="Arial"/>
                <a:cs typeface="Arial"/>
                <a:sym typeface="Arial"/>
              </a:rPr>
              <a:t>ट्रिस को ढेर सारे कबाड़ से छुटकारा पाने की जरूरत है।</a:t>
            </a:r>
            <a:br>
              <a:rPr b="0" i="0" lang="en-US" sz="1600" u="none" cap="none" strike="noStrike">
                <a:solidFill>
                  <a:schemeClr val="dk1"/>
                </a:solidFill>
                <a:latin typeface="Arial"/>
                <a:ea typeface="Arial"/>
                <a:cs typeface="Arial"/>
                <a:sym typeface="Arial"/>
              </a:rPr>
            </a:br>
            <a:r>
              <a:rPr b="1" i="0" lang="en-US" sz="1600" u="none" cap="none" strike="noStrike">
                <a:solidFill>
                  <a:schemeClr val="dk1"/>
                </a:solidFill>
                <a:latin typeface="Arial"/>
                <a:ea typeface="Arial"/>
                <a:cs typeface="Arial"/>
                <a:sym typeface="Arial"/>
              </a:rPr>
              <a:t>वैकल्पिक पैराफ़्रेस्ड  संस्करण:</a:t>
            </a:r>
            <a:r>
              <a:rPr b="0" i="0" lang="en-US" sz="1600" u="none" cap="none" strike="noStrike">
                <a:solidFill>
                  <a:schemeClr val="dk1"/>
                </a:solidFill>
                <a:latin typeface="Arial"/>
                <a:ea typeface="Arial"/>
                <a:cs typeface="Arial"/>
                <a:sym typeface="Arial"/>
              </a:rPr>
              <a:t>छुटकारा पाने के लिए ट्रिस के पास काफी कबाड़ है।</a:t>
            </a:r>
            <a:endParaRPr b="0" i="0" sz="1400" u="none" cap="none" strike="noStrike">
              <a:solidFill>
                <a:schemeClr val="dk1"/>
              </a:solidFill>
              <a:latin typeface="Arial"/>
              <a:ea typeface="Arial"/>
              <a:cs typeface="Arial"/>
              <a:sym typeface="Arial"/>
            </a:endParaRPr>
          </a:p>
        </p:txBody>
      </p:sp>
      <p:sp>
        <p:nvSpPr>
          <p:cNvPr id="177" name="Google Shape;177;p19"/>
          <p:cNvSpPr/>
          <p:nvPr/>
        </p:nvSpPr>
        <p:spPr>
          <a:xfrm>
            <a:off x="4356726" y="1803332"/>
            <a:ext cx="7054850" cy="1300072"/>
          </a:xfrm>
          <a:prstGeom prst="rect">
            <a:avLst/>
          </a:prstGeom>
          <a:solidFill>
            <a:schemeClr val="accent4"/>
          </a:solidFill>
          <a:ln>
            <a:noFill/>
          </a:ln>
          <a:effectLst>
            <a:outerShdw blurRad="50800" rotWithShape="0" algn="t" dir="5400000" dist="38100">
              <a:srgbClr val="000000">
                <a:alpha val="40000"/>
              </a:srgbClr>
            </a:outerShdw>
          </a:effectLst>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पैराफ्रेशिंग का अर्थ है किसी पाठ के अर्थ को बदले बिना उसके शब्दों को बदलना। इसका अर्थ है किसी और के काम को अपने शब्दों में इस तरह व्यक्त करना कि तथ्य वही रहें। सीधे शब्दों में कहें, मूल विचार व्यक्त करने के लिए आपको अपने शब्दों का उपयोग करना चाहिए।</a:t>
            </a:r>
            <a:endParaRPr b="0" i="0" sz="1400" u="none" cap="none" strike="noStrike">
              <a:solidFill>
                <a:srgbClr val="000000"/>
              </a:solidFill>
              <a:latin typeface="Arial"/>
              <a:ea typeface="Arial"/>
              <a:cs typeface="Arial"/>
              <a:sym typeface="Arial"/>
            </a:endParaRPr>
          </a:p>
        </p:txBody>
      </p:sp>
      <p:sp>
        <p:nvSpPr>
          <p:cNvPr id="178" name="Google Shape;178;p19"/>
          <p:cNvSpPr/>
          <p:nvPr/>
        </p:nvSpPr>
        <p:spPr>
          <a:xfrm>
            <a:off x="647246" y="1453702"/>
            <a:ext cx="652059" cy="652059"/>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p19"/>
          <p:cNvPicPr preferRelativeResize="0"/>
          <p:nvPr/>
        </p:nvPicPr>
        <p:blipFill rotWithShape="1">
          <a:blip r:embed="rId4">
            <a:alphaModFix/>
          </a:blip>
          <a:srcRect b="0" l="0" r="0" t="0"/>
          <a:stretch/>
        </p:blipFill>
        <p:spPr>
          <a:xfrm>
            <a:off x="3216850" y="5179666"/>
            <a:ext cx="881499" cy="881499"/>
          </a:xfrm>
          <a:prstGeom prst="rect">
            <a:avLst/>
          </a:prstGeom>
          <a:noFill/>
          <a:ln>
            <a:noFill/>
          </a:ln>
        </p:spPr>
      </p:pic>
      <p:sp>
        <p:nvSpPr>
          <p:cNvPr id="180" name="Google Shape;180;p19"/>
          <p:cNvSpPr/>
          <p:nvPr/>
        </p:nvSpPr>
        <p:spPr>
          <a:xfrm>
            <a:off x="774700" y="4938391"/>
            <a:ext cx="931814" cy="93181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19"/>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p:nvPr/>
        </p:nvSpPr>
        <p:spPr>
          <a:xfrm>
            <a:off x="479425" y="1318060"/>
            <a:ext cx="931814" cy="9318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2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88" name="Google Shape;188;p20"/>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कॉपीराइट क्या है? ©</a:t>
            </a:r>
            <a:endParaRPr b="0" i="0" sz="1400" u="none" cap="none" strike="noStrike">
              <a:solidFill>
                <a:srgbClr val="000000"/>
              </a:solidFill>
              <a:latin typeface="Arial"/>
              <a:ea typeface="Arial"/>
              <a:cs typeface="Arial"/>
              <a:sym typeface="Arial"/>
            </a:endParaRPr>
          </a:p>
        </p:txBody>
      </p:sp>
      <p:sp>
        <p:nvSpPr>
          <p:cNvPr id="189" name="Google Shape;189;p2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190" name="Google Shape;190;p2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91" name="Google Shape;191;p20"/>
          <p:cNvGrpSpPr/>
          <p:nvPr/>
        </p:nvGrpSpPr>
        <p:grpSpPr>
          <a:xfrm>
            <a:off x="479425" y="1132114"/>
            <a:ext cx="10937875" cy="5238706"/>
            <a:chOff x="479425" y="1132114"/>
            <a:chExt cx="10937875" cy="4977702"/>
          </a:xfrm>
        </p:grpSpPr>
        <p:sp>
          <p:nvSpPr>
            <p:cNvPr id="192" name="Google Shape;192;p20"/>
            <p:cNvSpPr/>
            <p:nvPr/>
          </p:nvSpPr>
          <p:spPr>
            <a:xfrm>
              <a:off x="479425" y="1898716"/>
              <a:ext cx="10937875" cy="1938766"/>
            </a:xfrm>
            <a:prstGeom prst="rect">
              <a:avLst/>
            </a:prstGeom>
            <a:solidFill>
              <a:srgbClr val="BBD6EE"/>
            </a:solidFill>
            <a:ln>
              <a:noFill/>
            </a:ln>
          </p:spPr>
          <p:txBody>
            <a:bodyPr anchorCtr="0" anchor="ctr" bIns="45700" lIns="91425" spcFirstLastPara="1" rIns="91425" wrap="square" tIns="0">
              <a:no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उत्पादन कार्य का अधिकार।</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काम को फिर से तैयार करने का अधिकार।</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कार्य की प्रतियां वितरित करने का अधिकार।</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सार्वजनिक रूप से कार्य करने का अधिकार।</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कार्य को सार्वजनिक रूप से प्रदर्शित करने का अधिकार।</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काम को डिजिटल रूप से प्रसारित करने का अधिकार।</a:t>
              </a:r>
              <a:endParaRPr b="0" i="0" sz="1400" u="none" cap="none" strike="noStrike">
                <a:solidFill>
                  <a:srgbClr val="000000"/>
                </a:solidFill>
                <a:latin typeface="Arial"/>
                <a:ea typeface="Arial"/>
                <a:cs typeface="Arial"/>
                <a:sym typeface="Arial"/>
              </a:endParaRPr>
            </a:p>
          </p:txBody>
        </p:sp>
        <p:sp>
          <p:nvSpPr>
            <p:cNvPr id="193" name="Google Shape;193;p20"/>
            <p:cNvSpPr/>
            <p:nvPr/>
          </p:nvSpPr>
          <p:spPr>
            <a:xfrm>
              <a:off x="479425" y="4330700"/>
              <a:ext cx="10937875" cy="1779116"/>
            </a:xfrm>
            <a:prstGeom prst="rect">
              <a:avLst/>
            </a:prstGeom>
            <a:solidFill>
              <a:srgbClr val="FEE599"/>
            </a:solidFill>
            <a:ln>
              <a:noFill/>
            </a:ln>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कॉपीराइट कानून का कोई भी उल्लंघन कॉपीराइट उल्लंघन के रूप में जाना जाता है। दूसरे शब्दों में, कॉपीराइट उल्लंघन लेखक/कॉपीराइट धारक की अनुमति के बिना कॉपीराइट-संरक्षित कार्य का उपयोग है।</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कॉपीराइट उल्लंघन के उदाहरणों में शामिल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अनुमति के बिना या मूल निर्माता को उचित श्रेय दिए बिना कॉपीराइट की गई छवियों/तस्वीरों का उपयोग करना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कॉपीराइट धारक की अनुमति के बिना लेखों/ब्लॉगों या यहां तक ​​कि लेखों/ब्लॉगों के कुछ हिस्सों की प्रतिलिपि बनाना और प्रकाशित करना।</a:t>
              </a:r>
              <a:endParaRPr b="0" i="0" sz="1400" u="none" cap="none" strike="noStrike">
                <a:solidFill>
                  <a:srgbClr val="000000"/>
                </a:solidFill>
                <a:latin typeface="Arial"/>
                <a:ea typeface="Arial"/>
                <a:cs typeface="Arial"/>
                <a:sym typeface="Arial"/>
              </a:endParaRPr>
            </a:p>
          </p:txBody>
        </p:sp>
        <p:sp>
          <p:nvSpPr>
            <p:cNvPr id="194" name="Google Shape;194;p20"/>
            <p:cNvSpPr/>
            <p:nvPr/>
          </p:nvSpPr>
          <p:spPr>
            <a:xfrm>
              <a:off x="479425" y="1132114"/>
              <a:ext cx="10937875" cy="766602"/>
            </a:xfrm>
            <a:prstGeom prst="rect">
              <a:avLst/>
            </a:prstGeom>
            <a:solidFill>
              <a:srgbClr val="0064E0"/>
            </a:solidFill>
            <a:ln>
              <a:noFill/>
            </a:ln>
            <a:effectLst>
              <a:outerShdw blurRad="50800" rotWithShape="0" algn="t" dir="5400000" dist="38100">
                <a:srgbClr val="000000">
                  <a:alpha val="40000"/>
                </a:srgbClr>
              </a:outerShdw>
            </a:effectLst>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कॉपीराइट सरकार द्वारा लेखकों और रचनाकारों को प्रदान की जाने वाली सुरक्षा का एक रूप है।</a:t>
              </a:r>
              <a:br>
                <a:rPr b="1" i="0" lang="en-US" sz="1600" u="none" cap="none" strike="noStrike">
                  <a:solidFill>
                    <a:schemeClr val="lt1"/>
                  </a:solidFill>
                  <a:latin typeface="Arial"/>
                  <a:ea typeface="Arial"/>
                  <a:cs typeface="Arial"/>
                  <a:sym typeface="Arial"/>
                </a:rPr>
              </a:br>
              <a:r>
                <a:rPr b="1" i="0" lang="en-US" sz="1600" u="none" cap="none" strike="noStrike">
                  <a:solidFill>
                    <a:schemeClr val="lt1"/>
                  </a:solidFill>
                  <a:latin typeface="Arial"/>
                  <a:ea typeface="Arial"/>
                  <a:cs typeface="Arial"/>
                  <a:sym typeface="Arial"/>
                </a:rPr>
                <a:t>यह एक कानूनी शब्द है जिसका उपयोग रचनाकारों के अपने काम पर अधिकारों के संग्रह का वर्णन करने के लिए किया जाता है।</a:t>
              </a:r>
              <a:endParaRPr b="0" i="0" sz="1400" u="none" cap="none" strike="noStrike">
                <a:solidFill>
                  <a:srgbClr val="000000"/>
                </a:solidFill>
                <a:latin typeface="Arial"/>
                <a:ea typeface="Arial"/>
                <a:cs typeface="Arial"/>
                <a:sym typeface="Arial"/>
              </a:endParaRPr>
            </a:p>
          </p:txBody>
        </p:sp>
        <p:sp>
          <p:nvSpPr>
            <p:cNvPr id="195" name="Google Shape;195;p20"/>
            <p:cNvSpPr/>
            <p:nvPr/>
          </p:nvSpPr>
          <p:spPr>
            <a:xfrm>
              <a:off x="479425" y="3928624"/>
              <a:ext cx="10937875" cy="402076"/>
            </a:xfrm>
            <a:prstGeom prst="rect">
              <a:avLst/>
            </a:prstGeom>
            <a:solidFill>
              <a:schemeClr val="accent4"/>
            </a:solidFill>
            <a:ln>
              <a:noFill/>
            </a:ln>
            <a:effectLst>
              <a:outerShdw blurRad="50800" rotWithShape="0" algn="t" dir="5400000" dist="38100">
                <a:srgbClr val="000000">
                  <a:alpha val="40000"/>
                </a:srgbClr>
              </a:outerShdw>
            </a:effectLst>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कॉपीराइट उल्लंघन क्या है?</a:t>
              </a:r>
              <a:endParaRPr b="0" i="0" sz="1400" u="none" cap="none" strike="noStrike">
                <a:solidFill>
                  <a:srgbClr val="000000"/>
                </a:solidFill>
                <a:latin typeface="Arial"/>
                <a:ea typeface="Arial"/>
                <a:cs typeface="Arial"/>
                <a:sym typeface="Arial"/>
              </a:endParaRPr>
            </a:p>
          </p:txBody>
        </p:sp>
      </p:grpSp>
      <p:pic>
        <p:nvPicPr>
          <p:cNvPr id="196" name="Google Shape;196;p20"/>
          <p:cNvPicPr preferRelativeResize="0"/>
          <p:nvPr/>
        </p:nvPicPr>
        <p:blipFill rotWithShape="1">
          <a:blip r:embed="rId3">
            <a:alphaModFix/>
          </a:blip>
          <a:srcRect b="0" l="0" r="0" t="0"/>
          <a:stretch/>
        </p:blipFill>
        <p:spPr>
          <a:xfrm>
            <a:off x="7743825" y="2170901"/>
            <a:ext cx="3295650" cy="3295650"/>
          </a:xfrm>
          <a:prstGeom prst="rect">
            <a:avLst/>
          </a:prstGeom>
          <a:noFill/>
          <a:ln>
            <a:noFill/>
          </a:ln>
        </p:spPr>
      </p:pic>
      <p:sp>
        <p:nvSpPr>
          <p:cNvPr id="197" name="Google Shape;197;p20"/>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p:nvPr/>
        </p:nvSpPr>
        <p:spPr>
          <a:xfrm>
            <a:off x="1" y="-4850"/>
            <a:ext cx="6477002" cy="657396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2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4" name="Google Shape;204;p21"/>
          <p:cNvSpPr txBox="1"/>
          <p:nvPr/>
        </p:nvSpPr>
        <p:spPr>
          <a:xfrm>
            <a:off x="705749" y="307757"/>
            <a:ext cx="5390251"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हमेशा अपने स्रोतों का हवाला देना सुनिश्चित करें</a:t>
            </a:r>
            <a:endParaRPr b="1" i="0" sz="3600" u="none" cap="none" strike="noStrike">
              <a:solidFill>
                <a:schemeClr val="lt1"/>
              </a:solidFill>
              <a:latin typeface="Arial"/>
              <a:ea typeface="Arial"/>
              <a:cs typeface="Arial"/>
              <a:sym typeface="Arial"/>
            </a:endParaRPr>
          </a:p>
        </p:txBody>
      </p:sp>
      <p:sp>
        <p:nvSpPr>
          <p:cNvPr id="205" name="Google Shape;205;p2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13: साहित्यिक चोरी क्या है और इससे कैसे बचा जाए</a:t>
            </a:r>
            <a:endParaRPr/>
          </a:p>
        </p:txBody>
      </p:sp>
      <p:sp>
        <p:nvSpPr>
          <p:cNvPr id="206" name="Google Shape;206;p21"/>
          <p:cNvSpPr/>
          <p:nvPr/>
        </p:nvSpPr>
        <p:spPr>
          <a:xfrm>
            <a:off x="705750" y="1726318"/>
            <a:ext cx="4805668" cy="1593193"/>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स्वीकार करने वाले स्रोत</a:t>
            </a:r>
            <a:endParaRPr b="0" i="0" sz="1400" u="none" cap="none" strike="noStrike">
              <a:solidFill>
                <a:srgbClr val="000000"/>
              </a:solidFill>
              <a:latin typeface="Arial"/>
              <a:ea typeface="Arial"/>
              <a:cs typeface="Arial"/>
              <a:sym typeface="Arial"/>
            </a:endParaRPr>
          </a:p>
          <a:p>
            <a:pPr indent="0" lvl="0" marL="126997"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126997" marR="0" rtl="0" algn="l">
              <a:lnSpc>
                <a:spcPct val="115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यदि आप किसी और के शब्दों, सोच, विचारों या भावों से उधार लेते हैं, तो आपको स्रोत का हवाला देकर मूल निर्माता को श्रेय  अवष्य देना चाहिए। इसे करने के दो तरीके हैं।</a:t>
            </a:r>
            <a:endParaRPr b="0" i="0" sz="1400" u="none" cap="none" strike="noStrike">
              <a:solidFill>
                <a:schemeClr val="lt1"/>
              </a:solidFill>
              <a:latin typeface="Arial"/>
              <a:ea typeface="Arial"/>
              <a:cs typeface="Arial"/>
              <a:sym typeface="Arial"/>
            </a:endParaRPr>
          </a:p>
        </p:txBody>
      </p:sp>
      <p:sp>
        <p:nvSpPr>
          <p:cNvPr id="207" name="Google Shape;207;p21"/>
          <p:cNvSpPr/>
          <p:nvPr/>
        </p:nvSpPr>
        <p:spPr>
          <a:xfrm>
            <a:off x="839788" y="1458332"/>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21"/>
          <p:cNvSpPr/>
          <p:nvPr/>
        </p:nvSpPr>
        <p:spPr>
          <a:xfrm>
            <a:off x="839788" y="4146118"/>
            <a:ext cx="1768501" cy="461423"/>
          </a:xfrm>
          <a:prstGeom prst="roundRect">
            <a:avLst>
              <a:gd fmla="val 16786" name="adj"/>
            </a:avLst>
          </a:prstGeom>
          <a:gradFill>
            <a:gsLst>
              <a:gs pos="0">
                <a:srgbClr val="006D2C"/>
              </a:gs>
              <a:gs pos="50000">
                <a:srgbClr val="009F40"/>
              </a:gs>
              <a:gs pos="100000">
                <a:srgbClr val="00BE4D"/>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उद्धरण</a:t>
            </a:r>
            <a:endParaRPr b="0" i="0" sz="1800" u="none" cap="none" strike="noStrike">
              <a:solidFill>
                <a:schemeClr val="lt1"/>
              </a:solidFill>
              <a:latin typeface="Arial"/>
              <a:ea typeface="Arial"/>
              <a:cs typeface="Arial"/>
              <a:sym typeface="Arial"/>
            </a:endParaRPr>
          </a:p>
        </p:txBody>
      </p:sp>
      <p:sp>
        <p:nvSpPr>
          <p:cNvPr id="209" name="Google Shape;209;p21"/>
          <p:cNvSpPr/>
          <p:nvPr/>
        </p:nvSpPr>
        <p:spPr>
          <a:xfrm>
            <a:off x="3658395" y="3727018"/>
            <a:ext cx="1768501" cy="461423"/>
          </a:xfrm>
          <a:prstGeom prst="roundRect">
            <a:avLst>
              <a:gd fmla="val 16786" name="adj"/>
            </a:avLst>
          </a:prstGeom>
          <a:gradFill>
            <a:gsLst>
              <a:gs pos="0">
                <a:srgbClr val="00378A"/>
              </a:gs>
              <a:gs pos="50000">
                <a:srgbClr val="0051C9"/>
              </a:gs>
              <a:gs pos="100000">
                <a:srgbClr val="0062F0"/>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सारांश</a:t>
            </a:r>
            <a:endParaRPr b="0" i="0" sz="1800" u="none" cap="none" strike="noStrike">
              <a:solidFill>
                <a:schemeClr val="lt1"/>
              </a:solidFill>
              <a:latin typeface="Arial"/>
              <a:ea typeface="Arial"/>
              <a:cs typeface="Arial"/>
              <a:sym typeface="Arial"/>
            </a:endParaRPr>
          </a:p>
        </p:txBody>
      </p:sp>
      <p:sp>
        <p:nvSpPr>
          <p:cNvPr id="210" name="Google Shape;210;p21"/>
          <p:cNvSpPr/>
          <p:nvPr/>
        </p:nvSpPr>
        <p:spPr>
          <a:xfrm>
            <a:off x="3658395" y="4565218"/>
            <a:ext cx="1768501" cy="461423"/>
          </a:xfrm>
          <a:prstGeom prst="roundRect">
            <a:avLst>
              <a:gd fmla="val 16786" name="adj"/>
            </a:avLst>
          </a:prstGeom>
          <a:gradFill>
            <a:gsLst>
              <a:gs pos="0">
                <a:srgbClr val="252F3E"/>
              </a:gs>
              <a:gs pos="50000">
                <a:srgbClr val="35455A"/>
              </a:gs>
              <a:gs pos="100000">
                <a:srgbClr val="41536C"/>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संदर्भ</a:t>
            </a:r>
            <a:endParaRPr b="0" i="0" sz="1800" u="none" cap="none" strike="noStrike">
              <a:solidFill>
                <a:schemeClr val="lt1"/>
              </a:solidFill>
              <a:latin typeface="Arial"/>
              <a:ea typeface="Arial"/>
              <a:cs typeface="Arial"/>
              <a:sym typeface="Arial"/>
            </a:endParaRPr>
          </a:p>
        </p:txBody>
      </p:sp>
      <p:cxnSp>
        <p:nvCxnSpPr>
          <p:cNvPr id="211" name="Google Shape;211;p21"/>
          <p:cNvCxnSpPr>
            <a:endCxn id="209" idx="1"/>
          </p:cNvCxnSpPr>
          <p:nvPr/>
        </p:nvCxnSpPr>
        <p:spPr>
          <a:xfrm flipH="1" rot="10800000">
            <a:off x="2608395" y="3957730"/>
            <a:ext cx="1050000" cy="436500"/>
          </a:xfrm>
          <a:prstGeom prst="straightConnector1">
            <a:avLst/>
          </a:prstGeom>
          <a:noFill/>
          <a:ln cap="flat" cmpd="sng" w="12700">
            <a:solidFill>
              <a:schemeClr val="lt1"/>
            </a:solidFill>
            <a:prstDash val="solid"/>
            <a:miter lim="800000"/>
            <a:headEnd len="sm" w="sm" type="none"/>
            <a:tailEnd len="sm" w="sm" type="none"/>
          </a:ln>
        </p:spPr>
      </p:cxnSp>
      <p:cxnSp>
        <p:nvCxnSpPr>
          <p:cNvPr id="212" name="Google Shape;212;p21"/>
          <p:cNvCxnSpPr>
            <a:stCxn id="208" idx="3"/>
            <a:endCxn id="210" idx="1"/>
          </p:cNvCxnSpPr>
          <p:nvPr/>
        </p:nvCxnSpPr>
        <p:spPr>
          <a:xfrm>
            <a:off x="2608289" y="4376830"/>
            <a:ext cx="1050000" cy="419100"/>
          </a:xfrm>
          <a:prstGeom prst="straightConnector1">
            <a:avLst/>
          </a:prstGeom>
          <a:noFill/>
          <a:ln cap="flat" cmpd="sng" w="12700">
            <a:solidFill>
              <a:schemeClr val="lt1"/>
            </a:solidFill>
            <a:prstDash val="solid"/>
            <a:miter lim="800000"/>
            <a:headEnd len="sm" w="sm" type="none"/>
            <a:tailEnd len="sm" w="sm" type="none"/>
          </a:ln>
        </p:spPr>
      </p:cxnSp>
      <p:sp>
        <p:nvSpPr>
          <p:cNvPr id="213" name="Google Shape;213;p21"/>
          <p:cNvSpPr/>
          <p:nvPr/>
        </p:nvSpPr>
        <p:spPr>
          <a:xfrm>
            <a:off x="6477003" y="1726318"/>
            <a:ext cx="5395207" cy="1876347"/>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उद्धरण और सारांश</a:t>
            </a:r>
            <a:endParaRPr b="0" i="0" sz="1400" u="none" cap="none" strike="noStrike">
              <a:solidFill>
                <a:srgbClr val="000000"/>
              </a:solidFill>
              <a:latin typeface="Arial"/>
              <a:ea typeface="Arial"/>
              <a:cs typeface="Arial"/>
              <a:sym typeface="Arial"/>
            </a:endParaRPr>
          </a:p>
          <a:p>
            <a:pPr indent="0" lvl="0" marL="126997"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26997"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समांथा का दावा है कि भारत बुनियादी बदलाव के लिए तैयार है।</a:t>
            </a:r>
            <a:endParaRPr b="0" i="0" sz="1400" u="none" cap="none" strike="noStrike">
              <a:solidFill>
                <a:srgbClr val="000000"/>
              </a:solidFill>
              <a:latin typeface="Arial"/>
              <a:ea typeface="Arial"/>
              <a:cs typeface="Arial"/>
              <a:sym typeface="Arial"/>
            </a:endParaRPr>
          </a:p>
          <a:p>
            <a:pPr indent="0" lvl="0" marL="126997"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26997" marR="0" rtl="0" algn="l">
              <a:lnSpc>
                <a:spcPct val="115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संदर्भ और उद्धरण</a:t>
            </a:r>
            <a:endParaRPr b="0" i="0" sz="1400" u="none" cap="none" strike="noStrike">
              <a:solidFill>
                <a:schemeClr val="dk1"/>
              </a:solidFill>
              <a:latin typeface="Arial"/>
              <a:ea typeface="Arial"/>
              <a:cs typeface="Arial"/>
              <a:sym typeface="Arial"/>
            </a:endParaRPr>
          </a:p>
          <a:p>
            <a:pPr indent="0" lvl="0" marL="126997"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26997"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समांथा के मुताबिक, 'भारत मूलभूत बदलाव के लिए तैयार है।'</a:t>
            </a:r>
            <a:endParaRPr b="0" i="0" sz="1400" u="none" cap="none" strike="noStrike">
              <a:solidFill>
                <a:srgbClr val="000000"/>
              </a:solidFill>
              <a:latin typeface="Arial"/>
              <a:ea typeface="Arial"/>
              <a:cs typeface="Arial"/>
              <a:sym typeface="Arial"/>
            </a:endParaRPr>
          </a:p>
        </p:txBody>
      </p:sp>
      <p:sp>
        <p:nvSpPr>
          <p:cNvPr id="214" name="Google Shape;214;p21"/>
          <p:cNvSpPr/>
          <p:nvPr/>
        </p:nvSpPr>
        <p:spPr>
          <a:xfrm>
            <a:off x="6477002" y="4107878"/>
            <a:ext cx="5395208" cy="1376103"/>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ये उद्धरण लेखन के मुख्य भाग के अंत में उल्लिखित संदर्भों की सूची से जुड़े हुए हैं। उद्धरण यह स्पष्ट करता है कि आपने सामंथा से यह विचार उधार लिया था।</a:t>
            </a:r>
            <a:endParaRPr b="0" i="0" sz="1400" u="none" cap="none" strike="noStrike">
              <a:solidFill>
                <a:srgbClr val="000000"/>
              </a:solidFill>
              <a:latin typeface="Arial"/>
              <a:ea typeface="Arial"/>
              <a:cs typeface="Arial"/>
              <a:sym typeface="Arial"/>
            </a:endParaRPr>
          </a:p>
        </p:txBody>
      </p:sp>
      <p:sp>
        <p:nvSpPr>
          <p:cNvPr id="215" name="Google Shape;215;p21"/>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