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24" roundtripDataSignature="AMtx7mhQNZeCR7fNBRh9GZoI4nA4hA2R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kDEX1HXybrU"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0XddAErqtHo&amp;t=2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https://www.youtube.com/watch?v=R3e4K9Impds&amp;list=PLZ1IjQtA2fL11yY06-HnpsrJifRsYoeFq&amp;index=3</a:t>
            </a:r>
            <a:endParaRPr/>
          </a:p>
        </p:txBody>
      </p:sp>
      <p:sp>
        <p:nvSpPr>
          <p:cNvPr id="246" name="Google Shape;24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https://www.youtube.com/shorts/rR4MoKVT6xk</a:t>
            </a:r>
            <a:endParaRPr/>
          </a:p>
        </p:txBody>
      </p:sp>
      <p:sp>
        <p:nvSpPr>
          <p:cNvPr id="301" name="Google Shape;30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https://www.youtube.com/watch?v=XfMZDBiBDOI</a:t>
            </a:r>
            <a:endParaRPr/>
          </a:p>
        </p:txBody>
      </p:sp>
      <p:sp>
        <p:nvSpPr>
          <p:cNvPr id="128" name="Google Shape;12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What is a Firewall? - YouTube</a:t>
            </a:r>
            <a:endParaRPr/>
          </a:p>
        </p:txBody>
      </p:sp>
      <p:sp>
        <p:nvSpPr>
          <p:cNvPr id="161" name="Google Shape;16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No, Smishing is NOT a cute word | What is Smishing and How to Protect Yourself - YouTube</a:t>
            </a:r>
            <a:endParaRPr/>
          </a:p>
        </p:txBody>
      </p:sp>
      <p:sp>
        <p:nvSpPr>
          <p:cNvPr id="234" name="Google Shape;23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 name="Google Shape;15;p20"/>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0"/>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20"/>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p:nvPr>
            <p:ph idx="2" type="pic"/>
          </p:nvPr>
        </p:nvSpPr>
        <p:spPr>
          <a:xfrm>
            <a:off x="5183188" y="987425"/>
            <a:ext cx="6172200" cy="4873625"/>
          </a:xfrm>
          <a:prstGeom prst="rect">
            <a:avLst/>
          </a:prstGeom>
          <a:noFill/>
          <a:ln>
            <a:noFill/>
          </a:ln>
        </p:spPr>
      </p:sp>
      <p:sp>
        <p:nvSpPr>
          <p:cNvPr id="75" name="Google Shape;75;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29"/>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29"/>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29"/>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0"/>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30"/>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30"/>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31"/>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31"/>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31"/>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pic>
        <p:nvPicPr>
          <p:cNvPr id="19" name="Google Shape;19;p21"/>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0" name="Google Shape;20;p21"/>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 name="Google Shape;21;p2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2" name="Google Shape;22;p21"/>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3" name="Google Shape;23;p21"/>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24" name="Shape 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23"/>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 name="Google Shape;29;p23"/>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30" name="Google Shape;30;p2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31" name="Google Shape;31;p23"/>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32" name="Google Shape;32;p2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4"/>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 name="Google Shape;37;p24"/>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8" name="Google Shape;38;p24"/>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24"/>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24"/>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5"/>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6" name="Google Shape;46;p25"/>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47" name="Google Shape;47;p25"/>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25"/>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6"/>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6" name="Google Shape;56;p26"/>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57" name="Google Shape;57;p26"/>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26"/>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7"/>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2" name="Google Shape;62;p27"/>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63" name="Google Shape;63;p27"/>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27"/>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28"/>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28"/>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hyperlink" Target="https://www.youtube.com/watch?v=R3e4K9Impds&amp;list=PLZ1IjQtA2fL11yY06-HnpsrJifRsYoeFq&amp;index=2" TargetMode="External"/><Relationship Id="rId5"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this_is_the_link_to_enter_your_bank_details.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this_is_the_link_to_schedule_your_blood_donation.com/" TargetMode="External"/><Relationship Id="rId4" Type="http://schemas.openxmlformats.org/officeDocument/2006/relationships/hyperlink" Target="http://www.this_is_the_link_to_schedule_your_blood_donation.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hyperlink" Target="https://www.youtube.com/shorts/rR4MoKVT6xk" TargetMode="External"/><Relationship Id="rId5"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4.gif"/><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hyperlink" Target="https://www.youtube.com/watch?v=XfMZDBiBDOI&amp;list=PLZ1IjQtA2fL11yY06-HnpsrJifRsYoeFq&amp;index=4" TargetMode="External"/><Relationship Id="rId5" Type="http://schemas.openxmlformats.org/officeDocument/2006/relationships/hyperlink" Target="https://www.youtube.com/watch?v=XfMZDBiBDOI&amp;list=PLZ1IjQtA2fL11yY06-HnpsrJifRsYoeFq&amp;index=4" TargetMode="External"/><Relationship Id="rId6" Type="http://schemas.openxmlformats.org/officeDocument/2006/relationships/hyperlink" Target="http://www.youtube.com/watch?v=XfMZDBiBDOI" TargetMode="External"/><Relationship Id="rId7"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hyperlink" Target="http://www.youtube.com/watch?v=kDEX1HXybrU" TargetMode="External"/><Relationship Id="rId5"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jp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hyperlink" Target="http://www.youtube.com/watch?v=0XddAErqtHo" TargetMode="External"/><Relationship Id="rId5"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64DF"/>
                </a:solidFill>
                <a:latin typeface="Arial"/>
                <a:ea typeface="Arial"/>
                <a:cs typeface="Arial"/>
                <a:sym typeface="Arial"/>
              </a:rPr>
              <a:t>डिजिटल नागरिकता</a:t>
            </a:r>
            <a:endParaRPr b="1" sz="3200">
              <a:solidFill>
                <a:srgbClr val="0064DF"/>
              </a:solidFill>
              <a:latin typeface="Arial"/>
              <a:ea typeface="Arial"/>
              <a:cs typeface="Arial"/>
              <a:sym typeface="Arial"/>
            </a:endParaRPr>
          </a:p>
        </p:txBody>
      </p:sp>
      <p:sp>
        <p:nvSpPr>
          <p:cNvPr id="96" name="Google Shape;96;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7" name="Google Shape;97;p1"/>
          <p:cNvPicPr preferRelativeResize="0"/>
          <p:nvPr/>
        </p:nvPicPr>
        <p:blipFill rotWithShape="1">
          <a:blip r:embed="rId3">
            <a:alphaModFix/>
          </a:blip>
          <a:srcRect b="0" l="0" r="0" t="0"/>
          <a:stretch/>
        </p:blipFill>
        <p:spPr>
          <a:xfrm>
            <a:off x="1029939" y="839660"/>
            <a:ext cx="4533265" cy="5178679"/>
          </a:xfrm>
          <a:prstGeom prst="rect">
            <a:avLst/>
          </a:prstGeom>
          <a:noFill/>
          <a:ln>
            <a:noFill/>
          </a:ln>
        </p:spPr>
      </p:pic>
      <p:sp>
        <p:nvSpPr>
          <p:cNvPr id="98" name="Google Shape;98;p1"/>
          <p:cNvSpPr/>
          <p:nvPr/>
        </p:nvSpPr>
        <p:spPr>
          <a:xfrm>
            <a:off x="7177872" y="3536950"/>
            <a:ext cx="5014127" cy="128905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
          <p:cNvSpPr/>
          <p:nvPr/>
        </p:nvSpPr>
        <p:spPr>
          <a:xfrm>
            <a:off x="7233662" y="3536647"/>
            <a:ext cx="5101200" cy="1323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पाठ 12</a:t>
            </a:r>
            <a:endParaRPr/>
          </a:p>
          <a:p>
            <a:pPr indent="0" lvl="0" marL="0" marR="0" rtl="0" algn="l">
              <a:spcBef>
                <a:spcPts val="0"/>
              </a:spcBef>
              <a:spcAft>
                <a:spcPts val="0"/>
              </a:spcAft>
              <a:buNone/>
            </a:pPr>
            <a:r>
              <a:t/>
            </a:r>
            <a:endParaRPr sz="500">
              <a:solidFill>
                <a:schemeClr val="lt1"/>
              </a:solidFill>
              <a:latin typeface="Arial"/>
              <a:ea typeface="Arial"/>
              <a:cs typeface="Arial"/>
              <a:sym typeface="Arial"/>
            </a:endParaRPr>
          </a:p>
          <a:p>
            <a:pPr indent="0" lvl="0" marL="0" marR="0" rtl="0" algn="l">
              <a:spcBef>
                <a:spcPts val="0"/>
              </a:spcBef>
              <a:spcAft>
                <a:spcPts val="0"/>
              </a:spcAft>
              <a:buNone/>
            </a:pPr>
            <a:r>
              <a:rPr b="1" lang="en-US" sz="2400">
                <a:solidFill>
                  <a:srgbClr val="FFFF00"/>
                </a:solidFill>
                <a:latin typeface="Arial"/>
                <a:ea typeface="Arial"/>
                <a:cs typeface="Arial"/>
                <a:sym typeface="Arial"/>
              </a:rPr>
              <a:t>डिजिटल सुरक्षा, फ़ायरवॉल और स्पैम</a:t>
            </a:r>
            <a:endParaRPr sz="2400">
              <a:solidFill>
                <a:srgbClr val="FFFF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10"/>
          <p:cNvPicPr preferRelativeResize="0"/>
          <p:nvPr/>
        </p:nvPicPr>
        <p:blipFill rotWithShape="1">
          <a:blip r:embed="rId3">
            <a:alphaModFix/>
          </a:blip>
          <a:srcRect b="13336" l="0" r="0" t="6295"/>
          <a:stretch/>
        </p:blipFill>
        <p:spPr>
          <a:xfrm>
            <a:off x="0" y="14565"/>
            <a:ext cx="12192000" cy="6535678"/>
          </a:xfrm>
          <a:prstGeom prst="rect">
            <a:avLst/>
          </a:prstGeom>
          <a:noFill/>
          <a:ln>
            <a:noFill/>
          </a:ln>
        </p:spPr>
      </p:pic>
      <p:pic>
        <p:nvPicPr>
          <p:cNvPr id="249" name="Google Shape;249;p10">
            <a:hlinkClick r:id="rId4"/>
          </p:cNvPr>
          <p:cNvPicPr preferRelativeResize="0"/>
          <p:nvPr/>
        </p:nvPicPr>
        <p:blipFill rotWithShape="1">
          <a:blip r:embed="rId5">
            <a:alphaModFix/>
          </a:blip>
          <a:srcRect b="1963" l="1511" r="2532" t="0"/>
          <a:stretch/>
        </p:blipFill>
        <p:spPr>
          <a:xfrm>
            <a:off x="3239589" y="1525265"/>
            <a:ext cx="5564777" cy="3242679"/>
          </a:xfrm>
          <a:prstGeom prst="rect">
            <a:avLst/>
          </a:prstGeom>
          <a:noFill/>
          <a:ln>
            <a:noFill/>
          </a:ln>
        </p:spPr>
      </p:pic>
      <p:sp>
        <p:nvSpPr>
          <p:cNvPr id="250" name="Google Shape;250;p10"/>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1" name="Google Shape;251;p10"/>
          <p:cNvSpPr txBox="1"/>
          <p:nvPr/>
        </p:nvSpPr>
        <p:spPr>
          <a:xfrm>
            <a:off x="705748" y="307757"/>
            <a:ext cx="11486251"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आइए जानें स्पैम और ट्रिकी लिंक्स के बारे में</a:t>
            </a:r>
            <a:endParaRPr/>
          </a:p>
        </p:txBody>
      </p:sp>
      <p:sp>
        <p:nvSpPr>
          <p:cNvPr id="252" name="Google Shape;252;p10"/>
          <p:cNvSpPr/>
          <p:nvPr/>
        </p:nvSpPr>
        <p:spPr>
          <a:xfrm>
            <a:off x="839788" y="894041"/>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12: डिजिटल सुरक्षा, फ़ायरवॉल और स्पैम</a:t>
            </a:r>
            <a:endParaRPr/>
          </a:p>
        </p:txBody>
      </p:sp>
      <p:sp>
        <p:nvSpPr>
          <p:cNvPr id="254" name="Google Shape;254;p10"/>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60" name="Google Shape;260;p11"/>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गतिविधि: स्पैम को पहचानना</a:t>
            </a:r>
            <a:endParaRPr/>
          </a:p>
        </p:txBody>
      </p:sp>
      <p:sp>
        <p:nvSpPr>
          <p:cNvPr id="261" name="Google Shape;261;p11"/>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1"/>
          <p:cNvSpPr txBox="1"/>
          <p:nvPr/>
        </p:nvSpPr>
        <p:spPr>
          <a:xfrm>
            <a:off x="7346731" y="2581270"/>
            <a:ext cx="3874618" cy="209523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lang="en-US" sz="2800">
                <a:solidFill>
                  <a:schemeClr val="dk1"/>
                </a:solidFill>
                <a:latin typeface="Arial"/>
                <a:ea typeface="Arial"/>
                <a:cs typeface="Arial"/>
                <a:sym typeface="Arial"/>
              </a:rPr>
              <a:t>आइए कुछ ईमेल को पढ़ें और देखें कि संदेशों का सावधानीपूर्वक विश्लेषण करके हम क्या सीख सकते हैं।</a:t>
            </a:r>
            <a:endParaRPr/>
          </a:p>
        </p:txBody>
      </p:sp>
      <p:sp>
        <p:nvSpPr>
          <p:cNvPr id="263" name="Google Shape;263;p11"/>
          <p:cNvSpPr/>
          <p:nvPr/>
        </p:nvSpPr>
        <p:spPr>
          <a:xfrm>
            <a:off x="7476392" y="2333593"/>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1"/>
          <p:cNvSpPr/>
          <p:nvPr/>
        </p:nvSpPr>
        <p:spPr>
          <a:xfrm>
            <a:off x="725729" y="5364786"/>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glass  Description automatically generated" id="265" name="Google Shape;265;p11"/>
          <p:cNvPicPr preferRelativeResize="0"/>
          <p:nvPr/>
        </p:nvPicPr>
        <p:blipFill rotWithShape="1">
          <a:blip r:embed="rId3">
            <a:alphaModFix/>
          </a:blip>
          <a:srcRect b="0" l="0" r="0" t="0"/>
          <a:stretch/>
        </p:blipFill>
        <p:spPr>
          <a:xfrm>
            <a:off x="725729" y="1610429"/>
            <a:ext cx="5370271" cy="3575525"/>
          </a:xfrm>
          <a:prstGeom prst="rect">
            <a:avLst/>
          </a:prstGeom>
          <a:noFill/>
          <a:ln>
            <a:noFill/>
          </a:ln>
        </p:spPr>
      </p:pic>
      <p:sp>
        <p:nvSpPr>
          <p:cNvPr id="266" name="Google Shape;266;p1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12: डिजिटल सुरक्षा, फ़ायरवॉल और स्पैम</a:t>
            </a:r>
            <a:endParaRPr/>
          </a:p>
        </p:txBody>
      </p:sp>
      <p:sp>
        <p:nvSpPr>
          <p:cNvPr id="267" name="Google Shape;267;p11"/>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2"/>
          <p:cNvSpPr/>
          <p:nvPr/>
        </p:nvSpPr>
        <p:spPr>
          <a:xfrm>
            <a:off x="767942" y="1267097"/>
            <a:ext cx="9855858" cy="448056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2"/>
          <p:cNvSpPr/>
          <p:nvPr/>
        </p:nvSpPr>
        <p:spPr>
          <a:xfrm>
            <a:off x="920342" y="1419496"/>
            <a:ext cx="9563105" cy="41714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2"/>
          <p:cNvSpPr/>
          <p:nvPr/>
        </p:nvSpPr>
        <p:spPr>
          <a:xfrm>
            <a:off x="10728388" y="1876807"/>
            <a:ext cx="982046" cy="982048"/>
          </a:xfrm>
          <a:prstGeom prst="flowChartDelay">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2"/>
          <p:cNvSpPr/>
          <p:nvPr/>
        </p:nvSpPr>
        <p:spPr>
          <a:xfrm>
            <a:off x="10728388" y="1286407"/>
            <a:ext cx="501888" cy="50188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77" name="Google Shape;277;p12"/>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मुश्किल कड़ियाँ: ईमेल 1</a:t>
            </a:r>
            <a:endParaRPr/>
          </a:p>
        </p:txBody>
      </p:sp>
      <p:sp>
        <p:nvSpPr>
          <p:cNvPr id="278" name="Google Shape;278;p12"/>
          <p:cNvSpPr/>
          <p:nvPr/>
        </p:nvSpPr>
        <p:spPr>
          <a:xfrm>
            <a:off x="839788" y="937737"/>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2"/>
          <p:cNvSpPr txBox="1"/>
          <p:nvPr/>
        </p:nvSpPr>
        <p:spPr>
          <a:xfrm>
            <a:off x="1090246" y="2221031"/>
            <a:ext cx="9267412" cy="3679025"/>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1000"/>
              </a:spcBef>
              <a:spcAft>
                <a:spcPts val="0"/>
              </a:spcAft>
              <a:buClr>
                <a:schemeClr val="dk1"/>
              </a:buClr>
              <a:buSzPts val="1400"/>
              <a:buFont typeface="Arial"/>
              <a:buNone/>
            </a:pPr>
            <a:r>
              <a:rPr lang="en-US" sz="1400">
                <a:solidFill>
                  <a:schemeClr val="dk1"/>
                </a:solidFill>
                <a:latin typeface="Arial"/>
                <a:ea typeface="Arial"/>
                <a:cs typeface="Arial"/>
                <a:sym typeface="Arial"/>
              </a:rPr>
              <a:t>प्रिय सुश्री राजाजी</a:t>
            </a:r>
            <a:endParaRPr/>
          </a:p>
          <a:p>
            <a:pPr indent="0" lvl="2" marL="914400" marR="0" rtl="0" algn="l">
              <a:lnSpc>
                <a:spcPct val="110000"/>
              </a:lnSpc>
              <a:spcBef>
                <a:spcPts val="5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आज का दिन आपके लिए बहुत भाग्यशाली है! शॉपिंग ट्रिप जीतने के लिए हमारे हजारों ग्राहकों में से आपको चुना गया है</a:t>
            </a:r>
            <a:r>
              <a:rPr b="1" i="0" lang="en-US" sz="1400" u="none" cap="none" strike="noStrike">
                <a:solidFill>
                  <a:srgbClr val="0064E0"/>
                </a:solidFill>
                <a:latin typeface="Arial"/>
                <a:ea typeface="Arial"/>
                <a:cs typeface="Arial"/>
                <a:sym typeface="Arial"/>
              </a:rPr>
              <a:t>₹ 50,000</a:t>
            </a:r>
            <a:endParaRPr/>
          </a:p>
          <a:p>
            <a:pPr indent="0" lvl="2" marL="914400" marR="0" rtl="0" algn="l">
              <a:lnSpc>
                <a:spcPct val="110000"/>
              </a:lnSpc>
              <a:spcBef>
                <a:spcPts val="500"/>
              </a:spcBef>
              <a:spcAft>
                <a:spcPts val="0"/>
              </a:spcAft>
              <a:buClr>
                <a:schemeClr val="dk1"/>
              </a:buClr>
              <a:buSzPts val="1400"/>
              <a:buFont typeface="Arial"/>
              <a:buNone/>
            </a:pPr>
            <a:r>
              <a:t/>
            </a:r>
            <a:endParaRPr b="0" i="0" sz="1400" u="none" cap="none" strike="noStrike">
              <a:solidFill>
                <a:srgbClr val="FF0000"/>
              </a:solidFill>
              <a:latin typeface="Arial"/>
              <a:ea typeface="Arial"/>
              <a:cs typeface="Arial"/>
              <a:sym typeface="Arial"/>
            </a:endParaRPr>
          </a:p>
          <a:p>
            <a:pPr indent="0" lvl="2" marL="914400" marR="0" rtl="0" algn="l">
              <a:lnSpc>
                <a:spcPct val="110000"/>
              </a:lnSpc>
              <a:spcBef>
                <a:spcPts val="5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हम यह पुरस्कार राशि सीधे आपके बैंक खाते में भेजेंगे।</a:t>
            </a:r>
            <a:endParaRPr/>
          </a:p>
          <a:p>
            <a:pPr indent="0" lvl="2" marL="914400" marR="0" rtl="0" algn="l">
              <a:lnSpc>
                <a:spcPct val="110000"/>
              </a:lnSpc>
              <a:spcBef>
                <a:spcPts val="5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2" marL="914400" marR="0" rtl="0" algn="l">
              <a:lnSpc>
                <a:spcPct val="110000"/>
              </a:lnSpc>
              <a:spcBef>
                <a:spcPts val="5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अपना विवरण दर्ज करने के लिए कृपया नीचे दिए गए लिंक पर क्लिक करें।</a:t>
            </a:r>
            <a:endParaRPr/>
          </a:p>
          <a:p>
            <a:pPr indent="0" lvl="2" marL="914400" marR="0" rtl="0" algn="l">
              <a:lnSpc>
                <a:spcPct val="110000"/>
              </a:lnSpc>
              <a:spcBef>
                <a:spcPts val="5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2" marL="914400" marR="0" rtl="0" algn="l">
              <a:lnSpc>
                <a:spcPct val="110000"/>
              </a:lnSpc>
              <a:spcBef>
                <a:spcPts val="5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बधाई हो!</a:t>
            </a:r>
            <a:endParaRPr/>
          </a:p>
          <a:p>
            <a:pPr indent="0" lvl="2" marL="914400" marR="0" rtl="0" algn="l">
              <a:lnSpc>
                <a:spcPct val="110000"/>
              </a:lnSpc>
              <a:spcBef>
                <a:spcPts val="5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2" marL="914400" marR="0" rtl="0" algn="l">
              <a:lnSpc>
                <a:spcPct val="110000"/>
              </a:lnSpc>
              <a:spcBef>
                <a:spcPts val="500"/>
              </a:spcBef>
              <a:spcAft>
                <a:spcPts val="0"/>
              </a:spcAft>
              <a:buClr>
                <a:schemeClr val="dk1"/>
              </a:buClr>
              <a:buSzPts val="1400"/>
              <a:buFont typeface="Arial"/>
              <a:buNone/>
            </a:pPr>
            <a:r>
              <a:rPr b="0" i="0" lang="en-US" sz="1400" u="sng" cap="none" strike="noStrike">
                <a:solidFill>
                  <a:srgbClr val="0064E0"/>
                </a:solidFill>
                <a:latin typeface="Arial"/>
                <a:ea typeface="Arial"/>
                <a:cs typeface="Arial"/>
                <a:sym typeface="Arial"/>
                <a:hlinkClick r:id="rId3">
                  <a:extLst>
                    <a:ext uri="{A12FA001-AC4F-418D-AE19-62706E023703}">
                      <ahyp:hlinkClr val="tx"/>
                    </a:ext>
                  </a:extLst>
                </a:hlinkClick>
              </a:rPr>
              <a:t>www.यह आपके बैंक विवरण.कॉम दर्ज करने के लिए लिंक है</a:t>
            </a:r>
            <a:endParaRPr b="0" i="0" sz="1400" u="none" cap="none" strike="noStrike">
              <a:solidFill>
                <a:srgbClr val="0064E0"/>
              </a:solidFill>
              <a:latin typeface="Arial"/>
              <a:ea typeface="Arial"/>
              <a:cs typeface="Arial"/>
              <a:sym typeface="Arial"/>
            </a:endParaRPr>
          </a:p>
          <a:p>
            <a:pPr indent="0" lvl="2" marL="914400" marR="0" rtl="0" algn="l">
              <a:lnSpc>
                <a:spcPct val="90000"/>
              </a:lnSpc>
              <a:spcBef>
                <a:spcPts val="5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0" name="Google Shape;280;p12"/>
          <p:cNvSpPr txBox="1"/>
          <p:nvPr/>
        </p:nvSpPr>
        <p:spPr>
          <a:xfrm>
            <a:off x="920342" y="1419496"/>
            <a:ext cx="10515600" cy="86656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dk1"/>
              </a:buClr>
              <a:buSzPts val="1800"/>
              <a:buFont typeface="Arial"/>
              <a:buNone/>
            </a:pPr>
            <a:r>
              <a:rPr b="1" lang="en-US" sz="1800">
                <a:solidFill>
                  <a:srgbClr val="0064E0"/>
                </a:solidFill>
                <a:latin typeface="Arial"/>
                <a:ea typeface="Arial"/>
                <a:cs typeface="Arial"/>
                <a:sym typeface="Arial"/>
              </a:rPr>
              <a:t>से:the_shop_on_the_corner</a:t>
            </a:r>
            <a:endParaRPr b="1" sz="1800">
              <a:solidFill>
                <a:srgbClr val="0064E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800"/>
              <a:buFont typeface="Arial"/>
              <a:buNone/>
            </a:pPr>
            <a:r>
              <a:rPr b="1" lang="en-US" sz="1800">
                <a:solidFill>
                  <a:srgbClr val="0064E0"/>
                </a:solidFill>
                <a:latin typeface="Arial"/>
                <a:ea typeface="Arial"/>
                <a:cs typeface="Arial"/>
                <a:sym typeface="Arial"/>
              </a:rPr>
              <a:t>To: सुश्री राजाजी, सबसे वफादार ग्राहक</a:t>
            </a:r>
            <a:endParaRPr/>
          </a:p>
        </p:txBody>
      </p:sp>
      <p:sp>
        <p:nvSpPr>
          <p:cNvPr id="281" name="Google Shape;281;p1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12: डिजिटल सुरक्षा, फ़ायरवॉल और स्पैम</a:t>
            </a:r>
            <a:endParaRPr/>
          </a:p>
        </p:txBody>
      </p:sp>
      <p:sp>
        <p:nvSpPr>
          <p:cNvPr id="282" name="Google Shape;282;p12"/>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3"/>
          <p:cNvSpPr/>
          <p:nvPr/>
        </p:nvSpPr>
        <p:spPr>
          <a:xfrm>
            <a:off x="767942" y="1267097"/>
            <a:ext cx="9855858" cy="518595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13"/>
          <p:cNvSpPr/>
          <p:nvPr/>
        </p:nvSpPr>
        <p:spPr>
          <a:xfrm>
            <a:off x="920342" y="1419496"/>
            <a:ext cx="9563105" cy="48898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1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90" name="Google Shape;290;p13"/>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मुश्किल कड़ियाँ: ईमेल 2</a:t>
            </a:r>
            <a:endParaRPr/>
          </a:p>
        </p:txBody>
      </p:sp>
      <p:sp>
        <p:nvSpPr>
          <p:cNvPr id="291" name="Google Shape;291;p13"/>
          <p:cNvSpPr/>
          <p:nvPr/>
        </p:nvSpPr>
        <p:spPr>
          <a:xfrm>
            <a:off x="839788" y="937737"/>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3"/>
          <p:cNvSpPr txBox="1"/>
          <p:nvPr/>
        </p:nvSpPr>
        <p:spPr>
          <a:xfrm>
            <a:off x="779989" y="2320918"/>
            <a:ext cx="9552600" cy="3907800"/>
          </a:xfrm>
          <a:prstGeom prst="rect">
            <a:avLst/>
          </a:prstGeom>
          <a:noFill/>
          <a:ln>
            <a:noFill/>
          </a:ln>
        </p:spPr>
        <p:txBody>
          <a:bodyPr anchorCtr="0" anchor="t" bIns="45700" lIns="91425" spcFirstLastPara="1" rIns="91425" wrap="square" tIns="45700">
            <a:noAutofit/>
          </a:bodyPr>
          <a:lstStyle/>
          <a:p>
            <a:pPr indent="0" lvl="1" marL="457200" marR="0" rtl="0" algn="l">
              <a:lnSpc>
                <a:spcPct val="100000"/>
              </a:lnSpc>
              <a:spcBef>
                <a:spcPts val="500"/>
              </a:spcBef>
              <a:spcAft>
                <a:spcPts val="0"/>
              </a:spcAft>
              <a:buClr>
                <a:schemeClr val="dk1"/>
              </a:buClr>
              <a:buSzPts val="1600"/>
              <a:buFont typeface="Arial"/>
              <a:buNone/>
            </a:pPr>
            <a:r>
              <a:rPr b="0" i="0" lang="en-US" sz="1200" u="none" cap="none" strike="noStrike">
                <a:solidFill>
                  <a:schemeClr val="dk1"/>
                </a:solidFill>
                <a:latin typeface="Arial"/>
                <a:ea typeface="Arial"/>
                <a:cs typeface="Arial"/>
                <a:sym typeface="Arial"/>
              </a:rPr>
              <a:t>हैलो बीटा,</a:t>
            </a:r>
            <a:endParaRPr/>
          </a:p>
          <a:p>
            <a:pPr indent="0" lvl="1" marL="457200" marR="0" rtl="0" algn="l">
              <a:lnSpc>
                <a:spcPct val="100000"/>
              </a:lnSpc>
              <a:spcBef>
                <a:spcPts val="500"/>
              </a:spcBef>
              <a:spcAft>
                <a:spcPts val="0"/>
              </a:spcAft>
              <a:buClr>
                <a:schemeClr val="dk1"/>
              </a:buClr>
              <a:buSzPts val="1600"/>
              <a:buFont typeface="Arial"/>
              <a:buNone/>
            </a:pPr>
            <a:r>
              <a:rPr b="0" i="0" lang="en-US" sz="1200" u="none" cap="none" strike="noStrike">
                <a:solidFill>
                  <a:schemeClr val="dk1"/>
                </a:solidFill>
                <a:latin typeface="Arial"/>
                <a:ea typeface="Arial"/>
                <a:cs typeface="Arial"/>
                <a:sym typeface="Arial"/>
              </a:rPr>
              <a:t>आपने मुझे फोन किए हुए बहुत समय हो गया है, और मुझे बहुत दुख हो रहा है।</a:t>
            </a:r>
            <a:endParaRPr/>
          </a:p>
          <a:p>
            <a:pPr indent="0" lvl="1" marL="457200" marR="0" rtl="0" algn="l">
              <a:lnSpc>
                <a:spcPct val="100000"/>
              </a:lnSpc>
              <a:spcBef>
                <a:spcPts val="500"/>
              </a:spcBef>
              <a:spcAft>
                <a:spcPts val="0"/>
              </a:spcAft>
              <a:buClr>
                <a:schemeClr val="dk1"/>
              </a:buClr>
              <a:buSzPts val="1600"/>
              <a:buFont typeface="Arial"/>
              <a:buNone/>
            </a:pPr>
            <a:r>
              <a:t/>
            </a:r>
            <a:endParaRPr b="0" i="0" sz="1200" u="none" cap="none" strike="noStrike">
              <a:solidFill>
                <a:schemeClr val="dk1"/>
              </a:solidFill>
              <a:latin typeface="Arial"/>
              <a:ea typeface="Arial"/>
              <a:cs typeface="Arial"/>
              <a:sym typeface="Arial"/>
            </a:endParaRPr>
          </a:p>
          <a:p>
            <a:pPr indent="0" lvl="1" marL="457200" marR="0" rtl="0" algn="l">
              <a:lnSpc>
                <a:spcPct val="100000"/>
              </a:lnSpc>
              <a:spcBef>
                <a:spcPts val="500"/>
              </a:spcBef>
              <a:spcAft>
                <a:spcPts val="0"/>
              </a:spcAft>
              <a:buClr>
                <a:schemeClr val="dk1"/>
              </a:buClr>
              <a:buSzPts val="1600"/>
              <a:buFont typeface="Arial"/>
              <a:buNone/>
            </a:pPr>
            <a:r>
              <a:rPr b="0" i="0" lang="en-US" sz="1200" u="none" cap="none" strike="noStrike">
                <a:solidFill>
                  <a:schemeClr val="dk1"/>
                </a:solidFill>
                <a:latin typeface="Arial"/>
                <a:ea typeface="Arial"/>
                <a:cs typeface="Arial"/>
                <a:sym typeface="Arial"/>
              </a:rPr>
              <a:t>मेरा एक अर्जेंट रिक्वेस्ट है लेकिन, प्लीज बताना मतअप्पायाअम्मा. यह सिर्फ हमारे बीच है क्योंकि आप पोते हैं जिस पर मुझे सबसे ज्यादा भरोसा है।</a:t>
            </a:r>
            <a:endParaRPr/>
          </a:p>
          <a:p>
            <a:pPr indent="0" lvl="1" marL="457200" marR="0" rtl="0" algn="l">
              <a:lnSpc>
                <a:spcPct val="100000"/>
              </a:lnSpc>
              <a:spcBef>
                <a:spcPts val="500"/>
              </a:spcBef>
              <a:spcAft>
                <a:spcPts val="0"/>
              </a:spcAft>
              <a:buClr>
                <a:schemeClr val="dk1"/>
              </a:buClr>
              <a:buSzPts val="1600"/>
              <a:buFont typeface="Arial"/>
              <a:buNone/>
            </a:pPr>
            <a:r>
              <a:t/>
            </a:r>
            <a:endParaRPr b="0" i="0" sz="1200" u="none" cap="none" strike="noStrike">
              <a:solidFill>
                <a:schemeClr val="dk1"/>
              </a:solidFill>
              <a:latin typeface="Arial"/>
              <a:ea typeface="Arial"/>
              <a:cs typeface="Arial"/>
              <a:sym typeface="Arial"/>
            </a:endParaRPr>
          </a:p>
          <a:p>
            <a:pPr indent="0" lvl="1" marL="457200" marR="0" rtl="0" algn="l">
              <a:lnSpc>
                <a:spcPct val="100000"/>
              </a:lnSpc>
              <a:spcBef>
                <a:spcPts val="500"/>
              </a:spcBef>
              <a:spcAft>
                <a:spcPts val="0"/>
              </a:spcAft>
              <a:buClr>
                <a:schemeClr val="dk1"/>
              </a:buClr>
              <a:buSzPts val="1600"/>
              <a:buFont typeface="Arial"/>
              <a:buNone/>
            </a:pPr>
            <a:r>
              <a:rPr b="0" i="0" lang="en-US" sz="1200" u="none" cap="none" strike="noStrike">
                <a:solidFill>
                  <a:schemeClr val="dk1"/>
                </a:solidFill>
                <a:latin typeface="Arial"/>
                <a:ea typeface="Arial"/>
                <a:cs typeface="Arial"/>
                <a:sym typeface="Arial"/>
              </a:rPr>
              <a:t>मैं गिर गया हूं और मेरे पैर में चोट लग गई है। डॉक्टर का कहना है कि इलाज में लगभग खर्च आएगा</a:t>
            </a:r>
            <a:r>
              <a:rPr b="1" i="0" lang="en-US" sz="1200" u="none" cap="none" strike="noStrike">
                <a:solidFill>
                  <a:srgbClr val="0064E0"/>
                </a:solidFill>
                <a:latin typeface="Arial"/>
                <a:ea typeface="Arial"/>
                <a:cs typeface="Arial"/>
                <a:sym typeface="Arial"/>
              </a:rPr>
              <a:t>₹ 20,000!</a:t>
            </a:r>
            <a:endParaRPr/>
          </a:p>
          <a:p>
            <a:pPr indent="0" lvl="1" marL="457200" marR="0" rtl="0" algn="l">
              <a:lnSpc>
                <a:spcPct val="100000"/>
              </a:lnSpc>
              <a:spcBef>
                <a:spcPts val="500"/>
              </a:spcBef>
              <a:spcAft>
                <a:spcPts val="0"/>
              </a:spcAft>
              <a:buClr>
                <a:schemeClr val="dk1"/>
              </a:buClr>
              <a:buSzPts val="1600"/>
              <a:buFont typeface="Arial"/>
              <a:buNone/>
            </a:pPr>
            <a:r>
              <a:t/>
            </a:r>
            <a:endParaRPr b="0" i="0" sz="1200" u="none" cap="none" strike="noStrike">
              <a:solidFill>
                <a:srgbClr val="FF0000"/>
              </a:solidFill>
              <a:latin typeface="Arial"/>
              <a:ea typeface="Arial"/>
              <a:cs typeface="Arial"/>
              <a:sym typeface="Arial"/>
            </a:endParaRPr>
          </a:p>
          <a:p>
            <a:pPr indent="0" lvl="1" marL="457200" marR="0" rtl="0" algn="l">
              <a:lnSpc>
                <a:spcPct val="100000"/>
              </a:lnSpc>
              <a:spcBef>
                <a:spcPts val="500"/>
              </a:spcBef>
              <a:spcAft>
                <a:spcPts val="0"/>
              </a:spcAft>
              <a:buClr>
                <a:schemeClr val="dk1"/>
              </a:buClr>
              <a:buSzPts val="1600"/>
              <a:buFont typeface="Arial"/>
              <a:buNone/>
            </a:pPr>
            <a:r>
              <a:rPr b="0" i="0" lang="en-US" sz="1200" u="none" cap="none" strike="noStrike">
                <a:solidFill>
                  <a:schemeClr val="dk1"/>
                </a:solidFill>
                <a:latin typeface="Arial"/>
                <a:ea typeface="Arial"/>
                <a:cs typeface="Arial"/>
                <a:sym typeface="Arial"/>
              </a:rPr>
              <a:t>अस्पताल ने कहा है कि अगर आप कर सकते हैंमत देनाभुगतान के बदले रक्त, वे केवल मेरे पैर का इलाज कर सकेंगे</a:t>
            </a:r>
            <a:r>
              <a:rPr b="1" i="0" lang="en-US" sz="1200" u="none" cap="none" strike="noStrike">
                <a:solidFill>
                  <a:srgbClr val="0064E0"/>
                </a:solidFill>
                <a:latin typeface="Arial"/>
                <a:ea typeface="Arial"/>
                <a:cs typeface="Arial"/>
                <a:sym typeface="Arial"/>
              </a:rPr>
              <a:t>₹ 2,000।</a:t>
            </a:r>
            <a:endParaRPr/>
          </a:p>
          <a:p>
            <a:pPr indent="0" lvl="1" marL="457200" marR="0" rtl="0" algn="l">
              <a:lnSpc>
                <a:spcPct val="100000"/>
              </a:lnSpc>
              <a:spcBef>
                <a:spcPts val="500"/>
              </a:spcBef>
              <a:spcAft>
                <a:spcPts val="0"/>
              </a:spcAft>
              <a:buClr>
                <a:schemeClr val="dk1"/>
              </a:buClr>
              <a:buSzPts val="1600"/>
              <a:buFont typeface="Arial"/>
              <a:buNone/>
            </a:pPr>
            <a:r>
              <a:t/>
            </a:r>
            <a:endParaRPr b="0" i="0" sz="1200" u="none" cap="none" strike="noStrike">
              <a:solidFill>
                <a:srgbClr val="FF0000"/>
              </a:solidFill>
              <a:latin typeface="Arial"/>
              <a:ea typeface="Arial"/>
              <a:cs typeface="Arial"/>
              <a:sym typeface="Arial"/>
            </a:endParaRPr>
          </a:p>
          <a:p>
            <a:pPr indent="0" lvl="1" marL="457200" marR="0" rtl="0" algn="l">
              <a:lnSpc>
                <a:spcPct val="100000"/>
              </a:lnSpc>
              <a:spcBef>
                <a:spcPts val="500"/>
              </a:spcBef>
              <a:spcAft>
                <a:spcPts val="0"/>
              </a:spcAft>
              <a:buClr>
                <a:schemeClr val="dk1"/>
              </a:buClr>
              <a:buSzPts val="1600"/>
              <a:buFont typeface="Arial"/>
              <a:buNone/>
            </a:pPr>
            <a:r>
              <a:rPr b="0" i="0" lang="en-US" sz="1200" u="none" cap="none" strike="noStrike">
                <a:solidFill>
                  <a:schemeClr val="dk1"/>
                </a:solidFill>
                <a:latin typeface="Arial"/>
                <a:ea typeface="Arial"/>
                <a:cs typeface="Arial"/>
                <a:sym typeface="Arial"/>
              </a:rPr>
              <a:t>अपने रक्तदान कार्यक्रम को शेड्यूल करने के लिए कृपया इस लिंक पर क्लिक करें।</a:t>
            </a:r>
            <a:endParaRPr/>
          </a:p>
          <a:p>
            <a:pPr indent="0" lvl="1" marL="457200" marR="0" rtl="0" algn="l">
              <a:lnSpc>
                <a:spcPct val="100000"/>
              </a:lnSpc>
              <a:spcBef>
                <a:spcPts val="500"/>
              </a:spcBef>
              <a:spcAft>
                <a:spcPts val="0"/>
              </a:spcAft>
              <a:buClr>
                <a:schemeClr val="dk1"/>
              </a:buClr>
              <a:buSzPts val="1600"/>
              <a:buFont typeface="Arial"/>
              <a:buNone/>
            </a:pPr>
            <a:r>
              <a:rPr b="0" i="0" lang="en-US" sz="1200" u="sng" cap="none" strike="noStrike">
                <a:solidFill>
                  <a:srgbClr val="0563C1"/>
                </a:solidFill>
                <a:latin typeface="Arial"/>
                <a:ea typeface="Arial"/>
                <a:cs typeface="Arial"/>
                <a:sym typeface="Arial"/>
                <a:hlinkClick r:id="rId3">
                  <a:extLst>
                    <a:ext uri="{A12FA001-AC4F-418D-AE19-62706E023703}">
                      <ahyp:hlinkClr val="tx"/>
                    </a:ext>
                  </a:extLst>
                </a:hlinkClick>
              </a:rPr>
              <a:t>www.This_is_the_link_to_schedule_your_ blood_donation.</a:t>
            </a:r>
            <a:r>
              <a:rPr b="0" i="0" lang="en-US" sz="1200" u="sng" cap="none" strike="noStrike">
                <a:solidFill>
                  <a:srgbClr val="0064E0"/>
                </a:solidFill>
                <a:latin typeface="Arial"/>
                <a:ea typeface="Arial"/>
                <a:cs typeface="Arial"/>
                <a:sym typeface="Arial"/>
                <a:hlinkClick r:id="rId4">
                  <a:extLst>
                    <a:ext uri="{A12FA001-AC4F-418D-AE19-62706E023703}">
                      <ahyp:hlinkClr val="tx"/>
                    </a:ext>
                  </a:extLst>
                </a:hlinkClick>
              </a:rPr>
              <a:t>कॉम</a:t>
            </a:r>
            <a:endParaRPr b="0" i="0" sz="1200" u="none" cap="none" strike="noStrike">
              <a:solidFill>
                <a:srgbClr val="0064E0"/>
              </a:solidFill>
              <a:latin typeface="Arial"/>
              <a:ea typeface="Arial"/>
              <a:cs typeface="Arial"/>
              <a:sym typeface="Arial"/>
            </a:endParaRPr>
          </a:p>
          <a:p>
            <a:pPr indent="0" lvl="1" marL="457200" marR="0" rtl="0" algn="l">
              <a:lnSpc>
                <a:spcPct val="100000"/>
              </a:lnSpc>
              <a:spcBef>
                <a:spcPts val="500"/>
              </a:spcBef>
              <a:spcAft>
                <a:spcPts val="0"/>
              </a:spcAft>
              <a:buClr>
                <a:schemeClr val="dk1"/>
              </a:buClr>
              <a:buSzPts val="1600"/>
              <a:buFont typeface="Arial"/>
              <a:buNone/>
            </a:pPr>
            <a:r>
              <a:t/>
            </a:r>
            <a:endParaRPr b="0" i="0" sz="1200" u="none" cap="none" strike="noStrike">
              <a:solidFill>
                <a:schemeClr val="dk1"/>
              </a:solidFill>
              <a:latin typeface="Arial"/>
              <a:ea typeface="Arial"/>
              <a:cs typeface="Arial"/>
              <a:sym typeface="Arial"/>
            </a:endParaRPr>
          </a:p>
          <a:p>
            <a:pPr indent="0" lvl="1" marL="457200" marR="0" rtl="0" algn="l">
              <a:lnSpc>
                <a:spcPct val="100000"/>
              </a:lnSpc>
              <a:spcBef>
                <a:spcPts val="500"/>
              </a:spcBef>
              <a:spcAft>
                <a:spcPts val="0"/>
              </a:spcAft>
              <a:buClr>
                <a:schemeClr val="dk1"/>
              </a:buClr>
              <a:buSzPts val="1600"/>
              <a:buFont typeface="Arial"/>
              <a:buNone/>
            </a:pPr>
            <a:r>
              <a:rPr b="0" i="0" lang="en-US" sz="1200" u="none" cap="none" strike="noStrike">
                <a:solidFill>
                  <a:schemeClr val="dk1"/>
                </a:solidFill>
                <a:latin typeface="Arial"/>
                <a:ea typeface="Arial"/>
                <a:cs typeface="Arial"/>
                <a:sym typeface="Arial"/>
              </a:rPr>
              <a:t>कृपया मेरी मदद करें अन्यथा मैं फिर से चलने में सक्षम नहीं हो पाऊंगा।</a:t>
            </a:r>
            <a:endParaRPr/>
          </a:p>
          <a:p>
            <a:pPr indent="0" lvl="1" marL="457200" marR="0" rtl="0" algn="l">
              <a:lnSpc>
                <a:spcPct val="100000"/>
              </a:lnSpc>
              <a:spcBef>
                <a:spcPts val="500"/>
              </a:spcBef>
              <a:spcAft>
                <a:spcPts val="0"/>
              </a:spcAft>
              <a:buClr>
                <a:schemeClr val="dk1"/>
              </a:buClr>
              <a:buSzPts val="1600"/>
              <a:buFont typeface="Arial"/>
              <a:buNone/>
            </a:pPr>
            <a:r>
              <a:t/>
            </a:r>
            <a:endParaRPr b="0" i="0" sz="1200" u="none" cap="none" strike="noStrike">
              <a:solidFill>
                <a:schemeClr val="dk1"/>
              </a:solidFill>
              <a:latin typeface="Arial"/>
              <a:ea typeface="Arial"/>
              <a:cs typeface="Arial"/>
              <a:sym typeface="Arial"/>
            </a:endParaRPr>
          </a:p>
          <a:p>
            <a:pPr indent="0" lvl="1" marL="457200" marR="0" rtl="0" algn="l">
              <a:lnSpc>
                <a:spcPct val="100000"/>
              </a:lnSpc>
              <a:spcBef>
                <a:spcPts val="500"/>
              </a:spcBef>
              <a:spcAft>
                <a:spcPts val="0"/>
              </a:spcAft>
              <a:buClr>
                <a:schemeClr val="dk1"/>
              </a:buClr>
              <a:buSzPts val="1600"/>
              <a:buFont typeface="Arial"/>
              <a:buNone/>
            </a:pPr>
            <a:r>
              <a:rPr b="0" i="0" lang="en-US" sz="1200" u="none" cap="none" strike="noStrike">
                <a:solidFill>
                  <a:schemeClr val="dk1"/>
                </a:solidFill>
                <a:latin typeface="Arial"/>
                <a:ea typeface="Arial"/>
                <a:cs typeface="Arial"/>
                <a:sym typeface="Arial"/>
              </a:rPr>
              <a:t>प्यार, दादी</a:t>
            </a:r>
            <a:endParaRPr/>
          </a:p>
        </p:txBody>
      </p:sp>
      <p:sp>
        <p:nvSpPr>
          <p:cNvPr id="293" name="Google Shape;293;p13"/>
          <p:cNvSpPr txBox="1"/>
          <p:nvPr/>
        </p:nvSpPr>
        <p:spPr>
          <a:xfrm>
            <a:off x="1090246" y="1453222"/>
            <a:ext cx="10515600" cy="86656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dk1"/>
              </a:buClr>
              <a:buSzPts val="1800"/>
              <a:buFont typeface="Arial"/>
              <a:buNone/>
            </a:pPr>
            <a:r>
              <a:rPr b="1" lang="en-US" sz="1800">
                <a:solidFill>
                  <a:srgbClr val="0064E0"/>
                </a:solidFill>
                <a:latin typeface="Arial"/>
                <a:ea typeface="Arial"/>
                <a:cs typeface="Arial"/>
                <a:sym typeface="Arial"/>
              </a:rPr>
              <a:t>से: आपकी दादी</a:t>
            </a:r>
            <a:endParaRPr/>
          </a:p>
          <a:p>
            <a:pPr indent="0" lvl="0" marL="0" marR="0" rtl="0" algn="l">
              <a:lnSpc>
                <a:spcPct val="90000"/>
              </a:lnSpc>
              <a:spcBef>
                <a:spcPts val="1000"/>
              </a:spcBef>
              <a:spcAft>
                <a:spcPts val="0"/>
              </a:spcAft>
              <a:buClr>
                <a:schemeClr val="dk1"/>
              </a:buClr>
              <a:buSzPts val="1800"/>
              <a:buFont typeface="Arial"/>
              <a:buNone/>
            </a:pPr>
            <a:r>
              <a:rPr b="1" lang="en-US" sz="1800">
                <a:solidFill>
                  <a:srgbClr val="0064E0"/>
                </a:solidFill>
                <a:latin typeface="Arial"/>
                <a:ea typeface="Arial"/>
                <a:cs typeface="Arial"/>
                <a:sym typeface="Arial"/>
              </a:rPr>
              <a:t>आपको</a:t>
            </a:r>
            <a:endParaRPr/>
          </a:p>
        </p:txBody>
      </p:sp>
      <p:sp>
        <p:nvSpPr>
          <p:cNvPr id="294" name="Google Shape;294;p13"/>
          <p:cNvSpPr/>
          <p:nvPr/>
        </p:nvSpPr>
        <p:spPr>
          <a:xfrm>
            <a:off x="10728388" y="1876807"/>
            <a:ext cx="982046" cy="982048"/>
          </a:xfrm>
          <a:prstGeom prst="flowChartDelay">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3"/>
          <p:cNvSpPr/>
          <p:nvPr/>
        </p:nvSpPr>
        <p:spPr>
          <a:xfrm>
            <a:off x="10728388" y="1286407"/>
            <a:ext cx="501888" cy="50188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12: डिजिटल सुरक्षा, फ़ायरवॉल और स्पैम</a:t>
            </a:r>
            <a:endParaRPr/>
          </a:p>
        </p:txBody>
      </p:sp>
      <p:sp>
        <p:nvSpPr>
          <p:cNvPr id="297" name="Google Shape;297;p13"/>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14"/>
          <p:cNvPicPr preferRelativeResize="0"/>
          <p:nvPr/>
        </p:nvPicPr>
        <p:blipFill rotWithShape="1">
          <a:blip r:embed="rId3">
            <a:alphaModFix/>
          </a:blip>
          <a:srcRect b="13336" l="0" r="0" t="6295"/>
          <a:stretch/>
        </p:blipFill>
        <p:spPr>
          <a:xfrm>
            <a:off x="0" y="14565"/>
            <a:ext cx="12192000" cy="6535678"/>
          </a:xfrm>
          <a:prstGeom prst="rect">
            <a:avLst/>
          </a:prstGeom>
          <a:noFill/>
          <a:ln>
            <a:noFill/>
          </a:ln>
        </p:spPr>
      </p:pic>
      <p:sp>
        <p:nvSpPr>
          <p:cNvPr id="304" name="Google Shape;304;p1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5" name="Google Shape;305;p14"/>
          <p:cNvSpPr txBox="1"/>
          <p:nvPr/>
        </p:nvSpPr>
        <p:spPr>
          <a:xfrm>
            <a:off x="705748" y="307757"/>
            <a:ext cx="11486251"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आइए जानें स्पैम और ट्रिकी लिंक्स के बारे में</a:t>
            </a:r>
            <a:endParaRPr/>
          </a:p>
        </p:txBody>
      </p:sp>
      <p:sp>
        <p:nvSpPr>
          <p:cNvPr id="306" name="Google Shape;306;p14"/>
          <p:cNvSpPr/>
          <p:nvPr/>
        </p:nvSpPr>
        <p:spPr>
          <a:xfrm>
            <a:off x="839788" y="894041"/>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12: डिजिटल सुरक्षा, फ़ायरवॉल और स्पैम</a:t>
            </a:r>
            <a:endParaRPr/>
          </a:p>
        </p:txBody>
      </p:sp>
      <p:pic>
        <p:nvPicPr>
          <p:cNvPr id="308" name="Google Shape;308;p14">
            <a:hlinkClick r:id="rId4"/>
          </p:cNvPr>
          <p:cNvPicPr preferRelativeResize="0"/>
          <p:nvPr/>
        </p:nvPicPr>
        <p:blipFill rotWithShape="1">
          <a:blip r:embed="rId5">
            <a:alphaModFix/>
          </a:blip>
          <a:srcRect b="0" l="0" r="0" t="0"/>
          <a:stretch/>
        </p:blipFill>
        <p:spPr>
          <a:xfrm>
            <a:off x="5531555" y="2300111"/>
            <a:ext cx="1128889" cy="1128889"/>
          </a:xfrm>
          <a:prstGeom prst="rect">
            <a:avLst/>
          </a:prstGeom>
          <a:noFill/>
          <a:ln>
            <a:noFill/>
          </a:ln>
        </p:spPr>
      </p:pic>
      <p:sp>
        <p:nvSpPr>
          <p:cNvPr id="309" name="Google Shape;309;p14"/>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5"/>
          <p:cNvSpPr/>
          <p:nvPr/>
        </p:nvSpPr>
        <p:spPr>
          <a:xfrm>
            <a:off x="767942" y="1267097"/>
            <a:ext cx="9855858" cy="428461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5"/>
          <p:cNvSpPr/>
          <p:nvPr/>
        </p:nvSpPr>
        <p:spPr>
          <a:xfrm>
            <a:off x="920342" y="1419497"/>
            <a:ext cx="9563105" cy="3985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317" name="Google Shape;317;p15"/>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मुश्किल कड़ियाँ: ईमेल 3</a:t>
            </a:r>
            <a:endParaRPr/>
          </a:p>
        </p:txBody>
      </p:sp>
      <p:sp>
        <p:nvSpPr>
          <p:cNvPr id="318" name="Google Shape;318;p15"/>
          <p:cNvSpPr/>
          <p:nvPr/>
        </p:nvSpPr>
        <p:spPr>
          <a:xfrm>
            <a:off x="839788" y="937737"/>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5"/>
          <p:cNvSpPr txBox="1"/>
          <p:nvPr/>
        </p:nvSpPr>
        <p:spPr>
          <a:xfrm>
            <a:off x="1090246" y="2205529"/>
            <a:ext cx="5859194" cy="3071865"/>
          </a:xfrm>
          <a:prstGeom prst="rect">
            <a:avLst/>
          </a:prstGeom>
          <a:noFill/>
          <a:ln>
            <a:noFill/>
          </a:ln>
        </p:spPr>
        <p:txBody>
          <a:bodyPr anchorCtr="0" anchor="t" bIns="45700" lIns="91425" spcFirstLastPara="1" rIns="91425" wrap="square" tIns="45700">
            <a:noAutofit/>
          </a:bodyPr>
          <a:lstStyle/>
          <a:p>
            <a:pPr indent="0" lvl="1" marL="457200" marR="0" rtl="0" algn="l">
              <a:lnSpc>
                <a:spcPct val="100000"/>
              </a:lnSpc>
              <a:spcBef>
                <a:spcPts val="500"/>
              </a:spcBef>
              <a:spcAft>
                <a:spcPts val="0"/>
              </a:spcAft>
              <a:buClr>
                <a:schemeClr val="dk1"/>
              </a:buClr>
              <a:buSzPts val="1600"/>
              <a:buFont typeface="Arial"/>
              <a:buNone/>
            </a:pPr>
            <a:r>
              <a:rPr b="0" i="0" lang="en-US" sz="1200" u="none" cap="none" strike="noStrike">
                <a:solidFill>
                  <a:schemeClr val="dk1"/>
                </a:solidFill>
                <a:latin typeface="Arial"/>
                <a:ea typeface="Arial"/>
                <a:cs typeface="Arial"/>
                <a:sym typeface="Arial"/>
              </a:rPr>
              <a:t>डेटा का उल्लंघन हुआ है और यह महत्वपूर्ण है कि हम सभी मैसेज मी खातों को सुरक्षित करें।</a:t>
            </a:r>
            <a:endParaRPr/>
          </a:p>
          <a:p>
            <a:pPr indent="0" lvl="1" marL="457200" marR="0" rtl="0" algn="l">
              <a:lnSpc>
                <a:spcPct val="100000"/>
              </a:lnSpc>
              <a:spcBef>
                <a:spcPts val="500"/>
              </a:spcBef>
              <a:spcAft>
                <a:spcPts val="0"/>
              </a:spcAft>
              <a:buClr>
                <a:schemeClr val="dk1"/>
              </a:buClr>
              <a:buSzPts val="1600"/>
              <a:buFont typeface="Arial"/>
              <a:buNone/>
            </a:pPr>
            <a:r>
              <a:t/>
            </a:r>
            <a:endParaRPr b="0" i="0" sz="1200" u="none" cap="none" strike="noStrike">
              <a:solidFill>
                <a:schemeClr val="dk1"/>
              </a:solidFill>
              <a:latin typeface="Arial"/>
              <a:ea typeface="Arial"/>
              <a:cs typeface="Arial"/>
              <a:sym typeface="Arial"/>
            </a:endParaRPr>
          </a:p>
          <a:p>
            <a:pPr indent="0" lvl="1" marL="457200" marR="0" rtl="0" algn="l">
              <a:lnSpc>
                <a:spcPct val="100000"/>
              </a:lnSpc>
              <a:spcBef>
                <a:spcPts val="500"/>
              </a:spcBef>
              <a:spcAft>
                <a:spcPts val="0"/>
              </a:spcAft>
              <a:buClr>
                <a:schemeClr val="dk1"/>
              </a:buClr>
              <a:buSzPts val="1600"/>
              <a:buFont typeface="Arial"/>
              <a:buNone/>
            </a:pPr>
            <a:r>
              <a:rPr b="0" i="0" lang="en-US" sz="1200" u="none" cap="none" strike="noStrike">
                <a:solidFill>
                  <a:schemeClr val="dk1"/>
                </a:solidFill>
                <a:latin typeface="Arial"/>
                <a:ea typeface="Arial"/>
                <a:cs typeface="Arial"/>
                <a:sym typeface="Arial"/>
              </a:rPr>
              <a:t>आपके मैसेज मी अकाउंट के लिए निर्बाध सेवा सुनिश्चित करने के लिए, कृपया नीचे दिए गए फॉर्म को भरकर इस संदेश का जवाब दें।</a:t>
            </a:r>
            <a:endParaRPr/>
          </a:p>
          <a:p>
            <a:pPr indent="0" lvl="1" marL="457200" marR="0" rtl="0" algn="l">
              <a:lnSpc>
                <a:spcPct val="100000"/>
              </a:lnSpc>
              <a:spcBef>
                <a:spcPts val="500"/>
              </a:spcBef>
              <a:spcAft>
                <a:spcPts val="0"/>
              </a:spcAft>
              <a:buClr>
                <a:schemeClr val="dk1"/>
              </a:buClr>
              <a:buSzPts val="1600"/>
              <a:buFont typeface="Arial"/>
              <a:buNone/>
            </a:pPr>
            <a:r>
              <a:t/>
            </a:r>
            <a:endParaRPr b="0" i="0" sz="1200" u="none" cap="none" strike="noStrike">
              <a:solidFill>
                <a:schemeClr val="dk1"/>
              </a:solidFill>
              <a:latin typeface="Arial"/>
              <a:ea typeface="Arial"/>
              <a:cs typeface="Arial"/>
              <a:sym typeface="Arial"/>
            </a:endParaRPr>
          </a:p>
          <a:p>
            <a:pPr indent="0" lvl="1" marL="457200" marR="0" rtl="0" algn="l">
              <a:lnSpc>
                <a:spcPct val="100000"/>
              </a:lnSpc>
              <a:spcBef>
                <a:spcPts val="500"/>
              </a:spcBef>
              <a:spcAft>
                <a:spcPts val="0"/>
              </a:spcAft>
              <a:buClr>
                <a:schemeClr val="dk1"/>
              </a:buClr>
              <a:buSzPts val="1600"/>
              <a:buFont typeface="Arial"/>
              <a:buNone/>
            </a:pPr>
            <a:r>
              <a:rPr b="0" i="0" lang="en-US" sz="1200" u="none" cap="none" strike="noStrike">
                <a:solidFill>
                  <a:schemeClr val="dk1"/>
                </a:solidFill>
                <a:latin typeface="Arial"/>
                <a:ea typeface="Arial"/>
                <a:cs typeface="Arial"/>
                <a:sym typeface="Arial"/>
              </a:rPr>
              <a:t>आपके शीघ्र ध्यान देने के लिए धन्यवाद</a:t>
            </a:r>
            <a:endParaRPr/>
          </a:p>
          <a:p>
            <a:pPr indent="0" lvl="1" marL="457200" marR="0" rtl="0" algn="l">
              <a:lnSpc>
                <a:spcPct val="100000"/>
              </a:lnSpc>
              <a:spcBef>
                <a:spcPts val="500"/>
              </a:spcBef>
              <a:spcAft>
                <a:spcPts val="0"/>
              </a:spcAft>
              <a:buClr>
                <a:schemeClr val="dk1"/>
              </a:buClr>
              <a:buSzPts val="1600"/>
              <a:buFont typeface="Arial"/>
              <a:buNone/>
            </a:pPr>
            <a:r>
              <a:t/>
            </a:r>
            <a:endParaRPr b="0" i="0" sz="1200" u="none" cap="none" strike="noStrike">
              <a:solidFill>
                <a:schemeClr val="dk1"/>
              </a:solidFill>
              <a:latin typeface="Arial"/>
              <a:ea typeface="Arial"/>
              <a:cs typeface="Arial"/>
              <a:sym typeface="Arial"/>
            </a:endParaRPr>
          </a:p>
          <a:p>
            <a:pPr indent="0" lvl="1" marL="457200" marR="0" rtl="0" algn="l">
              <a:lnSpc>
                <a:spcPct val="100000"/>
              </a:lnSpc>
              <a:spcBef>
                <a:spcPts val="500"/>
              </a:spcBef>
              <a:spcAft>
                <a:spcPts val="0"/>
              </a:spcAft>
              <a:buClr>
                <a:schemeClr val="dk1"/>
              </a:buClr>
              <a:buSzPts val="1600"/>
              <a:buFont typeface="Arial"/>
              <a:buNone/>
            </a:pPr>
            <a:r>
              <a:rPr b="0" i="0" lang="en-US" sz="1200" u="none" cap="none" strike="noStrike">
                <a:solidFill>
                  <a:schemeClr val="dk1"/>
                </a:solidFill>
                <a:latin typeface="Arial"/>
                <a:ea typeface="Arial"/>
                <a:cs typeface="Arial"/>
                <a:sym typeface="Arial"/>
              </a:rPr>
              <a:t>मेरा मैसेज मी खाता अभी पुनर्स्थापित करें!</a:t>
            </a:r>
            <a:endParaRPr/>
          </a:p>
          <a:p>
            <a:pPr indent="0" lvl="1" marL="457200" marR="0" rtl="0" algn="l">
              <a:lnSpc>
                <a:spcPct val="100000"/>
              </a:lnSpc>
              <a:spcBef>
                <a:spcPts val="500"/>
              </a:spcBef>
              <a:spcAft>
                <a:spcPts val="0"/>
              </a:spcAft>
              <a:buClr>
                <a:schemeClr val="dk1"/>
              </a:buClr>
              <a:buSzPts val="1600"/>
              <a:buFont typeface="Arial"/>
              <a:buNone/>
            </a:pPr>
            <a:r>
              <a:t/>
            </a:r>
            <a:endParaRPr b="0" i="0" sz="1200" u="none" cap="none" strike="noStrike">
              <a:solidFill>
                <a:schemeClr val="dk1"/>
              </a:solidFill>
              <a:latin typeface="Arial"/>
              <a:ea typeface="Arial"/>
              <a:cs typeface="Arial"/>
              <a:sym typeface="Arial"/>
            </a:endParaRPr>
          </a:p>
          <a:p>
            <a:pPr indent="0" lvl="1" marL="457200" marR="0" rtl="0" algn="l">
              <a:lnSpc>
                <a:spcPct val="100000"/>
              </a:lnSpc>
              <a:spcBef>
                <a:spcPts val="500"/>
              </a:spcBef>
              <a:spcAft>
                <a:spcPts val="0"/>
              </a:spcAft>
              <a:buClr>
                <a:schemeClr val="dk1"/>
              </a:buClr>
              <a:buSzPts val="1600"/>
              <a:buFont typeface="Arial"/>
              <a:buNone/>
            </a:pPr>
            <a:r>
              <a:rPr b="1" i="0" lang="en-US" sz="1200" u="none" cap="none" strike="noStrike">
                <a:solidFill>
                  <a:schemeClr val="dk1"/>
                </a:solidFill>
                <a:latin typeface="Arial"/>
                <a:ea typeface="Arial"/>
                <a:cs typeface="Arial"/>
                <a:sym typeface="Arial"/>
              </a:rPr>
              <a:t>उपयोगकर्ता पहचान:</a:t>
            </a:r>
            <a:endParaRPr/>
          </a:p>
          <a:p>
            <a:pPr indent="0" lvl="1" marL="457200" marR="0" rtl="0" algn="l">
              <a:lnSpc>
                <a:spcPct val="100000"/>
              </a:lnSpc>
              <a:spcBef>
                <a:spcPts val="500"/>
              </a:spcBef>
              <a:spcAft>
                <a:spcPts val="0"/>
              </a:spcAft>
              <a:buClr>
                <a:schemeClr val="dk1"/>
              </a:buClr>
              <a:buSzPts val="1600"/>
              <a:buFont typeface="Arial"/>
              <a:buNone/>
            </a:pPr>
            <a:r>
              <a:rPr b="1" i="0" lang="en-US" sz="1200" u="none" cap="none" strike="noStrike">
                <a:solidFill>
                  <a:schemeClr val="dk1"/>
                </a:solidFill>
                <a:latin typeface="Arial"/>
                <a:ea typeface="Arial"/>
                <a:cs typeface="Arial"/>
                <a:sym typeface="Arial"/>
              </a:rPr>
              <a:t>पासवर्ड:</a:t>
            </a:r>
            <a:endParaRPr/>
          </a:p>
        </p:txBody>
      </p:sp>
      <p:sp>
        <p:nvSpPr>
          <p:cNvPr id="320" name="Google Shape;320;p15"/>
          <p:cNvSpPr txBox="1"/>
          <p:nvPr/>
        </p:nvSpPr>
        <p:spPr>
          <a:xfrm>
            <a:off x="1090246" y="1453222"/>
            <a:ext cx="10515600" cy="866566"/>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90000"/>
              </a:lnSpc>
              <a:spcBef>
                <a:spcPts val="1000"/>
              </a:spcBef>
              <a:spcAft>
                <a:spcPts val="0"/>
              </a:spcAft>
              <a:buClr>
                <a:schemeClr val="dk1"/>
              </a:buClr>
              <a:buSzPct val="100000"/>
              <a:buFont typeface="Arial"/>
              <a:buNone/>
            </a:pPr>
            <a:r>
              <a:rPr b="1" lang="en-US" sz="2000">
                <a:solidFill>
                  <a:srgbClr val="0064E0"/>
                </a:solidFill>
                <a:latin typeface="Arial"/>
                <a:ea typeface="Arial"/>
                <a:cs typeface="Arial"/>
                <a:sym typeface="Arial"/>
              </a:rPr>
              <a:t>प्रेषक: संदेश मुझे सेवा व्यवस्थापक</a:t>
            </a:r>
            <a:endParaRPr/>
          </a:p>
          <a:p>
            <a:pPr indent="0" lvl="0" marL="0" marR="0" rtl="0" algn="l">
              <a:lnSpc>
                <a:spcPct val="90000"/>
              </a:lnSpc>
              <a:spcBef>
                <a:spcPts val="1000"/>
              </a:spcBef>
              <a:spcAft>
                <a:spcPts val="0"/>
              </a:spcAft>
              <a:buClr>
                <a:schemeClr val="dk1"/>
              </a:buClr>
              <a:buSzPct val="100000"/>
              <a:buFont typeface="Arial"/>
              <a:buNone/>
            </a:pPr>
            <a:r>
              <a:rPr b="1" lang="en-US" sz="2000">
                <a:solidFill>
                  <a:srgbClr val="0064E0"/>
                </a:solidFill>
                <a:latin typeface="Arial"/>
                <a:ea typeface="Arial"/>
                <a:cs typeface="Arial"/>
                <a:sym typeface="Arial"/>
              </a:rPr>
              <a:t>आपको</a:t>
            </a:r>
            <a:endParaRPr/>
          </a:p>
        </p:txBody>
      </p:sp>
      <p:sp>
        <p:nvSpPr>
          <p:cNvPr id="321" name="Google Shape;321;p15"/>
          <p:cNvSpPr/>
          <p:nvPr/>
        </p:nvSpPr>
        <p:spPr>
          <a:xfrm>
            <a:off x="10728388" y="1876807"/>
            <a:ext cx="982046" cy="982048"/>
          </a:xfrm>
          <a:prstGeom prst="flowChartDelay">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5"/>
          <p:cNvSpPr/>
          <p:nvPr/>
        </p:nvSpPr>
        <p:spPr>
          <a:xfrm>
            <a:off x="10728388" y="1286407"/>
            <a:ext cx="501888" cy="50188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12: डिजिटल सुरक्षा, फ़ायरवॉल और स्पैम</a:t>
            </a:r>
            <a:endParaRPr/>
          </a:p>
        </p:txBody>
      </p:sp>
      <p:sp>
        <p:nvSpPr>
          <p:cNvPr id="324" name="Google Shape;324;p15"/>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6"/>
          <p:cNvSpPr/>
          <p:nvPr/>
        </p:nvSpPr>
        <p:spPr>
          <a:xfrm>
            <a:off x="864174" y="1810082"/>
            <a:ext cx="4875295" cy="4447027"/>
          </a:xfrm>
          <a:prstGeom prst="rect">
            <a:avLst/>
          </a:prstGeom>
          <a:gradFill>
            <a:gsLst>
              <a:gs pos="0">
                <a:srgbClr val="F2F2F2"/>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p16"/>
          <p:cNvSpPr/>
          <p:nvPr/>
        </p:nvSpPr>
        <p:spPr>
          <a:xfrm flipH="1">
            <a:off x="839788" y="1451912"/>
            <a:ext cx="5733141"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16"/>
          <p:cNvSpPr/>
          <p:nvPr/>
        </p:nvSpPr>
        <p:spPr>
          <a:xfrm>
            <a:off x="1259385" y="1535881"/>
            <a:ext cx="3038295" cy="64633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स्पैम का पता लगाने के कुछ तरीके क्या हैं?</a:t>
            </a:r>
            <a:endParaRPr/>
          </a:p>
        </p:txBody>
      </p:sp>
      <p:sp>
        <p:nvSpPr>
          <p:cNvPr id="332" name="Google Shape;332;p16"/>
          <p:cNvSpPr/>
          <p:nvPr/>
        </p:nvSpPr>
        <p:spPr>
          <a:xfrm>
            <a:off x="5753263" y="1415259"/>
            <a:ext cx="1488916" cy="10650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16"/>
          <p:cNvSpPr/>
          <p:nvPr/>
        </p:nvSpPr>
        <p:spPr>
          <a:xfrm>
            <a:off x="6471134" y="2516132"/>
            <a:ext cx="4308721" cy="3740977"/>
          </a:xfrm>
          <a:prstGeom prst="rect">
            <a:avLst/>
          </a:prstGeom>
          <a:gradFill>
            <a:gsLst>
              <a:gs pos="0">
                <a:srgbClr val="F2F2F2"/>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16"/>
          <p:cNvSpPr/>
          <p:nvPr/>
        </p:nvSpPr>
        <p:spPr>
          <a:xfrm>
            <a:off x="5381299" y="1016292"/>
            <a:ext cx="358170" cy="358170"/>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1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336" name="Google Shape;336;p16"/>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सारांश</a:t>
            </a:r>
            <a:endParaRPr/>
          </a:p>
        </p:txBody>
      </p:sp>
      <p:sp>
        <p:nvSpPr>
          <p:cNvPr id="337" name="Google Shape;337;p16"/>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16"/>
          <p:cNvSpPr/>
          <p:nvPr/>
        </p:nvSpPr>
        <p:spPr>
          <a:xfrm flipH="1">
            <a:off x="6459811" y="2157962"/>
            <a:ext cx="5733141"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22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6"/>
          <p:cNvSpPr/>
          <p:nvPr/>
        </p:nvSpPr>
        <p:spPr>
          <a:xfrm>
            <a:off x="10779855" y="2121309"/>
            <a:ext cx="1413097" cy="1275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6"/>
          <p:cNvSpPr/>
          <p:nvPr/>
        </p:nvSpPr>
        <p:spPr>
          <a:xfrm>
            <a:off x="10399485" y="1725559"/>
            <a:ext cx="358170" cy="35817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16"/>
          <p:cNvSpPr/>
          <p:nvPr/>
        </p:nvSpPr>
        <p:spPr>
          <a:xfrm>
            <a:off x="6845881" y="2241931"/>
            <a:ext cx="3334663" cy="64633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क्या आप अपने ईमेल में स्पैम फोल्डर के बारे में जानते हैं?</a:t>
            </a:r>
            <a:endParaRPr/>
          </a:p>
        </p:txBody>
      </p:sp>
      <p:sp>
        <p:nvSpPr>
          <p:cNvPr id="342" name="Google Shape;342;p16"/>
          <p:cNvSpPr/>
          <p:nvPr/>
        </p:nvSpPr>
        <p:spPr>
          <a:xfrm>
            <a:off x="793976" y="2689421"/>
            <a:ext cx="4959287" cy="3483005"/>
          </a:xfrm>
          <a:prstGeom prst="rect">
            <a:avLst/>
          </a:prstGeom>
          <a:noFill/>
          <a:ln>
            <a:noFill/>
          </a:ln>
        </p:spPr>
        <p:txBody>
          <a:bodyPr anchorCtr="0" anchor="t" bIns="45700" lIns="91425" spcFirstLastPara="1" rIns="91425" wrap="square" tIns="45700">
            <a:spAutoFit/>
          </a:bodyPr>
          <a:lstStyle/>
          <a:p>
            <a:pPr indent="-285750" lvl="0" marL="412747"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ईमेल किसी ऐसे व्यक्ति का है जिसे आप नहीं जानते हैं।</a:t>
            </a:r>
            <a:endParaRPr/>
          </a:p>
          <a:p>
            <a:pPr indent="-285750" lvl="0" marL="412747" marR="0" rtl="0" algn="l">
              <a:spcBef>
                <a:spcPts val="2600"/>
              </a:spcBef>
              <a:spcAft>
                <a:spcPts val="0"/>
              </a:spcAft>
              <a:buClr>
                <a:schemeClr val="dk1"/>
              </a:buClr>
              <a:buSzPts val="1600"/>
              <a:buFont typeface="Arial"/>
              <a:buChar char="•"/>
            </a:pPr>
            <a:r>
              <a:rPr lang="en-US" sz="1600">
                <a:solidFill>
                  <a:schemeClr val="dk1"/>
                </a:solidFill>
                <a:latin typeface="Arial"/>
                <a:ea typeface="Arial"/>
                <a:cs typeface="Arial"/>
                <a:sym typeface="Arial"/>
              </a:rPr>
              <a:t>आप ईमेल में URL को नहीं पहचानते हैं।</a:t>
            </a:r>
            <a:endParaRPr/>
          </a:p>
          <a:p>
            <a:pPr indent="-285750" lvl="0" marL="412747" marR="0" rtl="0" algn="l">
              <a:spcBef>
                <a:spcPts val="2600"/>
              </a:spcBef>
              <a:spcAft>
                <a:spcPts val="0"/>
              </a:spcAft>
              <a:buClr>
                <a:schemeClr val="dk1"/>
              </a:buClr>
              <a:buSzPts val="1600"/>
              <a:buFont typeface="Arial"/>
              <a:buChar char="•"/>
            </a:pPr>
            <a:r>
              <a:rPr lang="en-US" sz="1600">
                <a:solidFill>
                  <a:schemeClr val="dk1"/>
                </a:solidFill>
                <a:latin typeface="Arial"/>
                <a:ea typeface="Arial"/>
                <a:cs typeface="Arial"/>
                <a:sym typeface="Arial"/>
              </a:rPr>
              <a:t>यह उस खाते को संदर्भित करता है जो आपके पास नहीं है।</a:t>
            </a:r>
            <a:endParaRPr/>
          </a:p>
          <a:p>
            <a:pPr indent="-285750" lvl="0" marL="412747" marR="0" rtl="0" algn="l">
              <a:spcBef>
                <a:spcPts val="2600"/>
              </a:spcBef>
              <a:spcAft>
                <a:spcPts val="0"/>
              </a:spcAft>
              <a:buClr>
                <a:schemeClr val="dk1"/>
              </a:buClr>
              <a:buSzPts val="1600"/>
              <a:buFont typeface="Arial"/>
              <a:buChar char="•"/>
            </a:pPr>
            <a:r>
              <a:rPr lang="en-US" sz="1600">
                <a:solidFill>
                  <a:schemeClr val="dk1"/>
                </a:solidFill>
                <a:latin typeface="Arial"/>
                <a:ea typeface="Arial"/>
                <a:cs typeface="Arial"/>
                <a:sym typeface="Arial"/>
              </a:rPr>
              <a:t>ईमेल सच होने के लिए बहुत अच्छा लगता है।</a:t>
            </a:r>
            <a:endParaRPr/>
          </a:p>
          <a:p>
            <a:pPr indent="-285750" lvl="0" marL="412747" marR="0" rtl="0" algn="l">
              <a:spcBef>
                <a:spcPts val="2600"/>
              </a:spcBef>
              <a:spcAft>
                <a:spcPts val="0"/>
              </a:spcAft>
              <a:buClr>
                <a:schemeClr val="dk1"/>
              </a:buClr>
              <a:buSzPts val="1600"/>
              <a:buFont typeface="Arial"/>
              <a:buChar char="•"/>
            </a:pPr>
            <a:r>
              <a:rPr lang="en-US" sz="1600">
                <a:solidFill>
                  <a:schemeClr val="dk1"/>
                </a:solidFill>
                <a:latin typeface="Arial"/>
                <a:ea typeface="Arial"/>
                <a:cs typeface="Arial"/>
                <a:sym typeface="Arial"/>
              </a:rPr>
              <a:t>ईमेल में एक अपरिचित अभिवादन है।</a:t>
            </a:r>
            <a:endParaRPr/>
          </a:p>
          <a:p>
            <a:pPr indent="-285750" lvl="0" marL="412747" marR="0" rtl="0" algn="l">
              <a:spcBef>
                <a:spcPts val="2600"/>
              </a:spcBef>
              <a:spcAft>
                <a:spcPts val="0"/>
              </a:spcAft>
              <a:buClr>
                <a:schemeClr val="dk1"/>
              </a:buClr>
              <a:buSzPts val="1600"/>
              <a:buFont typeface="Arial"/>
              <a:buChar char="•"/>
            </a:pPr>
            <a:r>
              <a:rPr lang="en-US" sz="1600">
                <a:solidFill>
                  <a:schemeClr val="dk1"/>
                </a:solidFill>
                <a:latin typeface="Arial"/>
                <a:ea typeface="Arial"/>
                <a:cs typeface="Arial"/>
                <a:sym typeface="Arial"/>
              </a:rPr>
              <a:t>कोई संदिग्ध अटैचमेंट या लिंक है।</a:t>
            </a:r>
            <a:endParaRPr/>
          </a:p>
        </p:txBody>
      </p:sp>
      <p:sp>
        <p:nvSpPr>
          <p:cNvPr id="343" name="Google Shape;343;p16"/>
          <p:cNvSpPr/>
          <p:nvPr/>
        </p:nvSpPr>
        <p:spPr>
          <a:xfrm>
            <a:off x="6912783" y="3222993"/>
            <a:ext cx="3392443" cy="400110"/>
          </a:xfrm>
          <a:prstGeom prst="rect">
            <a:avLst/>
          </a:prstGeom>
          <a:noFill/>
          <a:ln>
            <a:noFill/>
          </a:ln>
        </p:spPr>
        <p:txBody>
          <a:bodyPr anchorCtr="0" anchor="t" bIns="45700" lIns="91425" spcFirstLastPara="1" rIns="91425" wrap="square" tIns="45700">
            <a:spAutoFit/>
          </a:bodyPr>
          <a:lstStyle/>
          <a:p>
            <a:pPr indent="-285750" lvl="0" marL="412747"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चलो पता करते हैं!</a:t>
            </a:r>
            <a:endParaRPr/>
          </a:p>
        </p:txBody>
      </p:sp>
      <p:sp>
        <p:nvSpPr>
          <p:cNvPr id="344" name="Google Shape;344;p1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12: डिजिटल सुरक्षा, फ़ायरवॉल और स्पैम</a:t>
            </a:r>
            <a:endParaRPr/>
          </a:p>
        </p:txBody>
      </p:sp>
      <p:sp>
        <p:nvSpPr>
          <p:cNvPr id="345" name="Google Shape;345;p16"/>
          <p:cNvSpPr/>
          <p:nvPr/>
        </p:nvSpPr>
        <p:spPr>
          <a:xfrm>
            <a:off x="5819505" y="1473097"/>
            <a:ext cx="222070" cy="222070"/>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6"/>
          <p:cNvSpPr/>
          <p:nvPr/>
        </p:nvSpPr>
        <p:spPr>
          <a:xfrm>
            <a:off x="10821580" y="2182212"/>
            <a:ext cx="222070" cy="22207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6"/>
          <p:cNvSpPr/>
          <p:nvPr/>
        </p:nvSpPr>
        <p:spPr>
          <a:xfrm>
            <a:off x="8504266" y="82397"/>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353" name="Google Shape;353;p17"/>
          <p:cNvSpPr txBox="1"/>
          <p:nvPr/>
        </p:nvSpPr>
        <p:spPr>
          <a:xfrm>
            <a:off x="705749" y="307757"/>
            <a:ext cx="10515600"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टेक-होम गतिविधि</a:t>
            </a:r>
            <a:endParaRPr/>
          </a:p>
        </p:txBody>
      </p:sp>
      <p:sp>
        <p:nvSpPr>
          <p:cNvPr id="354" name="Google Shape;354;p17"/>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7"/>
          <p:cNvSpPr txBox="1"/>
          <p:nvPr/>
        </p:nvSpPr>
        <p:spPr>
          <a:xfrm>
            <a:off x="6367016" y="2865928"/>
            <a:ext cx="4644973" cy="209523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क्या करें और क्या न करें की अपनी सूची का उपयोग करके किसी भी डिजिटल डिज़ाइन सॉफ़्टवेयर में एक पोस्टर बनाएँ ताकि आप स्वयं को इंटरनेट सुरक्षित रहने के सही तरीकों की याद दिला सकें।</a:t>
            </a:r>
            <a:br>
              <a:rPr b="1" lang="en-US" sz="2000">
                <a:solidFill>
                  <a:schemeClr val="dk1"/>
                </a:solidFill>
                <a:latin typeface="Arial"/>
                <a:ea typeface="Arial"/>
                <a:cs typeface="Arial"/>
                <a:sym typeface="Arial"/>
              </a:rPr>
            </a:br>
            <a:br>
              <a:rPr b="1" lang="en-US" sz="2000">
                <a:solidFill>
                  <a:schemeClr val="dk1"/>
                </a:solidFill>
                <a:latin typeface="Arial"/>
                <a:ea typeface="Arial"/>
                <a:cs typeface="Arial"/>
                <a:sym typeface="Arial"/>
              </a:rPr>
            </a:br>
            <a:r>
              <a:rPr b="1" lang="en-US" sz="2000">
                <a:solidFill>
                  <a:schemeClr val="dk1"/>
                </a:solidFill>
                <a:latin typeface="Arial"/>
                <a:ea typeface="Arial"/>
                <a:cs typeface="Arial"/>
                <a:sym typeface="Arial"/>
              </a:rPr>
              <a:t>जब आप इंटरनेट पर हों तो अपना पोस्टर घर पर संभाल कर रखें।</a:t>
            </a:r>
            <a:endParaRPr/>
          </a:p>
        </p:txBody>
      </p:sp>
      <p:sp>
        <p:nvSpPr>
          <p:cNvPr id="356" name="Google Shape;356;p17"/>
          <p:cNvSpPr/>
          <p:nvPr/>
        </p:nvSpPr>
        <p:spPr>
          <a:xfrm>
            <a:off x="6496678" y="261825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7"/>
          <p:cNvSpPr/>
          <p:nvPr/>
        </p:nvSpPr>
        <p:spPr>
          <a:xfrm>
            <a:off x="1094375" y="3025407"/>
            <a:ext cx="642246" cy="642246"/>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person, hand, control panel  Description automatically generated" id="358" name="Google Shape;358;p17"/>
          <p:cNvPicPr preferRelativeResize="0"/>
          <p:nvPr/>
        </p:nvPicPr>
        <p:blipFill rotWithShape="1">
          <a:blip r:embed="rId3">
            <a:alphaModFix/>
          </a:blip>
          <a:srcRect b="0" l="0" r="0" t="0"/>
          <a:stretch/>
        </p:blipFill>
        <p:spPr>
          <a:xfrm>
            <a:off x="1875186" y="1863642"/>
            <a:ext cx="3742534" cy="3757211"/>
          </a:xfrm>
          <a:prstGeom prst="rect">
            <a:avLst/>
          </a:prstGeom>
          <a:noFill/>
          <a:ln>
            <a:noFill/>
          </a:ln>
        </p:spPr>
      </p:pic>
      <p:sp>
        <p:nvSpPr>
          <p:cNvPr id="359" name="Google Shape;359;p17"/>
          <p:cNvSpPr/>
          <p:nvPr/>
        </p:nvSpPr>
        <p:spPr>
          <a:xfrm>
            <a:off x="2031939" y="4624755"/>
            <a:ext cx="802701" cy="8027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17"/>
          <p:cNvSpPr/>
          <p:nvPr/>
        </p:nvSpPr>
        <p:spPr>
          <a:xfrm rot="10800000">
            <a:off x="705749" y="1863642"/>
            <a:ext cx="1030872" cy="1030874"/>
          </a:xfrm>
          <a:prstGeom prst="flowChartDelay">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1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12: डिजिटल सुरक्षा, फ़ायरवॉल और स्पैम</a:t>
            </a:r>
            <a:endParaRPr/>
          </a:p>
        </p:txBody>
      </p:sp>
      <p:sp>
        <p:nvSpPr>
          <p:cNvPr id="362" name="Google Shape;362;p17"/>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grpSp>
        <p:nvGrpSpPr>
          <p:cNvPr id="367" name="Google Shape;367;p18"/>
          <p:cNvGrpSpPr/>
          <p:nvPr/>
        </p:nvGrpSpPr>
        <p:grpSpPr>
          <a:xfrm flipH="1">
            <a:off x="3170099" y="2445925"/>
            <a:ext cx="5851803" cy="1966150"/>
            <a:chOff x="2788049" y="2445925"/>
            <a:chExt cx="5851803" cy="1966150"/>
          </a:xfrm>
        </p:grpSpPr>
        <p:pic>
          <p:nvPicPr>
            <p:cNvPr id="368" name="Google Shape;368;p18"/>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369" name="Google Shape;369;p18"/>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370" name="Google Shape;370;p18"/>
          <p:cNvCxnSpPr/>
          <p:nvPr/>
        </p:nvCxnSpPr>
        <p:spPr>
          <a:xfrm>
            <a:off x="4743135" y="2916381"/>
            <a:ext cx="0" cy="1025237"/>
          </a:xfrm>
          <a:prstGeom prst="straightConnector1">
            <a:avLst/>
          </a:prstGeom>
          <a:noFill/>
          <a:ln cap="flat" cmpd="sng" w="9525">
            <a:solidFill>
              <a:srgbClr val="595959"/>
            </a:solidFill>
            <a:prstDash val="solid"/>
            <a:miter lim="800000"/>
            <a:headEnd len="sm" w="sm" type="none"/>
            <a:tailEnd len="sm" w="sm" type="none"/>
          </a:ln>
        </p:spPr>
      </p:cxnSp>
      <p:sp>
        <p:nvSpPr>
          <p:cNvPr id="371" name="Google Shape;371;p18"/>
          <p:cNvSpPr/>
          <p:nvPr/>
        </p:nvSpPr>
        <p:spPr>
          <a:xfrm>
            <a:off x="4361683" y="2029692"/>
            <a:ext cx="3468635" cy="270164"/>
          </a:xfrm>
          <a:prstGeom prst="rect">
            <a:avLst/>
          </a:prstGeom>
          <a:solidFill>
            <a:srgbClr val="F2F2F2"/>
          </a:solidFill>
          <a:ln>
            <a:noFill/>
          </a:ln>
        </p:spPr>
        <p:txBody>
          <a:bodyPr anchorCtr="0" anchor="t" bIns="45700" lIns="91425" spcFirstLastPara="1" rIns="91425" wrap="square" tIns="36000">
            <a:noAutofit/>
          </a:bodyPr>
          <a:lstStyle/>
          <a:p>
            <a:pPr indent="0" lvl="0" marL="0" marR="0" rtl="0" algn="ctr">
              <a:spcBef>
                <a:spcPts val="0"/>
              </a:spcBef>
              <a:spcAft>
                <a:spcPts val="0"/>
              </a:spcAft>
              <a:buNone/>
            </a:pPr>
            <a:r>
              <a:rPr lang="en-US" sz="1600">
                <a:solidFill>
                  <a:srgbClr val="222222"/>
                </a:solidFill>
              </a:rPr>
              <a:t>के द्वारा बनाई गई</a:t>
            </a:r>
            <a:endParaRPr sz="16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p:nvPr/>
        </p:nvSpPr>
        <p:spPr>
          <a:xfrm>
            <a:off x="6230781" y="1809117"/>
            <a:ext cx="4702830" cy="3518504"/>
          </a:xfrm>
          <a:prstGeom prst="rect">
            <a:avLst/>
          </a:prstGeom>
          <a:solidFill>
            <a:srgbClr val="0064E0">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2"/>
          <p:cNvSpPr/>
          <p:nvPr/>
        </p:nvSpPr>
        <p:spPr>
          <a:xfrm>
            <a:off x="6230781" y="1403895"/>
            <a:ext cx="4702830" cy="55643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07" name="Google Shape;107;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12: डिजिटल सुरक्षा, फ़ायरवॉल और स्पैम</a:t>
            </a:r>
            <a:endParaRPr/>
          </a:p>
        </p:txBody>
      </p:sp>
      <p:sp>
        <p:nvSpPr>
          <p:cNvPr id="108" name="Google Shape;108;p2"/>
          <p:cNvSpPr/>
          <p:nvPr/>
        </p:nvSpPr>
        <p:spPr>
          <a:xfrm>
            <a:off x="6674885" y="1530377"/>
            <a:ext cx="4466730" cy="351378"/>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1600">
                <a:solidFill>
                  <a:schemeClr val="lt1"/>
                </a:solidFill>
                <a:latin typeface="Arial"/>
                <a:ea typeface="Arial"/>
                <a:cs typeface="Arial"/>
                <a:sym typeface="Arial"/>
              </a:rPr>
              <a:t>बख्शीश</a:t>
            </a:r>
            <a:endParaRPr/>
          </a:p>
        </p:txBody>
      </p:sp>
      <p:sp>
        <p:nvSpPr>
          <p:cNvPr id="109" name="Google Shape;109;p2"/>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सुरक्षा उपाय</a:t>
            </a:r>
            <a:endParaRPr/>
          </a:p>
        </p:txBody>
      </p:sp>
      <p:sp>
        <p:nvSpPr>
          <p:cNvPr id="110" name="Google Shape;110;p2"/>
          <p:cNvSpPr/>
          <p:nvPr/>
        </p:nvSpPr>
        <p:spPr>
          <a:xfrm>
            <a:off x="839788" y="937737"/>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2"/>
          <p:cNvSpPr/>
          <p:nvPr/>
        </p:nvSpPr>
        <p:spPr>
          <a:xfrm>
            <a:off x="6221200" y="2028350"/>
            <a:ext cx="4563000" cy="3346800"/>
          </a:xfrm>
          <a:prstGeom prst="rect">
            <a:avLst/>
          </a:prstGeom>
          <a:noFill/>
          <a:ln>
            <a:noFill/>
          </a:ln>
        </p:spPr>
        <p:txBody>
          <a:bodyPr anchorCtr="0" anchor="t" bIns="45700" lIns="91425" spcFirstLastPara="1" rIns="91425" wrap="square" tIns="45700">
            <a:spAutoFit/>
          </a:bodyPr>
          <a:lstStyle/>
          <a:p>
            <a:pPr indent="-292100" lvl="0" marL="412747" marR="0" rtl="0" algn="l">
              <a:spcBef>
                <a:spcPts val="0"/>
              </a:spcBef>
              <a:spcAft>
                <a:spcPts val="0"/>
              </a:spcAft>
              <a:buClr>
                <a:schemeClr val="dk1"/>
              </a:buClr>
              <a:buSzPts val="1500"/>
              <a:buFont typeface="Arial"/>
              <a:buChar char="•"/>
            </a:pPr>
            <a:r>
              <a:rPr lang="en-US" sz="1500">
                <a:solidFill>
                  <a:schemeClr val="dk1"/>
                </a:solidFill>
                <a:latin typeface="Arial"/>
                <a:ea typeface="Arial"/>
                <a:cs typeface="Arial"/>
                <a:sym typeface="Arial"/>
              </a:rPr>
              <a:t>जब आप कोई डिजिटल डिवाइस, जैसे कि कंप्यूटर, फोन, टैबलेट, हेडफोन आदि साथ ले जाते हैं, तो हमेशा उसकी स्थिति के बारे में जागरूक रहें। उपयोग में न होने पर इसे सुरक्षित और दृष्टि से बाहर रखें।</a:t>
            </a:r>
            <a:endParaRPr sz="1500"/>
          </a:p>
          <a:p>
            <a:pPr indent="-292100" lvl="0" marL="412747" marR="0" rtl="0" algn="l">
              <a:spcBef>
                <a:spcPts val="4600"/>
              </a:spcBef>
              <a:spcAft>
                <a:spcPts val="0"/>
              </a:spcAft>
              <a:buClr>
                <a:schemeClr val="dk1"/>
              </a:buClr>
              <a:buSzPts val="1500"/>
              <a:buFont typeface="Arial"/>
              <a:buChar char="•"/>
            </a:pPr>
            <a:r>
              <a:rPr lang="en-US" sz="1500">
                <a:solidFill>
                  <a:schemeClr val="dk1"/>
                </a:solidFill>
                <a:latin typeface="Arial"/>
                <a:ea typeface="Arial"/>
                <a:cs typeface="Arial"/>
                <a:sym typeface="Arial"/>
              </a:rPr>
              <a:t>अपने डिवाइस को इधर-उधर पड़ा हुआ न छोड़ें जहां कोई इसे चुराने के लिए प्रलोभित हो सकता है।</a:t>
            </a:r>
            <a:endParaRPr sz="1500"/>
          </a:p>
          <a:p>
            <a:pPr indent="-292100" lvl="0" marL="412747" marR="0" rtl="0" algn="l">
              <a:spcBef>
                <a:spcPts val="4600"/>
              </a:spcBef>
              <a:spcAft>
                <a:spcPts val="0"/>
              </a:spcAft>
              <a:buClr>
                <a:schemeClr val="dk1"/>
              </a:buClr>
              <a:buSzPts val="1500"/>
              <a:buFont typeface="Arial"/>
              <a:buChar char="•"/>
            </a:pPr>
            <a:r>
              <a:rPr lang="en-US" sz="1500">
                <a:solidFill>
                  <a:schemeClr val="dk1"/>
                </a:solidFill>
                <a:latin typeface="Arial"/>
                <a:ea typeface="Arial"/>
                <a:cs typeface="Arial"/>
                <a:sym typeface="Arial"/>
              </a:rPr>
              <a:t>और अगर जरूरत न हो तो अपने डिवाइस को अपने साथ न ले जाएं।</a:t>
            </a:r>
            <a:endParaRPr sz="1500"/>
          </a:p>
        </p:txBody>
      </p:sp>
      <p:pic>
        <p:nvPicPr>
          <p:cNvPr id="112" name="Google Shape;112;p2"/>
          <p:cNvPicPr preferRelativeResize="0"/>
          <p:nvPr/>
        </p:nvPicPr>
        <p:blipFill rotWithShape="1">
          <a:blip r:embed="rId3">
            <a:alphaModFix/>
          </a:blip>
          <a:srcRect b="0" l="0" r="0" t="0"/>
          <a:stretch/>
        </p:blipFill>
        <p:spPr>
          <a:xfrm>
            <a:off x="819040" y="1443800"/>
            <a:ext cx="5020057" cy="2269998"/>
          </a:xfrm>
          <a:prstGeom prst="rect">
            <a:avLst/>
          </a:prstGeom>
          <a:noFill/>
          <a:ln>
            <a:noFill/>
          </a:ln>
        </p:spPr>
      </p:pic>
      <p:pic>
        <p:nvPicPr>
          <p:cNvPr descr="Icon  Description automatically generated" id="113" name="Google Shape;113;p2"/>
          <p:cNvPicPr preferRelativeResize="0"/>
          <p:nvPr/>
        </p:nvPicPr>
        <p:blipFill rotWithShape="1">
          <a:blip r:embed="rId4">
            <a:alphaModFix/>
          </a:blip>
          <a:srcRect b="0" l="0" r="0" t="0"/>
          <a:stretch/>
        </p:blipFill>
        <p:spPr>
          <a:xfrm>
            <a:off x="1050385" y="1679715"/>
            <a:ext cx="549815" cy="549815"/>
          </a:xfrm>
          <a:prstGeom prst="rect">
            <a:avLst/>
          </a:prstGeom>
          <a:noFill/>
          <a:ln>
            <a:noFill/>
          </a:ln>
        </p:spPr>
      </p:pic>
      <p:sp>
        <p:nvSpPr>
          <p:cNvPr id="114" name="Google Shape;114;p2"/>
          <p:cNvSpPr txBox="1"/>
          <p:nvPr/>
        </p:nvSpPr>
        <p:spPr>
          <a:xfrm>
            <a:off x="1831545" y="2009611"/>
            <a:ext cx="3417642" cy="1363930"/>
          </a:xfrm>
          <a:prstGeom prst="rect">
            <a:avLst/>
          </a:prstGeom>
          <a:noFill/>
          <a:ln>
            <a:noFill/>
          </a:ln>
        </p:spPr>
        <p:txBody>
          <a:bodyPr anchorCtr="0" anchor="t" bIns="45700" lIns="91425" spcFirstLastPara="1" rIns="91425" wrap="square" tIns="45700">
            <a:noAutofit/>
          </a:bodyPr>
          <a:lstStyle/>
          <a:p>
            <a:pPr indent="0" lvl="0" marL="25400" marR="0" rtl="0" algn="l">
              <a:lnSpc>
                <a:spcPct val="90000"/>
              </a:lnSpc>
              <a:spcBef>
                <a:spcPts val="0"/>
              </a:spcBef>
              <a:spcAft>
                <a:spcPts val="0"/>
              </a:spcAft>
              <a:buClr>
                <a:schemeClr val="dk1"/>
              </a:buClr>
              <a:buSzPts val="2400"/>
              <a:buFont typeface="Arial"/>
              <a:buNone/>
            </a:pPr>
            <a:r>
              <a:rPr b="1" lang="en-US" sz="2000">
                <a:solidFill>
                  <a:schemeClr val="dk1"/>
                </a:solidFill>
                <a:latin typeface="Arial"/>
                <a:ea typeface="Arial"/>
                <a:cs typeface="Arial"/>
                <a:sym typeface="Arial"/>
              </a:rPr>
              <a:t>अपनी शारीरिक सुरक्षा सुनिश्चित करने के लिए आप क्या कदम उठाते हैं?</a:t>
            </a:r>
            <a:endParaRPr/>
          </a:p>
        </p:txBody>
      </p:sp>
      <p:pic>
        <p:nvPicPr>
          <p:cNvPr id="115" name="Google Shape;115;p2"/>
          <p:cNvPicPr preferRelativeResize="0"/>
          <p:nvPr/>
        </p:nvPicPr>
        <p:blipFill rotWithShape="1">
          <a:blip r:embed="rId5">
            <a:alphaModFix/>
          </a:blip>
          <a:srcRect b="0" l="0" r="0" t="0"/>
          <a:stretch/>
        </p:blipFill>
        <p:spPr>
          <a:xfrm>
            <a:off x="839788" y="3924907"/>
            <a:ext cx="4999309" cy="2260617"/>
          </a:xfrm>
          <a:prstGeom prst="rect">
            <a:avLst/>
          </a:prstGeom>
          <a:noFill/>
          <a:ln>
            <a:noFill/>
          </a:ln>
        </p:spPr>
      </p:pic>
      <p:pic>
        <p:nvPicPr>
          <p:cNvPr descr="Icon  Description automatically generated" id="116" name="Google Shape;116;p2"/>
          <p:cNvPicPr preferRelativeResize="0"/>
          <p:nvPr/>
        </p:nvPicPr>
        <p:blipFill rotWithShape="1">
          <a:blip r:embed="rId4">
            <a:alphaModFix/>
          </a:blip>
          <a:srcRect b="0" l="0" r="0" t="0"/>
          <a:stretch/>
        </p:blipFill>
        <p:spPr>
          <a:xfrm>
            <a:off x="1076511" y="4160358"/>
            <a:ext cx="549815" cy="549815"/>
          </a:xfrm>
          <a:prstGeom prst="rect">
            <a:avLst/>
          </a:prstGeom>
          <a:noFill/>
          <a:ln>
            <a:noFill/>
          </a:ln>
        </p:spPr>
      </p:pic>
      <p:sp>
        <p:nvSpPr>
          <p:cNvPr id="117" name="Google Shape;117;p2"/>
          <p:cNvSpPr txBox="1"/>
          <p:nvPr/>
        </p:nvSpPr>
        <p:spPr>
          <a:xfrm>
            <a:off x="1831545" y="4431336"/>
            <a:ext cx="3417600" cy="1348200"/>
          </a:xfrm>
          <a:prstGeom prst="rect">
            <a:avLst/>
          </a:prstGeom>
          <a:noFill/>
          <a:ln>
            <a:noFill/>
          </a:ln>
        </p:spPr>
        <p:txBody>
          <a:bodyPr anchorCtr="0" anchor="t" bIns="45700" lIns="91425" spcFirstLastPara="1" rIns="91425" wrap="square" tIns="45700">
            <a:noAutofit/>
          </a:bodyPr>
          <a:lstStyle/>
          <a:p>
            <a:pPr indent="0" lvl="0" marL="25400" marR="0" rtl="0" algn="l">
              <a:lnSpc>
                <a:spcPct val="90000"/>
              </a:lnSpc>
              <a:spcBef>
                <a:spcPts val="0"/>
              </a:spcBef>
              <a:spcAft>
                <a:spcPts val="0"/>
              </a:spcAft>
              <a:buClr>
                <a:schemeClr val="dk1"/>
              </a:buClr>
              <a:buSzPts val="2400"/>
              <a:buFont typeface="Arial"/>
              <a:buNone/>
            </a:pPr>
            <a:r>
              <a:rPr b="1" lang="en-US" sz="2000">
                <a:solidFill>
                  <a:schemeClr val="dk1"/>
                </a:solidFill>
              </a:rPr>
              <a:t>आपके कंप्यूटिंग उपकरणों की सुरक्षा के बारे में क्या है??</a:t>
            </a:r>
            <a:br>
              <a:rPr b="1" lang="en-US" sz="2000">
                <a:solidFill>
                  <a:schemeClr val="dk1"/>
                </a:solidFill>
                <a:latin typeface="Arial"/>
                <a:ea typeface="Arial"/>
                <a:cs typeface="Arial"/>
                <a:sym typeface="Arial"/>
              </a:rPr>
            </a:br>
            <a:r>
              <a:rPr b="1" lang="en-US" sz="2000">
                <a:solidFill>
                  <a:schemeClr val="dk1"/>
                </a:solidFill>
              </a:rPr>
              <a:t>क्या आप उन्हें भौतिक रूप से सुरक्षित रखने के उपाय अवलंबित करते हैं?</a:t>
            </a:r>
            <a:endParaRPr/>
          </a:p>
        </p:txBody>
      </p:sp>
      <p:grpSp>
        <p:nvGrpSpPr>
          <p:cNvPr id="118" name="Google Shape;118;p2"/>
          <p:cNvGrpSpPr/>
          <p:nvPr/>
        </p:nvGrpSpPr>
        <p:grpSpPr>
          <a:xfrm>
            <a:off x="6230782" y="3357216"/>
            <a:ext cx="4476894" cy="1065473"/>
            <a:chOff x="1828800" y="3494315"/>
            <a:chExt cx="9525749" cy="1065473"/>
          </a:xfrm>
        </p:grpSpPr>
        <p:cxnSp>
          <p:nvCxnSpPr>
            <p:cNvPr id="119" name="Google Shape;119;p2"/>
            <p:cNvCxnSpPr/>
            <p:nvPr/>
          </p:nvCxnSpPr>
          <p:spPr>
            <a:xfrm>
              <a:off x="1828800" y="3494315"/>
              <a:ext cx="9525749" cy="0"/>
            </a:xfrm>
            <a:prstGeom prst="straightConnector1">
              <a:avLst/>
            </a:prstGeom>
            <a:noFill/>
            <a:ln cap="flat" cmpd="sng" w="9525">
              <a:solidFill>
                <a:srgbClr val="F5F7FC"/>
              </a:solidFill>
              <a:prstDash val="dash"/>
              <a:miter lim="800000"/>
              <a:headEnd len="sm" w="sm" type="none"/>
              <a:tailEnd len="sm" w="sm" type="none"/>
            </a:ln>
          </p:spPr>
        </p:cxnSp>
        <p:cxnSp>
          <p:nvCxnSpPr>
            <p:cNvPr id="120" name="Google Shape;120;p2"/>
            <p:cNvCxnSpPr/>
            <p:nvPr/>
          </p:nvCxnSpPr>
          <p:spPr>
            <a:xfrm>
              <a:off x="1828800" y="4559788"/>
              <a:ext cx="9525749" cy="0"/>
            </a:xfrm>
            <a:prstGeom prst="straightConnector1">
              <a:avLst/>
            </a:prstGeom>
            <a:noFill/>
            <a:ln cap="flat" cmpd="sng" w="9525">
              <a:solidFill>
                <a:srgbClr val="F5F7FC"/>
              </a:solidFill>
              <a:prstDash val="dash"/>
              <a:miter lim="800000"/>
              <a:headEnd len="sm" w="sm" type="none"/>
              <a:tailEnd len="sm" w="sm" type="none"/>
            </a:ln>
          </p:spPr>
        </p:cxnSp>
      </p:grpSp>
      <p:sp>
        <p:nvSpPr>
          <p:cNvPr id="121" name="Google Shape;121;p2"/>
          <p:cNvSpPr/>
          <p:nvPr/>
        </p:nvSpPr>
        <p:spPr>
          <a:xfrm rot="5400000">
            <a:off x="10184911" y="5410814"/>
            <a:ext cx="748699" cy="748700"/>
          </a:xfrm>
          <a:prstGeom prst="flowChartDelay">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2"/>
          <p:cNvSpPr/>
          <p:nvPr/>
        </p:nvSpPr>
        <p:spPr>
          <a:xfrm rot="5400000">
            <a:off x="9757953" y="5423571"/>
            <a:ext cx="325143" cy="325143"/>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  Description automatically generated" id="123" name="Google Shape;123;p2"/>
          <p:cNvPicPr preferRelativeResize="0"/>
          <p:nvPr/>
        </p:nvPicPr>
        <p:blipFill rotWithShape="1">
          <a:blip r:embed="rId6">
            <a:alphaModFix/>
          </a:blip>
          <a:srcRect b="0" l="0" r="0" t="0"/>
          <a:stretch/>
        </p:blipFill>
        <p:spPr>
          <a:xfrm>
            <a:off x="6373606" y="1486483"/>
            <a:ext cx="395471" cy="395471"/>
          </a:xfrm>
          <a:prstGeom prst="rect">
            <a:avLst/>
          </a:prstGeom>
          <a:noFill/>
          <a:ln>
            <a:noFill/>
          </a:ln>
        </p:spPr>
      </p:pic>
      <p:sp>
        <p:nvSpPr>
          <p:cNvPr id="124" name="Google Shape;124;p2"/>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3"/>
          <p:cNvPicPr preferRelativeResize="0"/>
          <p:nvPr/>
        </p:nvPicPr>
        <p:blipFill rotWithShape="1">
          <a:blip r:embed="rId3">
            <a:alphaModFix/>
          </a:blip>
          <a:srcRect b="13336" l="0" r="0" t="6295"/>
          <a:stretch/>
        </p:blipFill>
        <p:spPr>
          <a:xfrm>
            <a:off x="0" y="14565"/>
            <a:ext cx="12192000" cy="6535678"/>
          </a:xfrm>
          <a:prstGeom prst="rect">
            <a:avLst/>
          </a:prstGeom>
          <a:noFill/>
          <a:ln>
            <a:noFill/>
          </a:ln>
        </p:spPr>
      </p:pic>
      <p:grpSp>
        <p:nvGrpSpPr>
          <p:cNvPr id="131" name="Google Shape;131;p3"/>
          <p:cNvGrpSpPr/>
          <p:nvPr/>
        </p:nvGrpSpPr>
        <p:grpSpPr>
          <a:xfrm>
            <a:off x="5638709" y="2676440"/>
            <a:ext cx="913851" cy="913851"/>
            <a:chOff x="5638709" y="2676440"/>
            <a:chExt cx="913851" cy="913851"/>
          </a:xfrm>
        </p:grpSpPr>
        <p:sp>
          <p:nvSpPr>
            <p:cNvPr id="132" name="Google Shape;132;p3">
              <a:hlinkClick r:id="rId4"/>
            </p:cNvPr>
            <p:cNvSpPr/>
            <p:nvPr/>
          </p:nvSpPr>
          <p:spPr>
            <a:xfrm>
              <a:off x="5638709" y="2676440"/>
              <a:ext cx="913851" cy="913851"/>
            </a:xfrm>
            <a:custGeom>
              <a:rect b="b" l="l" r="r" t="t"/>
              <a:pathLst>
                <a:path extrusionOk="0" h="913851" w="913851">
                  <a:moveTo>
                    <a:pt x="913852" y="456926"/>
                  </a:moveTo>
                  <a:cubicBezTo>
                    <a:pt x="913852" y="709279"/>
                    <a:pt x="709279" y="913852"/>
                    <a:pt x="456926" y="913852"/>
                  </a:cubicBezTo>
                  <a:cubicBezTo>
                    <a:pt x="204573" y="913852"/>
                    <a:pt x="0" y="709279"/>
                    <a:pt x="0" y="456926"/>
                  </a:cubicBezTo>
                  <a:cubicBezTo>
                    <a:pt x="0" y="204573"/>
                    <a:pt x="204573" y="0"/>
                    <a:pt x="456926" y="0"/>
                  </a:cubicBezTo>
                  <a:cubicBezTo>
                    <a:pt x="709279" y="0"/>
                    <a:pt x="913852" y="204573"/>
                    <a:pt x="913852" y="456926"/>
                  </a:cubicBezTo>
                  <a:close/>
                </a:path>
              </a:pathLst>
            </a:custGeom>
            <a:solidFill>
              <a:srgbClr val="FF0000">
                <a:alpha val="69803"/>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3">
              <a:hlinkClick r:id="rId5"/>
            </p:cNvPr>
            <p:cNvSpPr/>
            <p:nvPr/>
          </p:nvSpPr>
          <p:spPr>
            <a:xfrm>
              <a:off x="5979094" y="2920620"/>
              <a:ext cx="290311" cy="425472"/>
            </a:xfrm>
            <a:custGeom>
              <a:rect b="b" l="l" r="r" t="t"/>
              <a:pathLst>
                <a:path extrusionOk="0" h="425472" w="290311">
                  <a:moveTo>
                    <a:pt x="0" y="425472"/>
                  </a:moveTo>
                  <a:lnTo>
                    <a:pt x="290311" y="212745"/>
                  </a:lnTo>
                  <a:lnTo>
                    <a:pt x="0" y="0"/>
                  </a:lnTo>
                  <a:lnTo>
                    <a:pt x="0" y="42547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4" name="Google Shape;134;p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5" name="Google Shape;135;p3"/>
          <p:cNvSpPr txBox="1"/>
          <p:nvPr/>
        </p:nvSpPr>
        <p:spPr>
          <a:xfrm>
            <a:off x="164200" y="570850"/>
            <a:ext cx="12192000" cy="702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600"/>
              <a:buFont typeface="Arial"/>
              <a:buNone/>
            </a:pPr>
            <a:r>
              <a:rPr b="1" lang="en-US" sz="2600">
                <a:solidFill>
                  <a:schemeClr val="lt1"/>
                </a:solidFill>
                <a:latin typeface="Arial"/>
                <a:ea typeface="Arial"/>
                <a:cs typeface="Arial"/>
                <a:sym typeface="Arial"/>
              </a:rPr>
              <a:t>चलो मिलते हैं जूकी रोबोट जो हमारे उपकरणों को सुरक्षित रखने में हमारी मदद करेगा!</a:t>
            </a:r>
            <a:endParaRPr/>
          </a:p>
        </p:txBody>
      </p:sp>
      <p:sp>
        <p:nvSpPr>
          <p:cNvPr id="136" name="Google Shape;136;p3"/>
          <p:cNvSpPr/>
          <p:nvPr/>
        </p:nvSpPr>
        <p:spPr>
          <a:xfrm>
            <a:off x="574659" y="1099841"/>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12: डिजिटल सुरक्षा, फ़ायरवॉल और स्पैम</a:t>
            </a:r>
            <a:endParaRPr/>
          </a:p>
        </p:txBody>
      </p:sp>
      <p:sp>
        <p:nvSpPr>
          <p:cNvPr id="138" name="Google Shape;138;p3"/>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pic>
        <p:nvPicPr>
          <p:cNvPr descr="In this episode Zuky is explaining to Sara not only the importance of online security but offline security too! Keeping your devices safe is one of the most important rules that Zuky is here to help with. What will happen if Sara leaves her devices out in the open? Learn from Sara with Zuky's help now!" id="139" name="Google Shape;139;p3" title="Watch your Devices!">
            <a:hlinkClick r:id="rId6"/>
          </p:cNvPr>
          <p:cNvPicPr preferRelativeResize="0"/>
          <p:nvPr/>
        </p:nvPicPr>
        <p:blipFill>
          <a:blip r:embed="rId7">
            <a:alphaModFix/>
          </a:blip>
          <a:stretch>
            <a:fillRect/>
          </a:stretch>
        </p:blipFill>
        <p:spPr>
          <a:xfrm>
            <a:off x="2871775" y="1443925"/>
            <a:ext cx="6274100" cy="3529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45" name="Google Shape;145;p4"/>
          <p:cNvSpPr txBox="1"/>
          <p:nvPr/>
        </p:nvSpPr>
        <p:spPr>
          <a:xfrm>
            <a:off x="72576" y="527150"/>
            <a:ext cx="12016800" cy="702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4E0"/>
              </a:buClr>
              <a:buSzPts val="3200"/>
              <a:buFont typeface="Arial"/>
              <a:buNone/>
            </a:pPr>
            <a:r>
              <a:rPr b="1" lang="en-US" sz="3200">
                <a:solidFill>
                  <a:srgbClr val="0064E0"/>
                </a:solidFill>
              </a:rPr>
              <a:t>डेटा चोरी क्या है</a:t>
            </a:r>
            <a:r>
              <a:rPr b="1" lang="en-US" sz="3200">
                <a:solidFill>
                  <a:srgbClr val="0064E0"/>
                </a:solidFill>
                <a:latin typeface="Arial"/>
                <a:ea typeface="Arial"/>
                <a:cs typeface="Arial"/>
                <a:sym typeface="Arial"/>
              </a:rPr>
              <a:t>? क्या आपने इसके बारे में सोचा है या आपने किसी का डेटा चोरी होने की बात सुनी है?</a:t>
            </a:r>
            <a:endParaRPr/>
          </a:p>
        </p:txBody>
      </p:sp>
      <p:sp>
        <p:nvSpPr>
          <p:cNvPr id="146" name="Google Shape;146;p4"/>
          <p:cNvSpPr/>
          <p:nvPr/>
        </p:nvSpPr>
        <p:spPr>
          <a:xfrm>
            <a:off x="608422" y="1576027"/>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4"/>
          <p:cNvSpPr/>
          <p:nvPr/>
        </p:nvSpPr>
        <p:spPr>
          <a:xfrm>
            <a:off x="5933944" y="4922073"/>
            <a:ext cx="786394" cy="786396"/>
          </a:xfrm>
          <a:prstGeom prst="flowChartDelay">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4"/>
          <p:cNvSpPr/>
          <p:nvPr/>
        </p:nvSpPr>
        <p:spPr>
          <a:xfrm>
            <a:off x="5933944" y="4399950"/>
            <a:ext cx="401897" cy="401897"/>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4"/>
          <p:cNvSpPr/>
          <p:nvPr/>
        </p:nvSpPr>
        <p:spPr>
          <a:xfrm>
            <a:off x="1707327" y="2022623"/>
            <a:ext cx="4114799" cy="3685846"/>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0" name="Google Shape;150;p4"/>
          <p:cNvPicPr preferRelativeResize="0"/>
          <p:nvPr/>
        </p:nvPicPr>
        <p:blipFill rotWithShape="1">
          <a:blip r:embed="rId3">
            <a:alphaModFix/>
          </a:blip>
          <a:srcRect b="0" l="0" r="0" t="0"/>
          <a:stretch/>
        </p:blipFill>
        <p:spPr>
          <a:xfrm>
            <a:off x="2185104" y="2435236"/>
            <a:ext cx="3262108" cy="2889059"/>
          </a:xfrm>
          <a:prstGeom prst="rect">
            <a:avLst/>
          </a:prstGeom>
          <a:noFill/>
          <a:ln>
            <a:noFill/>
          </a:ln>
        </p:spPr>
      </p:pic>
      <p:sp>
        <p:nvSpPr>
          <p:cNvPr id="151" name="Google Shape;151;p4"/>
          <p:cNvSpPr/>
          <p:nvPr/>
        </p:nvSpPr>
        <p:spPr>
          <a:xfrm>
            <a:off x="561703" y="2033339"/>
            <a:ext cx="1020743" cy="102074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4"/>
          <p:cNvSpPr/>
          <p:nvPr/>
        </p:nvSpPr>
        <p:spPr>
          <a:xfrm>
            <a:off x="979714" y="3175449"/>
            <a:ext cx="602732" cy="602732"/>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4"/>
          <p:cNvSpPr/>
          <p:nvPr/>
        </p:nvSpPr>
        <p:spPr>
          <a:xfrm flipH="1" rot="10800000">
            <a:off x="6907663" y="2033339"/>
            <a:ext cx="4304623" cy="660236"/>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4"/>
          <p:cNvSpPr/>
          <p:nvPr/>
        </p:nvSpPr>
        <p:spPr>
          <a:xfrm>
            <a:off x="6958771" y="2186381"/>
            <a:ext cx="4659950" cy="369332"/>
          </a:xfrm>
          <a:prstGeom prst="rect">
            <a:avLst/>
          </a:prstGeom>
          <a:noFill/>
          <a:ln>
            <a:noFill/>
          </a:ln>
        </p:spPr>
        <p:txBody>
          <a:bodyPr anchorCtr="0" anchor="ctr" bIns="45700" lIns="91425" spcFirstLastPara="1" rIns="91425" wrap="square" tIns="45700">
            <a:spAutoFit/>
          </a:bodyPr>
          <a:lstStyle/>
          <a:p>
            <a:pPr indent="0" lvl="0" marL="126997" marR="0" rtl="0" algn="l">
              <a:spcBef>
                <a:spcPts val="0"/>
              </a:spcBef>
              <a:spcAft>
                <a:spcPts val="0"/>
              </a:spcAft>
              <a:buNone/>
            </a:pPr>
            <a:r>
              <a:rPr b="1" lang="en-US" sz="1800">
                <a:solidFill>
                  <a:schemeClr val="lt1"/>
                </a:solidFill>
                <a:latin typeface="Arial"/>
                <a:ea typeface="Arial"/>
                <a:cs typeface="Arial"/>
                <a:sym typeface="Arial"/>
              </a:rPr>
              <a:t>फ़ायरवॉल क्या है?</a:t>
            </a:r>
            <a:endParaRPr/>
          </a:p>
        </p:txBody>
      </p:sp>
      <p:sp>
        <p:nvSpPr>
          <p:cNvPr id="155" name="Google Shape;155;p4"/>
          <p:cNvSpPr txBox="1"/>
          <p:nvPr/>
        </p:nvSpPr>
        <p:spPr>
          <a:xfrm>
            <a:off x="6922201" y="2909188"/>
            <a:ext cx="4733100" cy="344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फ़ायरवॉल एक नेटवर्क सुरक्षा उपकरण है जो </a:t>
            </a:r>
            <a:r>
              <a:rPr lang="en-US" sz="2000">
                <a:solidFill>
                  <a:schemeClr val="dk1"/>
                </a:solidFill>
              </a:rPr>
              <a:t>बाहर से </a:t>
            </a:r>
            <a:r>
              <a:rPr lang="en-US" sz="2000">
                <a:solidFill>
                  <a:schemeClr val="dk1"/>
                </a:solidFill>
                <a:latin typeface="Arial"/>
                <a:ea typeface="Arial"/>
                <a:cs typeface="Arial"/>
                <a:sym typeface="Arial"/>
              </a:rPr>
              <a:t>आने वाले और जाने वाले नेटवर्क ट्रैफ़िक पर नज़र रखता है और यह तय करता है कि विशिष्ट ट्रैफ़िक को अनुमति देना है या ब्लॉक करना है।</a:t>
            </a:r>
            <a:endParaRPr/>
          </a:p>
          <a:p>
            <a:pPr indent="0" lvl="0" marL="0" marR="0" rtl="0" algn="l">
              <a:lnSpc>
                <a:spcPct val="100000"/>
              </a:lnSpc>
              <a:spcBef>
                <a:spcPts val="400"/>
              </a:spcBef>
              <a:spcAft>
                <a:spcPts val="0"/>
              </a:spcAft>
              <a:buClr>
                <a:schemeClr val="dk1"/>
              </a:buClr>
              <a:buSzPts val="2000"/>
              <a:buFont typeface="Arial"/>
              <a:buNone/>
            </a:pPr>
            <a:br>
              <a:rPr lang="en-US" sz="2000">
                <a:solidFill>
                  <a:schemeClr val="dk1"/>
                </a:solidFill>
                <a:latin typeface="Arial"/>
                <a:ea typeface="Arial"/>
                <a:cs typeface="Arial"/>
                <a:sym typeface="Arial"/>
              </a:rPr>
            </a:br>
            <a:r>
              <a:rPr lang="en-US" sz="2000">
                <a:solidFill>
                  <a:schemeClr val="dk1"/>
                </a:solidFill>
              </a:rPr>
              <a:t>यह ट्रैफिक पुलिस की तरह सुनता है, क्या नहीं?</a:t>
            </a:r>
            <a:endParaRPr/>
          </a:p>
        </p:txBody>
      </p:sp>
      <p:sp>
        <p:nvSpPr>
          <p:cNvPr id="156" name="Google Shape;156;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12: डिजिटल सुरक्षा, फ़ायरवॉल और स्पैम</a:t>
            </a:r>
            <a:endParaRPr/>
          </a:p>
        </p:txBody>
      </p:sp>
      <p:sp>
        <p:nvSpPr>
          <p:cNvPr id="157" name="Google Shape;157;p4"/>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5"/>
          <p:cNvPicPr preferRelativeResize="0"/>
          <p:nvPr/>
        </p:nvPicPr>
        <p:blipFill rotWithShape="1">
          <a:blip r:embed="rId3">
            <a:alphaModFix/>
          </a:blip>
          <a:srcRect b="13336" l="0" r="0" t="6295"/>
          <a:stretch/>
        </p:blipFill>
        <p:spPr>
          <a:xfrm>
            <a:off x="0" y="14565"/>
            <a:ext cx="12192000" cy="6535678"/>
          </a:xfrm>
          <a:prstGeom prst="rect">
            <a:avLst/>
          </a:prstGeom>
          <a:noFill/>
          <a:ln>
            <a:noFill/>
          </a:ln>
        </p:spPr>
      </p:pic>
      <p:sp>
        <p:nvSpPr>
          <p:cNvPr id="164" name="Google Shape;164;p5"/>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5" name="Google Shape;165;p5"/>
          <p:cNvSpPr txBox="1"/>
          <p:nvPr/>
        </p:nvSpPr>
        <p:spPr>
          <a:xfrm>
            <a:off x="352423" y="433907"/>
            <a:ext cx="11486400" cy="702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आइए बेहतर समझ के लिए फ़ायरवॉल की जाँच करें!</a:t>
            </a:r>
            <a:endParaRPr/>
          </a:p>
        </p:txBody>
      </p:sp>
      <p:sp>
        <p:nvSpPr>
          <p:cNvPr id="166" name="Google Shape;166;p5"/>
          <p:cNvSpPr/>
          <p:nvPr/>
        </p:nvSpPr>
        <p:spPr>
          <a:xfrm>
            <a:off x="839788" y="1122641"/>
            <a:ext cx="1345200" cy="11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12: डिजिटल सुरक्षा, फ़ायरवॉल और स्पैम</a:t>
            </a:r>
            <a:endParaRPr/>
          </a:p>
        </p:txBody>
      </p:sp>
      <p:sp>
        <p:nvSpPr>
          <p:cNvPr id="168" name="Google Shape;168;p5"/>
          <p:cNvSpPr/>
          <p:nvPr/>
        </p:nvSpPr>
        <p:spPr>
          <a:xfrm>
            <a:off x="9346099" y="25850"/>
            <a:ext cx="2743200" cy="333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pic>
        <p:nvPicPr>
          <p:cNvPr descr="This is an animated video explaining what a network firewall is.  A firewall is a system that is designed to prevent unauthorized&#10;access from entering a private network by filtering the&#10;information that comes in from the internet. A firewall blocks&#10;unwanted traffic and permits wanted traffic.&#10;&#10;Join this channel to get access to perks:&#10;https://www.youtube.com/channel/UCJQJ4GjTiq5lmn8czf8oo0Q/join&#10;&#10;►Never forget your passwords again. ►https://bit.ly/3S05wAM  (RoboForm affiliate).  &#10;RoboForm is my personal password manager.  Sync all your logins and passwords across all your devices.  Save up to 42% using my link.&#10;&#10;Browse the internet in privacy.&#10;Get the VPN that I use.  https://nordvpn.com/powercert&#10;(affiliate) Get 64% off a 2-year plan + 4 months free." id="169" name="Google Shape;169;p5" title="What is a Firewall?">
            <a:hlinkClick r:id="rId4"/>
          </p:cNvPr>
          <p:cNvPicPr preferRelativeResize="0"/>
          <p:nvPr/>
        </p:nvPicPr>
        <p:blipFill>
          <a:blip r:embed="rId5">
            <a:alphaModFix/>
          </a:blip>
          <a:stretch>
            <a:fillRect/>
          </a:stretch>
        </p:blipFill>
        <p:spPr>
          <a:xfrm>
            <a:off x="2886125" y="1463825"/>
            <a:ext cx="6071300" cy="3415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75" name="Google Shape;175;p6"/>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एक हैकर की तरह सोचे!</a:t>
            </a:r>
            <a:endParaRPr/>
          </a:p>
        </p:txBody>
      </p:sp>
      <p:sp>
        <p:nvSpPr>
          <p:cNvPr id="176" name="Google Shape;176;p6"/>
          <p:cNvSpPr/>
          <p:nvPr/>
        </p:nvSpPr>
        <p:spPr>
          <a:xfrm>
            <a:off x="839788" y="937737"/>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6"/>
          <p:cNvSpPr/>
          <p:nvPr/>
        </p:nvSpPr>
        <p:spPr>
          <a:xfrm>
            <a:off x="102706" y="2209669"/>
            <a:ext cx="5514323"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कल्पना कीजिए कि नदी के किनारे एक बड़ा घर है। हाल ही में, यह पता चला कि 200 साल पहले घर समुद्री लुटेरों द्वारा बनाया गया था, जिन्होंने घर के यार्ड में खजाने को दफन कर दिया होगा।</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घर बहुत अच्छी तरह से एक उच्च बाड़, एक कुत्ता और सुरक्षा की एक टीम द्वारा संरक्षित है। परिसर में प्रवेश का एक ही रास्ता है। अंदर जाने के लिए सभी को सुरक्षा जांच से गुजरना पड़ता है।</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आप एक चोर हैं और आपने फैसला किया है कि आप खजाने के लिए खुदाई करना चाहते हैं ताकि आप इसे चुरा सकें।</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खज़ाने की तिजोरी तक पहुँचने के लिए संपत्ति में प्रवेश करने के जितने अलग-अलग तरीके हो सकते हैं, उनके बारे में सोचें। इतना ही नहीं, आपको खजाने को खोदने के लिए अपने फावड़े और औजार लाने होंगे।</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यहाँ संपत्ति का नक्शा है।</a:t>
            </a:r>
            <a:endParaRPr/>
          </a:p>
        </p:txBody>
      </p:sp>
      <p:sp>
        <p:nvSpPr>
          <p:cNvPr id="178" name="Google Shape;178;p6"/>
          <p:cNvSpPr/>
          <p:nvPr/>
        </p:nvSpPr>
        <p:spPr>
          <a:xfrm>
            <a:off x="-1" y="1325486"/>
            <a:ext cx="5715001" cy="826295"/>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6"/>
          <p:cNvSpPr/>
          <p:nvPr/>
        </p:nvSpPr>
        <p:spPr>
          <a:xfrm>
            <a:off x="597137" y="1480008"/>
            <a:ext cx="4664411"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2400">
                <a:solidFill>
                  <a:schemeClr val="lt1"/>
                </a:solidFill>
                <a:latin typeface="Arial"/>
                <a:ea typeface="Arial"/>
                <a:cs typeface="Arial"/>
                <a:sym typeface="Arial"/>
              </a:rPr>
              <a:t>परिद्रश्य 1</a:t>
            </a:r>
            <a:endParaRPr/>
          </a:p>
        </p:txBody>
      </p:sp>
      <p:pic>
        <p:nvPicPr>
          <p:cNvPr id="180" name="Google Shape;180;p6"/>
          <p:cNvPicPr preferRelativeResize="0"/>
          <p:nvPr/>
        </p:nvPicPr>
        <p:blipFill rotWithShape="1">
          <a:blip r:embed="rId3">
            <a:alphaModFix/>
          </a:blip>
          <a:srcRect b="0" l="0" r="0" t="0"/>
          <a:stretch/>
        </p:blipFill>
        <p:spPr>
          <a:xfrm>
            <a:off x="6402981" y="1259277"/>
            <a:ext cx="4990011" cy="5225230"/>
          </a:xfrm>
          <a:prstGeom prst="rect">
            <a:avLst/>
          </a:prstGeom>
          <a:noFill/>
          <a:ln>
            <a:noFill/>
          </a:ln>
        </p:spPr>
      </p:pic>
      <p:sp>
        <p:nvSpPr>
          <p:cNvPr id="181" name="Google Shape;181;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12: डिजिटल सुरक्षा, फ़ायरवॉल और स्पैम</a:t>
            </a:r>
            <a:endParaRPr/>
          </a:p>
        </p:txBody>
      </p:sp>
      <p:pic>
        <p:nvPicPr>
          <p:cNvPr id="182" name="Google Shape;182;p6"/>
          <p:cNvPicPr preferRelativeResize="0"/>
          <p:nvPr/>
        </p:nvPicPr>
        <p:blipFill rotWithShape="1">
          <a:blip r:embed="rId4">
            <a:alphaModFix/>
          </a:blip>
          <a:srcRect b="3058" l="1890" r="1599" t="2937"/>
          <a:stretch/>
        </p:blipFill>
        <p:spPr>
          <a:xfrm>
            <a:off x="7025514" y="1960909"/>
            <a:ext cx="3963163" cy="2450950"/>
          </a:xfrm>
          <a:prstGeom prst="roundRect">
            <a:avLst>
              <a:gd fmla="val 7167" name="adj"/>
            </a:avLst>
          </a:prstGeom>
          <a:noFill/>
          <a:ln>
            <a:noFill/>
          </a:ln>
        </p:spPr>
      </p:pic>
      <p:sp>
        <p:nvSpPr>
          <p:cNvPr id="183" name="Google Shape;183;p6"/>
          <p:cNvSpPr/>
          <p:nvPr/>
        </p:nvSpPr>
        <p:spPr>
          <a:xfrm>
            <a:off x="7063759" y="4663966"/>
            <a:ext cx="3482271"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अब, इस पर मंथन करें कि आप कैसे अंदर घुस सकते हैं, अपने उपकरण ला सकते हैं, खजाना खोद सकते हैं, और संपत्ति को सोने के साथ छोड़ सकते हैं।</a:t>
            </a:r>
            <a:endParaRPr/>
          </a:p>
        </p:txBody>
      </p:sp>
      <p:sp>
        <p:nvSpPr>
          <p:cNvPr id="184" name="Google Shape;184;p6"/>
          <p:cNvSpPr/>
          <p:nvPr/>
        </p:nvSpPr>
        <p:spPr>
          <a:xfrm>
            <a:off x="9273450" y="102049"/>
            <a:ext cx="2815800" cy="333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90" name="Google Shape;190;p7"/>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एक हैकर की तरह </a:t>
            </a:r>
            <a:r>
              <a:rPr b="1" lang="en-US" sz="3600">
                <a:solidFill>
                  <a:srgbClr val="0064E0"/>
                </a:solidFill>
              </a:rPr>
              <a:t>सोचे</a:t>
            </a:r>
            <a:r>
              <a:rPr b="1" lang="en-US" sz="3600">
                <a:solidFill>
                  <a:srgbClr val="0064E0"/>
                </a:solidFill>
                <a:latin typeface="Arial"/>
                <a:ea typeface="Arial"/>
                <a:cs typeface="Arial"/>
                <a:sym typeface="Arial"/>
              </a:rPr>
              <a:t>!</a:t>
            </a:r>
            <a:endParaRPr/>
          </a:p>
        </p:txBody>
      </p:sp>
      <p:sp>
        <p:nvSpPr>
          <p:cNvPr id="191" name="Google Shape;191;p7"/>
          <p:cNvSpPr/>
          <p:nvPr/>
        </p:nvSpPr>
        <p:spPr>
          <a:xfrm>
            <a:off x="839788" y="937737"/>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7"/>
          <p:cNvSpPr/>
          <p:nvPr/>
        </p:nvSpPr>
        <p:spPr>
          <a:xfrm>
            <a:off x="102706" y="2209669"/>
            <a:ext cx="5993294" cy="42780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अब कल्पना कीजिए कि खजाने वाली हवेली के बजाय घर एक बड़े बैंक का डेटा सेंटर है। खजाने की तिजोरी के बजाय, बैंक उन सभी लोगों के खाते की जानकारी की रखवाली कर रहा है जिनके पास इस बैंक में पैसा है।</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यह डेटा फ़ायरवॉल द्वारा संरक्षित सर्वर पर रखा जाता है। यह डेटा प्राप्त करना आसान नहीं है।</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आप एक हैकर हैं और आपने फैसला किया है कि आप फ़ायरवॉल को तोड़ना चाहते हैं और बैंक के सभी ग्राहकों के खाते का विवरण चुराना चाहते हैं।</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यदि आप ऐसा कर सकते हैं, तो आपको उस डेटा का उपयोग यह दिखावा करने में सक्षम होना चाहिए कि आप इन ग्राहकों में से एक हैं और आप उनके जीवन में बहुत सारी समस्याएं पैदा कर सकते हैं।</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ऐसे कई अलग-अलग तरीकों के बारे में सोचें, जिन्हें आप फ़ायरवॉल के माध्यम से हैक करने या फ़ायरवॉल को चुपके से पार करने का प्रयास कर सकते हैं।</a:t>
            </a:r>
            <a:endParaRPr/>
          </a:p>
        </p:txBody>
      </p:sp>
      <p:sp>
        <p:nvSpPr>
          <p:cNvPr id="193" name="Google Shape;193;p7"/>
          <p:cNvSpPr/>
          <p:nvPr/>
        </p:nvSpPr>
        <p:spPr>
          <a:xfrm>
            <a:off x="-1" y="1325486"/>
            <a:ext cx="5715001" cy="826295"/>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7"/>
          <p:cNvSpPr/>
          <p:nvPr/>
        </p:nvSpPr>
        <p:spPr>
          <a:xfrm>
            <a:off x="597137" y="1480008"/>
            <a:ext cx="4664411"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2400">
                <a:solidFill>
                  <a:schemeClr val="lt1"/>
                </a:solidFill>
                <a:latin typeface="Arial"/>
                <a:ea typeface="Arial"/>
                <a:cs typeface="Arial"/>
                <a:sym typeface="Arial"/>
              </a:rPr>
              <a:t>परिदृश्य 2</a:t>
            </a:r>
            <a:endParaRPr/>
          </a:p>
        </p:txBody>
      </p:sp>
      <p:pic>
        <p:nvPicPr>
          <p:cNvPr id="195" name="Google Shape;195;p7"/>
          <p:cNvPicPr preferRelativeResize="0"/>
          <p:nvPr/>
        </p:nvPicPr>
        <p:blipFill rotWithShape="1">
          <a:blip r:embed="rId3">
            <a:alphaModFix/>
          </a:blip>
          <a:srcRect b="0" l="0" r="0" t="0"/>
          <a:stretch/>
        </p:blipFill>
        <p:spPr>
          <a:xfrm>
            <a:off x="6402981" y="1259277"/>
            <a:ext cx="4990011" cy="5225230"/>
          </a:xfrm>
          <a:prstGeom prst="rect">
            <a:avLst/>
          </a:prstGeom>
          <a:noFill/>
          <a:ln>
            <a:noFill/>
          </a:ln>
        </p:spPr>
      </p:pic>
      <p:sp>
        <p:nvSpPr>
          <p:cNvPr id="196" name="Google Shape;196;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12: डिजिटल सुरक्षा, फ़ायरवॉल और स्पैम</a:t>
            </a:r>
            <a:endParaRPr/>
          </a:p>
        </p:txBody>
      </p:sp>
      <p:pic>
        <p:nvPicPr>
          <p:cNvPr id="197" name="Google Shape;197;p7"/>
          <p:cNvPicPr preferRelativeResize="0"/>
          <p:nvPr/>
        </p:nvPicPr>
        <p:blipFill rotWithShape="1">
          <a:blip r:embed="rId4">
            <a:alphaModFix/>
          </a:blip>
          <a:srcRect b="7160" l="2227" r="3035" t="3274"/>
          <a:stretch/>
        </p:blipFill>
        <p:spPr>
          <a:xfrm>
            <a:off x="6916404" y="2602709"/>
            <a:ext cx="3963163" cy="2373996"/>
          </a:xfrm>
          <a:prstGeom prst="roundRect">
            <a:avLst>
              <a:gd fmla="val 3587" name="adj"/>
            </a:avLst>
          </a:prstGeom>
          <a:noFill/>
          <a:ln>
            <a:noFill/>
          </a:ln>
        </p:spPr>
      </p:pic>
      <p:sp>
        <p:nvSpPr>
          <p:cNvPr id="198" name="Google Shape;198;p7"/>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
        <p:nvSpPr>
          <p:cNvPr id="199" name="Google Shape;199;p7"/>
          <p:cNvSpPr txBox="1"/>
          <p:nvPr/>
        </p:nvSpPr>
        <p:spPr>
          <a:xfrm>
            <a:off x="7483900" y="3317575"/>
            <a:ext cx="1188900" cy="5232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t>लोकल एरिया नेटवर्क पर कंप्यूटर</a:t>
            </a:r>
            <a:endParaRPr sz="1100"/>
          </a:p>
        </p:txBody>
      </p:sp>
      <p:sp>
        <p:nvSpPr>
          <p:cNvPr id="200" name="Google Shape;200;p7"/>
          <p:cNvSpPr txBox="1"/>
          <p:nvPr/>
        </p:nvSpPr>
        <p:spPr>
          <a:xfrm>
            <a:off x="9237425" y="3569800"/>
            <a:ext cx="720600" cy="3540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t>फ़ायरवॉल</a:t>
            </a:r>
            <a:endParaRPr sz="1100"/>
          </a:p>
        </p:txBody>
      </p:sp>
      <p:sp>
        <p:nvSpPr>
          <p:cNvPr id="201" name="Google Shape;201;p7"/>
          <p:cNvSpPr txBox="1"/>
          <p:nvPr/>
        </p:nvSpPr>
        <p:spPr>
          <a:xfrm>
            <a:off x="10150225" y="3233500"/>
            <a:ext cx="828600" cy="3693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t>सुरक्षा जाँच</a:t>
            </a:r>
            <a:endParaRPr sz="1200"/>
          </a:p>
        </p:txBody>
      </p:sp>
      <p:sp>
        <p:nvSpPr>
          <p:cNvPr id="202" name="Google Shape;202;p7"/>
          <p:cNvSpPr txBox="1"/>
          <p:nvPr/>
        </p:nvSpPr>
        <p:spPr>
          <a:xfrm>
            <a:off x="8597150" y="4466850"/>
            <a:ext cx="720600" cy="3540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t>फ़ायरवॉल</a:t>
            </a:r>
            <a:endParaRPr sz="1100"/>
          </a:p>
        </p:txBody>
      </p:sp>
      <p:sp>
        <p:nvSpPr>
          <p:cNvPr id="203" name="Google Shape;203;p7"/>
          <p:cNvSpPr txBox="1"/>
          <p:nvPr/>
        </p:nvSpPr>
        <p:spPr>
          <a:xfrm>
            <a:off x="7567950" y="4386500"/>
            <a:ext cx="936300" cy="646500"/>
          </a:xfrm>
          <a:prstGeom prst="rect">
            <a:avLst/>
          </a:prstGeom>
          <a:solidFill>
            <a:srgbClr val="FFF2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t>डेटा खाता जानकारी वाले सर्वर</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8"/>
          <p:cNvSpPr/>
          <p:nvPr/>
        </p:nvSpPr>
        <p:spPr>
          <a:xfrm>
            <a:off x="6625999" y="1885010"/>
            <a:ext cx="4642004" cy="2526992"/>
          </a:xfrm>
          <a:prstGeom prst="rect">
            <a:avLst/>
          </a:prstGeom>
          <a:noFill/>
          <a:ln cap="flat" cmpd="sng" w="12700">
            <a:solidFill>
              <a:srgbClr val="0064E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8"/>
          <p:cNvSpPr/>
          <p:nvPr/>
        </p:nvSpPr>
        <p:spPr>
          <a:xfrm>
            <a:off x="6625999" y="4732392"/>
            <a:ext cx="4642004" cy="1348739"/>
          </a:xfrm>
          <a:prstGeom prst="rect">
            <a:avLst/>
          </a:prstGeom>
          <a:noFill/>
          <a:ln cap="flat" cmpd="sng" w="12700">
            <a:solidFill>
              <a:srgbClr val="0064E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8"/>
          <p:cNvSpPr/>
          <p:nvPr/>
        </p:nvSpPr>
        <p:spPr>
          <a:xfrm>
            <a:off x="6762219" y="1771674"/>
            <a:ext cx="1021756" cy="2871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8"/>
          <p:cNvSpPr/>
          <p:nvPr/>
        </p:nvSpPr>
        <p:spPr>
          <a:xfrm>
            <a:off x="6762218" y="4617026"/>
            <a:ext cx="1844753" cy="28464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8"/>
          <p:cNvSpPr/>
          <p:nvPr/>
        </p:nvSpPr>
        <p:spPr>
          <a:xfrm>
            <a:off x="772838" y="3998905"/>
            <a:ext cx="5323200" cy="15735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3" name="Google Shape;213;p8"/>
          <p:cNvGrpSpPr/>
          <p:nvPr/>
        </p:nvGrpSpPr>
        <p:grpSpPr>
          <a:xfrm>
            <a:off x="6425924" y="886304"/>
            <a:ext cx="4700165" cy="539876"/>
            <a:chOff x="4738446" y="2075650"/>
            <a:chExt cx="5748031" cy="660237"/>
          </a:xfrm>
        </p:grpSpPr>
        <p:sp>
          <p:nvSpPr>
            <p:cNvPr id="214" name="Google Shape;214;p8"/>
            <p:cNvSpPr/>
            <p:nvPr/>
          </p:nvSpPr>
          <p:spPr>
            <a:xfrm flipH="1" rot="10800000">
              <a:off x="6181855" y="2075650"/>
              <a:ext cx="4304622" cy="660236"/>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064E0"/>
            </a:solidFill>
            <a:ln>
              <a:noFill/>
            </a:ln>
            <a:effectLst>
              <a:outerShdw blurRad="50800" rotWithShape="0" algn="t" dir="5400000" dist="38100">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8"/>
            <p:cNvSpPr/>
            <p:nvPr/>
          </p:nvSpPr>
          <p:spPr>
            <a:xfrm flipH="1">
              <a:off x="4738446" y="2075651"/>
              <a:ext cx="4304623" cy="660236"/>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0064E0"/>
            </a:solidFill>
            <a:ln>
              <a:noFill/>
            </a:ln>
            <a:effectLst>
              <a:outerShdw blurRad="50800" rotWithShape="0" algn="t" dir="5400000" dist="38100">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6" name="Google Shape;216;p8"/>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7" name="Google Shape;217;p8"/>
          <p:cNvSpPr/>
          <p:nvPr/>
        </p:nvSpPr>
        <p:spPr>
          <a:xfrm>
            <a:off x="6525962" y="982540"/>
            <a:ext cx="4500090" cy="351378"/>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1600">
                <a:solidFill>
                  <a:schemeClr val="lt1"/>
                </a:solidFill>
                <a:latin typeface="Arial"/>
                <a:ea typeface="Arial"/>
                <a:cs typeface="Arial"/>
                <a:sym typeface="Arial"/>
              </a:rPr>
              <a:t>परिभाषाएँ:</a:t>
            </a:r>
            <a:endParaRPr/>
          </a:p>
        </p:txBody>
      </p:sp>
      <p:sp>
        <p:nvSpPr>
          <p:cNvPr id="218" name="Google Shape;218;p8"/>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सोचना!</a:t>
            </a:r>
            <a:endParaRPr/>
          </a:p>
        </p:txBody>
      </p:sp>
      <p:sp>
        <p:nvSpPr>
          <p:cNvPr id="219" name="Google Shape;219;p8"/>
          <p:cNvSpPr/>
          <p:nvPr/>
        </p:nvSpPr>
        <p:spPr>
          <a:xfrm>
            <a:off x="839788" y="937737"/>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8"/>
          <p:cNvSpPr/>
          <p:nvPr/>
        </p:nvSpPr>
        <p:spPr>
          <a:xfrm>
            <a:off x="597136" y="1355470"/>
            <a:ext cx="4575755" cy="416204"/>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2000">
                <a:solidFill>
                  <a:srgbClr val="0064DF"/>
                </a:solidFill>
                <a:latin typeface="Arial"/>
                <a:ea typeface="Arial"/>
                <a:cs typeface="Arial"/>
                <a:sym typeface="Arial"/>
              </a:rPr>
              <a:t>आप कैसे घुस सकते हैं?</a:t>
            </a:r>
            <a:endParaRPr/>
          </a:p>
        </p:txBody>
      </p:sp>
      <p:sp>
        <p:nvSpPr>
          <p:cNvPr id="221" name="Google Shape;221;p8"/>
          <p:cNvSpPr/>
          <p:nvPr/>
        </p:nvSpPr>
        <p:spPr>
          <a:xfrm>
            <a:off x="705761" y="1885005"/>
            <a:ext cx="4942200" cy="1370100"/>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1600">
                <a:solidFill>
                  <a:srgbClr val="6E6E6E"/>
                </a:solidFill>
                <a:latin typeface="Arial"/>
                <a:ea typeface="Arial"/>
                <a:cs typeface="Arial"/>
                <a:sym typeface="Arial"/>
              </a:rPr>
              <a:t>दोनों ही मामलों में, एक तरीका यह है कि आप ऐसा व्यवहार करें जैसे आप वहीं हैं और सामने के दरवाजे से अंदर जाएं।</a:t>
            </a:r>
            <a:endParaRPr sz="1600">
              <a:solidFill>
                <a:srgbClr val="6E6E6E"/>
              </a:solidFill>
              <a:latin typeface="Arial"/>
              <a:ea typeface="Arial"/>
              <a:cs typeface="Arial"/>
              <a:sym typeface="Arial"/>
            </a:endParaRPr>
          </a:p>
          <a:p>
            <a:pPr indent="-298450" lvl="0" marL="412747" marR="0" rtl="0" algn="l">
              <a:lnSpc>
                <a:spcPct val="115000"/>
              </a:lnSpc>
              <a:spcBef>
                <a:spcPts val="1200"/>
              </a:spcBef>
              <a:spcAft>
                <a:spcPts val="0"/>
              </a:spcAft>
              <a:buClr>
                <a:schemeClr val="dk1"/>
              </a:buClr>
              <a:buSzPts val="1600"/>
              <a:buFont typeface="Arial"/>
              <a:buChar char="•"/>
            </a:pPr>
            <a:r>
              <a:rPr lang="en-US" sz="1600">
                <a:solidFill>
                  <a:srgbClr val="6E6E6E"/>
                </a:solidFill>
                <a:latin typeface="Arial"/>
                <a:ea typeface="Arial"/>
                <a:cs typeface="Arial"/>
                <a:sym typeface="Arial"/>
              </a:rPr>
              <a:t>हवेली में जाने के लिए आप ऐसा कैसे करेंगे?</a:t>
            </a:r>
            <a:endParaRPr sz="1600"/>
          </a:p>
          <a:p>
            <a:pPr indent="-298450" lvl="0" marL="412747" marR="0" rtl="0" algn="l">
              <a:lnSpc>
                <a:spcPct val="115000"/>
              </a:lnSpc>
              <a:spcBef>
                <a:spcPts val="1200"/>
              </a:spcBef>
              <a:spcAft>
                <a:spcPts val="0"/>
              </a:spcAft>
              <a:buClr>
                <a:schemeClr val="dk1"/>
              </a:buClr>
              <a:buSzPts val="1600"/>
              <a:buFont typeface="Arial"/>
              <a:buChar char="•"/>
            </a:pPr>
            <a:r>
              <a:rPr lang="en-US" sz="1600">
                <a:solidFill>
                  <a:srgbClr val="6E6E6E"/>
                </a:solidFill>
                <a:latin typeface="Arial"/>
                <a:ea typeface="Arial"/>
                <a:cs typeface="Arial"/>
                <a:sym typeface="Arial"/>
              </a:rPr>
              <a:t>फ़ायरवॉल से बाहर निकलने के लिए आप यह कैसे करेंगे?</a:t>
            </a:r>
            <a:endParaRPr sz="1600"/>
          </a:p>
        </p:txBody>
      </p:sp>
      <p:sp>
        <p:nvSpPr>
          <p:cNvPr id="222" name="Google Shape;222;p8"/>
          <p:cNvSpPr/>
          <p:nvPr/>
        </p:nvSpPr>
        <p:spPr>
          <a:xfrm>
            <a:off x="6525962" y="1738744"/>
            <a:ext cx="1613037" cy="338554"/>
          </a:xfrm>
          <a:prstGeom prst="rect">
            <a:avLst/>
          </a:prstGeom>
          <a:noFill/>
          <a:ln>
            <a:noFill/>
          </a:ln>
        </p:spPr>
        <p:txBody>
          <a:bodyPr anchorCtr="0" anchor="t" bIns="45700" lIns="91425" spcFirstLastPara="1" rIns="91425" wrap="square" tIns="45700">
            <a:spAutoFit/>
          </a:bodyPr>
          <a:lstStyle/>
          <a:p>
            <a:pPr indent="0" lvl="0" marL="126997" marR="0" rtl="0" algn="ctr">
              <a:spcBef>
                <a:spcPts val="0"/>
              </a:spcBef>
              <a:spcAft>
                <a:spcPts val="0"/>
              </a:spcAft>
              <a:buNone/>
            </a:pPr>
            <a:r>
              <a:rPr b="1" lang="en-US" sz="1600">
                <a:solidFill>
                  <a:srgbClr val="0064E0"/>
                </a:solidFill>
                <a:latin typeface="Arial"/>
                <a:ea typeface="Arial"/>
                <a:cs typeface="Arial"/>
                <a:sym typeface="Arial"/>
              </a:rPr>
              <a:t>अवांछित ईमेल</a:t>
            </a:r>
            <a:endParaRPr sz="1600">
              <a:solidFill>
                <a:srgbClr val="0064E0"/>
              </a:solidFill>
              <a:latin typeface="Arial"/>
              <a:ea typeface="Arial"/>
              <a:cs typeface="Arial"/>
              <a:sym typeface="Arial"/>
            </a:endParaRPr>
          </a:p>
        </p:txBody>
      </p:sp>
      <p:sp>
        <p:nvSpPr>
          <p:cNvPr id="223" name="Google Shape;223;p8"/>
          <p:cNvSpPr/>
          <p:nvPr/>
        </p:nvSpPr>
        <p:spPr>
          <a:xfrm>
            <a:off x="6762219" y="2082877"/>
            <a:ext cx="4152710" cy="2123658"/>
          </a:xfrm>
          <a:prstGeom prst="rect">
            <a:avLst/>
          </a:prstGeom>
          <a:noFill/>
          <a:ln>
            <a:noFill/>
          </a:ln>
        </p:spPr>
        <p:txBody>
          <a:bodyPr anchorCtr="0" anchor="t" bIns="45700" lIns="91425" spcFirstLastPara="1" rIns="91425" wrap="square" tIns="45700">
            <a:spAutoFit/>
          </a:bodyPr>
          <a:lstStyle/>
          <a:p>
            <a:pPr indent="0" lvl="0" marL="126997" marR="0" rtl="0" algn="l">
              <a:spcBef>
                <a:spcPts val="0"/>
              </a:spcBef>
              <a:spcAft>
                <a:spcPts val="0"/>
              </a:spcAft>
              <a:buNone/>
            </a:pPr>
            <a:r>
              <a:rPr lang="en-US" sz="1400">
                <a:solidFill>
                  <a:srgbClr val="6E6E6E"/>
                </a:solidFill>
                <a:latin typeface="Arial"/>
                <a:ea typeface="Arial"/>
                <a:cs typeface="Arial"/>
                <a:sym typeface="Arial"/>
              </a:rPr>
              <a:t>स्पैम अवांछित और अवांछित डिजिटल संचार है जो थोक में भेजा जाता है।</a:t>
            </a:r>
            <a:endParaRPr/>
          </a:p>
          <a:p>
            <a:pPr indent="0" lvl="0" marL="126997" marR="0" rtl="0" algn="l">
              <a:spcBef>
                <a:spcPts val="1200"/>
              </a:spcBef>
              <a:spcAft>
                <a:spcPts val="0"/>
              </a:spcAft>
              <a:buNone/>
            </a:pPr>
            <a:r>
              <a:rPr lang="en-US" sz="1400">
                <a:solidFill>
                  <a:srgbClr val="6E6E6E"/>
                </a:solidFill>
                <a:latin typeface="Arial"/>
                <a:ea typeface="Arial"/>
                <a:cs typeface="Arial"/>
                <a:sym typeface="Arial"/>
              </a:rPr>
              <a:t>ईमेल नवीनतम कपड़ों के रुझानों के लिए सिर्फ एक विपणन विज्ञापन हो सकता है या इसमें जानकारी के लिए अनुरोध शामिल हो सकता है और आपसे कुछ वापस भेजने के लिए कह सकता है।</a:t>
            </a:r>
            <a:endParaRPr/>
          </a:p>
          <a:p>
            <a:pPr indent="0" lvl="0" marL="126997" marR="0" rtl="0" algn="l">
              <a:spcBef>
                <a:spcPts val="1200"/>
              </a:spcBef>
              <a:spcAft>
                <a:spcPts val="0"/>
              </a:spcAft>
              <a:buNone/>
            </a:pPr>
            <a:r>
              <a:rPr lang="en-US" sz="1400">
                <a:solidFill>
                  <a:srgbClr val="6E6E6E"/>
                </a:solidFill>
                <a:latin typeface="Arial"/>
                <a:ea typeface="Arial"/>
                <a:cs typeface="Arial"/>
                <a:sym typeface="Arial"/>
              </a:rPr>
              <a:t>यह लिंक आपके डिवाइस को कंप्यूटर वायरस से संक्रमित कर सकता है।</a:t>
            </a:r>
            <a:endParaRPr/>
          </a:p>
        </p:txBody>
      </p:sp>
      <p:sp>
        <p:nvSpPr>
          <p:cNvPr id="224" name="Google Shape;224;p8"/>
          <p:cNvSpPr/>
          <p:nvPr/>
        </p:nvSpPr>
        <p:spPr>
          <a:xfrm>
            <a:off x="6556660" y="4563115"/>
            <a:ext cx="227543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64E0"/>
                </a:solidFill>
                <a:latin typeface="Arial"/>
                <a:ea typeface="Arial"/>
                <a:cs typeface="Arial"/>
                <a:sym typeface="Arial"/>
              </a:rPr>
              <a:t>कंप्यूटर वायरस</a:t>
            </a:r>
            <a:endParaRPr/>
          </a:p>
        </p:txBody>
      </p:sp>
      <p:sp>
        <p:nvSpPr>
          <p:cNvPr id="225" name="Google Shape;225;p8"/>
          <p:cNvSpPr/>
          <p:nvPr/>
        </p:nvSpPr>
        <p:spPr>
          <a:xfrm>
            <a:off x="6762218" y="4982511"/>
            <a:ext cx="4028679" cy="1169551"/>
          </a:xfrm>
          <a:prstGeom prst="rect">
            <a:avLst/>
          </a:prstGeom>
          <a:noFill/>
          <a:ln>
            <a:noFill/>
          </a:ln>
        </p:spPr>
        <p:txBody>
          <a:bodyPr anchorCtr="0" anchor="t" bIns="45700" lIns="91425" spcFirstLastPara="1" rIns="91425" wrap="square" tIns="45700">
            <a:spAutoFit/>
          </a:bodyPr>
          <a:lstStyle/>
          <a:p>
            <a:pPr indent="0" lvl="0" marL="126997" marR="0" rtl="0" algn="l">
              <a:spcBef>
                <a:spcPts val="0"/>
              </a:spcBef>
              <a:spcAft>
                <a:spcPts val="0"/>
              </a:spcAft>
              <a:buNone/>
            </a:pPr>
            <a:r>
              <a:rPr lang="en-US" sz="1400">
                <a:solidFill>
                  <a:srgbClr val="6E6E6E"/>
                </a:solidFill>
                <a:latin typeface="Arial"/>
                <a:ea typeface="Arial"/>
                <a:cs typeface="Arial"/>
                <a:sym typeface="Arial"/>
              </a:rPr>
              <a:t>एक कंप्यूटर प्रोग्राम जिसे क्रियान्वित करने पर, अन्य कंप्यूटर प्रोग्राम को संशोधित कर सकता है और विभिन्न निर्देश सम्मिलित कर सकता है जिसका उपयोग डेटा चोरी करने या नष्ट करने के लिए किया जा सकता है।</a:t>
            </a:r>
            <a:endParaRPr/>
          </a:p>
        </p:txBody>
      </p:sp>
      <p:sp>
        <p:nvSpPr>
          <p:cNvPr id="226" name="Google Shape;226;p8"/>
          <p:cNvSpPr/>
          <p:nvPr/>
        </p:nvSpPr>
        <p:spPr>
          <a:xfrm>
            <a:off x="923997" y="4212958"/>
            <a:ext cx="4562400" cy="1169700"/>
          </a:xfrm>
          <a:prstGeom prst="rect">
            <a:avLst/>
          </a:prstGeom>
          <a:noFill/>
          <a:ln>
            <a:noFill/>
          </a:ln>
        </p:spPr>
        <p:txBody>
          <a:bodyPr anchorCtr="0" anchor="t" bIns="45700" lIns="91425" spcFirstLastPara="1" rIns="91425" wrap="square" tIns="45700">
            <a:spAutoFit/>
          </a:bodyPr>
          <a:lstStyle/>
          <a:p>
            <a:pPr indent="0" lvl="0" marL="126997" marR="0" rtl="0" algn="l">
              <a:spcBef>
                <a:spcPts val="0"/>
              </a:spcBef>
              <a:spcAft>
                <a:spcPts val="0"/>
              </a:spcAft>
              <a:buNone/>
            </a:pPr>
            <a:r>
              <a:rPr lang="en-US" sz="1400">
                <a:solidFill>
                  <a:schemeClr val="lt1"/>
                </a:solidFill>
                <a:latin typeface="Arial"/>
                <a:ea typeface="Arial"/>
                <a:cs typeface="Arial"/>
                <a:sym typeface="Arial"/>
              </a:rPr>
              <a:t>फ़ायरवॉल के माध्यम से प्राप्त करने का एक तरीका पहले बैंक में किसी को नियमित ईमेल भेजना है।</a:t>
            </a:r>
            <a:br>
              <a:rPr lang="en-US" sz="1400">
                <a:solidFill>
                  <a:schemeClr val="lt1"/>
                </a:solidFill>
                <a:latin typeface="Arial"/>
                <a:ea typeface="Arial"/>
                <a:cs typeface="Arial"/>
                <a:sym typeface="Arial"/>
              </a:rPr>
            </a:br>
            <a:r>
              <a:rPr lang="en-US" sz="1400">
                <a:solidFill>
                  <a:schemeClr val="lt1"/>
                </a:solidFill>
                <a:latin typeface="Arial"/>
                <a:ea typeface="Arial"/>
                <a:cs typeface="Arial"/>
                <a:sym typeface="Arial"/>
              </a:rPr>
              <a:t>यदि आप उन्हें किसी ऐसे लिंक पर क्लिक करने के लिए प्राप्त कर सकते हैं जिस पर उन्हें क्लिक नहीं करना चाहिए, तो यह आपको नेटवर्क तक पहुंचने की अनुमति दे सकता है।</a:t>
            </a:r>
            <a:endParaRPr/>
          </a:p>
        </p:txBody>
      </p:sp>
      <p:sp>
        <p:nvSpPr>
          <p:cNvPr id="227" name="Google Shape;227;p8"/>
          <p:cNvSpPr/>
          <p:nvPr/>
        </p:nvSpPr>
        <p:spPr>
          <a:xfrm rot="5400000">
            <a:off x="772900" y="5662063"/>
            <a:ext cx="645300" cy="645300"/>
          </a:xfrm>
          <a:prstGeom prst="flowChartDelay">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8"/>
          <p:cNvSpPr/>
          <p:nvPr/>
        </p:nvSpPr>
        <p:spPr>
          <a:xfrm rot="5400000">
            <a:off x="1499342" y="5662063"/>
            <a:ext cx="352800" cy="352800"/>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12: डिजिटल सुरक्षा, फ़ायरवॉल और स्पैम</a:t>
            </a:r>
            <a:endParaRPr/>
          </a:p>
        </p:txBody>
      </p:sp>
      <p:sp>
        <p:nvSpPr>
          <p:cNvPr id="230" name="Google Shape;230;p8"/>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9"/>
          <p:cNvPicPr preferRelativeResize="0"/>
          <p:nvPr/>
        </p:nvPicPr>
        <p:blipFill rotWithShape="1">
          <a:blip r:embed="rId3">
            <a:alphaModFix/>
          </a:blip>
          <a:srcRect b="13336" l="0" r="0" t="6295"/>
          <a:stretch/>
        </p:blipFill>
        <p:spPr>
          <a:xfrm>
            <a:off x="0" y="33433"/>
            <a:ext cx="12192000" cy="6535678"/>
          </a:xfrm>
          <a:prstGeom prst="rect">
            <a:avLst/>
          </a:prstGeom>
          <a:noFill/>
          <a:ln>
            <a:noFill/>
          </a:ln>
        </p:spPr>
      </p:pic>
      <p:sp>
        <p:nvSpPr>
          <p:cNvPr id="237" name="Google Shape;237;p9"/>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8" name="Google Shape;238;p9"/>
          <p:cNvSpPr txBox="1"/>
          <p:nvPr/>
        </p:nvSpPr>
        <p:spPr>
          <a:xfrm>
            <a:off x="705748" y="307757"/>
            <a:ext cx="11486251" cy="7025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आइए जानें स्पैम और ट्रिकी लिंक्स के बारे में</a:t>
            </a:r>
            <a:endParaRPr/>
          </a:p>
        </p:txBody>
      </p:sp>
      <p:sp>
        <p:nvSpPr>
          <p:cNvPr id="239" name="Google Shape;239;p9"/>
          <p:cNvSpPr/>
          <p:nvPr/>
        </p:nvSpPr>
        <p:spPr>
          <a:xfrm>
            <a:off x="839788" y="894041"/>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12: डिजिटल सुरक्षा, फ़ायरवॉल और स्पैम</a:t>
            </a:r>
            <a:endParaRPr/>
          </a:p>
        </p:txBody>
      </p:sp>
      <p:sp>
        <p:nvSpPr>
          <p:cNvPr id="241" name="Google Shape;241;p9"/>
          <p:cNvSpPr/>
          <p:nvPr/>
        </p:nvSpPr>
        <p:spPr>
          <a:xfrm>
            <a:off x="9465625" y="102050"/>
            <a:ext cx="2623500" cy="381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pic>
        <p:nvPicPr>
          <p:cNvPr descr="Smishing particularly uses SMS as the platform for cyber attacks and involves sending misleading text messages to trick victims into sharing valuable information, installing malware or giving away money. You must be thinking why SMS? Let me share a recent statistic with you. 98% of the text messages are read and 45% are responded to while only 20% of the emails are read and just 6% responded to. Given that cyber users are getting more vigilant with their emails, the cyber criminals are constantly finding new platforms to trick the cyber users; in this case Mobile SMSs.&#10;&#10;👉 To know more about #Phishing - https://youtu.be/yyUIl_-Lmn8&#10;&#10;▶️ SUBSCRIBE FOR MORE VIDEOS: https://youtube.com/cyberpeacefoundation ▶️&#10;&#10;🔔 CLICK THE BELL ICON FOR ALERTS AND LIVESTREAM UPDATES! 🔔&#10;&#10;*About CyberPeace Foundation*&#10;&#10;Started in the year 2000 as a grassroots civil society body, CyberPeace Foundation is amongst the rare organisations working in the domain of promoting CyberPeace and building trust in technology and the internet. We are supported by many like-minded individuals, volunteers, state and non-state organisations and our passionate team.&#10;&#10;We work globally on multi-stakeholder initiatives with industries, government agencies and regulatory bodies promoting self-regulation to build collective resilience against cybercrimes &amp; global threats of cyber warfare. Not just that, we work on all the issues that surround or affect the global digital spectrum.&#10;&#10;For more informative videos on cybersecurity and awareness do like, share and subscribe to CyberPeace TV. &#10;&#10;* SUBSCRIBE / FOLLOW US * &#10;Youtube: https://www.youtube.com/cyberpeacefoundation/&#10;Facebook: https://www.facebook.com/cyberpeacecorps/&#10;Twitter: https://www.twitter.com/cyberpeacecorps/&#10;Instagram: https://www.instagram.com/cyberpeacecorps&#10;Linkedin: https://www.linkedin.com/company/cyberpeacecorps/&#10;Web: https://www.cyberpeace.org/&#10;&#10;--------------------------------------&#10; #CyberPeace☮️ #CyberSecurity #cybercrime #cybercell #cyberhelpline #cyber_advise #privacyprotection #cyber #trending #mustwatch #howto #cybersquad #infosec #cyberverse #chrome #chromeflags #chromebrowser #chromehiddensettings #password #redline #malware #passwordhacking #passwordcrackerusingpython #passwordunlock #hacking #hackingmobile #hackingphone #malwareanalysis #cyberattack #iot #machinelearning #databreach #artificialintelligence #blockchain #infographic" id="242" name="Google Shape;242;p9" title="No, Smishing is NOT a cute word | What is Smishing and How to Protect Yourself">
            <a:hlinkClick r:id="rId4"/>
          </p:cNvPr>
          <p:cNvPicPr preferRelativeResize="0"/>
          <p:nvPr/>
        </p:nvPicPr>
        <p:blipFill>
          <a:blip r:embed="rId5">
            <a:alphaModFix/>
          </a:blip>
          <a:stretch>
            <a:fillRect/>
          </a:stretch>
        </p:blipFill>
        <p:spPr>
          <a:xfrm>
            <a:off x="2783425" y="1403750"/>
            <a:ext cx="6378200" cy="3587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